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notesMasterIdLst>
    <p:notesMasterId r:id="rId131"/>
  </p:notesMasterIdLst>
  <p:handoutMasterIdLst>
    <p:handoutMasterId r:id="rId132"/>
  </p:handoutMasterIdLst>
  <p:sldIdLst>
    <p:sldId id="271" r:id="rId2"/>
    <p:sldId id="272" r:id="rId3"/>
    <p:sldId id="419" r:id="rId4"/>
    <p:sldId id="420" r:id="rId5"/>
    <p:sldId id="421" r:id="rId6"/>
    <p:sldId id="422" r:id="rId7"/>
    <p:sldId id="423" r:id="rId8"/>
    <p:sldId id="424" r:id="rId9"/>
    <p:sldId id="425" r:id="rId10"/>
    <p:sldId id="426" r:id="rId11"/>
    <p:sldId id="427" r:id="rId12"/>
    <p:sldId id="428" r:id="rId13"/>
    <p:sldId id="429" r:id="rId14"/>
    <p:sldId id="446" r:id="rId15"/>
    <p:sldId id="447" r:id="rId16"/>
    <p:sldId id="430" r:id="rId17"/>
    <p:sldId id="432" r:id="rId18"/>
    <p:sldId id="433" r:id="rId19"/>
    <p:sldId id="445" r:id="rId20"/>
    <p:sldId id="436" r:id="rId21"/>
    <p:sldId id="437" r:id="rId22"/>
    <p:sldId id="438" r:id="rId23"/>
    <p:sldId id="448" r:id="rId24"/>
    <p:sldId id="343" r:id="rId25"/>
    <p:sldId id="344" r:id="rId26"/>
    <p:sldId id="345" r:id="rId27"/>
    <p:sldId id="347" r:id="rId28"/>
    <p:sldId id="348" r:id="rId29"/>
    <p:sldId id="349" r:id="rId30"/>
    <p:sldId id="350" r:id="rId31"/>
    <p:sldId id="351" r:id="rId32"/>
    <p:sldId id="352" r:id="rId33"/>
    <p:sldId id="303" r:id="rId34"/>
    <p:sldId id="304" r:id="rId35"/>
    <p:sldId id="305" r:id="rId36"/>
    <p:sldId id="306" r:id="rId37"/>
    <p:sldId id="307" r:id="rId38"/>
    <p:sldId id="308" r:id="rId39"/>
    <p:sldId id="309" r:id="rId40"/>
    <p:sldId id="310" r:id="rId41"/>
    <p:sldId id="311" r:id="rId42"/>
    <p:sldId id="353" r:id="rId43"/>
    <p:sldId id="312" r:id="rId44"/>
    <p:sldId id="358" r:id="rId45"/>
    <p:sldId id="314" r:id="rId46"/>
    <p:sldId id="316" r:id="rId47"/>
    <p:sldId id="318" r:id="rId48"/>
    <p:sldId id="319" r:id="rId49"/>
    <p:sldId id="320" r:id="rId50"/>
    <p:sldId id="321" r:id="rId51"/>
    <p:sldId id="322" r:id="rId52"/>
    <p:sldId id="355" r:id="rId53"/>
    <p:sldId id="323" r:id="rId54"/>
    <p:sldId id="356" r:id="rId55"/>
    <p:sldId id="357" r:id="rId56"/>
    <p:sldId id="359" r:id="rId57"/>
    <p:sldId id="360" r:id="rId58"/>
    <p:sldId id="365" r:id="rId59"/>
    <p:sldId id="362" r:id="rId60"/>
    <p:sldId id="364" r:id="rId61"/>
    <p:sldId id="366" r:id="rId62"/>
    <p:sldId id="368" r:id="rId63"/>
    <p:sldId id="370" r:id="rId64"/>
    <p:sldId id="367" r:id="rId65"/>
    <p:sldId id="369" r:id="rId66"/>
    <p:sldId id="371" r:id="rId67"/>
    <p:sldId id="372" r:id="rId68"/>
    <p:sldId id="434" r:id="rId69"/>
    <p:sldId id="373" r:id="rId70"/>
    <p:sldId id="274" r:id="rId71"/>
    <p:sldId id="440" r:id="rId72"/>
    <p:sldId id="374" r:id="rId73"/>
    <p:sldId id="375" r:id="rId74"/>
    <p:sldId id="376" r:id="rId75"/>
    <p:sldId id="450" r:id="rId76"/>
    <p:sldId id="451" r:id="rId77"/>
    <p:sldId id="452" r:id="rId78"/>
    <p:sldId id="453" r:id="rId79"/>
    <p:sldId id="454" r:id="rId80"/>
    <p:sldId id="441" r:id="rId81"/>
    <p:sldId id="442" r:id="rId82"/>
    <p:sldId id="443" r:id="rId83"/>
    <p:sldId id="444" r:id="rId84"/>
    <p:sldId id="377" r:id="rId85"/>
    <p:sldId id="378" r:id="rId86"/>
    <p:sldId id="385" r:id="rId87"/>
    <p:sldId id="379" r:id="rId88"/>
    <p:sldId id="258" r:id="rId89"/>
    <p:sldId id="380" r:id="rId90"/>
    <p:sldId id="382" r:id="rId91"/>
    <p:sldId id="386" r:id="rId92"/>
    <p:sldId id="387" r:id="rId93"/>
    <p:sldId id="388" r:id="rId94"/>
    <p:sldId id="384" r:id="rId95"/>
    <p:sldId id="389" r:id="rId96"/>
    <p:sldId id="390" r:id="rId97"/>
    <p:sldId id="383" r:id="rId98"/>
    <p:sldId id="411" r:id="rId99"/>
    <p:sldId id="460" r:id="rId100"/>
    <p:sldId id="394" r:id="rId101"/>
    <p:sldId id="393" r:id="rId102"/>
    <p:sldId id="459" r:id="rId103"/>
    <p:sldId id="395" r:id="rId104"/>
    <p:sldId id="398" r:id="rId105"/>
    <p:sldId id="399" r:id="rId106"/>
    <p:sldId id="406" r:id="rId107"/>
    <p:sldId id="412" r:id="rId108"/>
    <p:sldId id="413" r:id="rId109"/>
    <p:sldId id="408" r:id="rId110"/>
    <p:sldId id="414" r:id="rId111"/>
    <p:sldId id="404" r:id="rId112"/>
    <p:sldId id="405" r:id="rId113"/>
    <p:sldId id="415" r:id="rId114"/>
    <p:sldId id="409" r:id="rId115"/>
    <p:sldId id="410" r:id="rId116"/>
    <p:sldId id="416" r:id="rId117"/>
    <p:sldId id="455" r:id="rId118"/>
    <p:sldId id="458" r:id="rId119"/>
    <p:sldId id="456" r:id="rId120"/>
    <p:sldId id="457" r:id="rId121"/>
    <p:sldId id="449" r:id="rId122"/>
    <p:sldId id="333" r:id="rId123"/>
    <p:sldId id="334" r:id="rId124"/>
    <p:sldId id="335" r:id="rId125"/>
    <p:sldId id="336" r:id="rId126"/>
    <p:sldId id="337" r:id="rId127"/>
    <p:sldId id="338" r:id="rId128"/>
    <p:sldId id="339" r:id="rId129"/>
    <p:sldId id="340" r:id="rId130"/>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49" autoAdjust="0"/>
    <p:restoredTop sz="94660"/>
  </p:normalViewPr>
  <p:slideViewPr>
    <p:cSldViewPr snapToGrid="0">
      <p:cViewPr varScale="1">
        <p:scale>
          <a:sx n="76" d="100"/>
          <a:sy n="76" d="100"/>
        </p:scale>
        <p:origin x="-114" y="-93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42840"/>
    </p:cViewPr>
  </p:sorterViewPr>
  <p:notesViewPr>
    <p:cSldViewPr snapToGrid="0">
      <p:cViewPr varScale="1">
        <p:scale>
          <a:sx n="54" d="100"/>
          <a:sy n="54" d="100"/>
        </p:scale>
        <p:origin x="1962"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bonilla\AppData\Local\Microsoft\Windows\Temporary%20Internet%20Files\Content.Outlook\1LOZ935G\VISITAS%20MENSUALES.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84464244104292"/>
          <c:y val="1.720231059912437E-2"/>
          <c:w val="0.86977550964040617"/>
          <c:h val="0.74452187134113523"/>
        </c:manualLayout>
      </c:layout>
      <c:barChart>
        <c:barDir val="col"/>
        <c:grouping val="clustered"/>
        <c:varyColors val="0"/>
        <c:ser>
          <c:idx val="0"/>
          <c:order val="0"/>
          <c:spPr>
            <a:solidFill>
              <a:schemeClr val="tx2">
                <a:lumMod val="40000"/>
                <a:lumOff val="60000"/>
              </a:schemeClr>
            </a:solidFill>
            <a:scene3d>
              <a:camera prst="orthographicFront"/>
              <a:lightRig rig="threePt" dir="t"/>
            </a:scene3d>
            <a:sp3d>
              <a:bevelT/>
            </a:sp3d>
          </c:spPr>
          <c:invertIfNegative val="0"/>
          <c:dPt>
            <c:idx val="0"/>
            <c:invertIfNegative val="0"/>
            <c:bubble3D val="0"/>
            <c:spPr>
              <a:solidFill>
                <a:schemeClr val="tx1">
                  <a:lumMod val="65000"/>
                  <a:lumOff val="35000"/>
                </a:schemeClr>
              </a:solidFill>
              <a:scene3d>
                <a:camera prst="orthographicFront"/>
                <a:lightRig rig="threePt" dir="t"/>
              </a:scene3d>
              <a:sp3d>
                <a:bevelT/>
              </a:sp3d>
            </c:spPr>
          </c:dPt>
          <c:dPt>
            <c:idx val="1"/>
            <c:invertIfNegative val="0"/>
            <c:bubble3D val="0"/>
            <c:spPr>
              <a:solidFill>
                <a:schemeClr val="tx1">
                  <a:lumMod val="65000"/>
                  <a:lumOff val="35000"/>
                </a:schemeClr>
              </a:solidFill>
              <a:scene3d>
                <a:camera prst="orthographicFront"/>
                <a:lightRig rig="threePt" dir="t"/>
              </a:scene3d>
              <a:sp3d>
                <a:bevelT/>
              </a:sp3d>
            </c:spPr>
          </c:dPt>
          <c:dPt>
            <c:idx val="2"/>
            <c:invertIfNegative val="0"/>
            <c:bubble3D val="0"/>
            <c:spPr>
              <a:solidFill>
                <a:srgbClr val="BC0000"/>
              </a:solidFill>
              <a:scene3d>
                <a:camera prst="orthographicFront"/>
                <a:lightRig rig="threePt" dir="t"/>
              </a:scene3d>
              <a:sp3d>
                <a:bevelT/>
              </a:sp3d>
            </c:spPr>
          </c:dPt>
          <c:dPt>
            <c:idx val="3"/>
            <c:invertIfNegative val="0"/>
            <c:bubble3D val="0"/>
            <c:spPr>
              <a:solidFill>
                <a:schemeClr val="tx1">
                  <a:lumMod val="65000"/>
                  <a:lumOff val="35000"/>
                </a:schemeClr>
              </a:solidFill>
              <a:scene3d>
                <a:camera prst="orthographicFront"/>
                <a:lightRig rig="threePt" dir="t"/>
              </a:scene3d>
              <a:sp3d>
                <a:bevelT/>
              </a:sp3d>
            </c:spPr>
          </c:dPt>
          <c:dPt>
            <c:idx val="4"/>
            <c:invertIfNegative val="0"/>
            <c:bubble3D val="0"/>
            <c:spPr>
              <a:solidFill>
                <a:schemeClr val="tx1">
                  <a:lumMod val="65000"/>
                  <a:lumOff val="35000"/>
                </a:schemeClr>
              </a:solidFill>
              <a:scene3d>
                <a:camera prst="orthographicFront"/>
                <a:lightRig rig="threePt" dir="t"/>
              </a:scene3d>
              <a:sp3d>
                <a:bevelT/>
              </a:sp3d>
            </c:spPr>
          </c:dPt>
          <c:dPt>
            <c:idx val="5"/>
            <c:invertIfNegative val="0"/>
            <c:bubble3D val="0"/>
            <c:spPr>
              <a:solidFill>
                <a:schemeClr val="tx1">
                  <a:lumMod val="65000"/>
                  <a:lumOff val="35000"/>
                </a:schemeClr>
              </a:solidFill>
              <a:scene3d>
                <a:camera prst="orthographicFront"/>
                <a:lightRig rig="threePt" dir="t"/>
              </a:scene3d>
              <a:sp3d>
                <a:bevelT/>
              </a:sp3d>
            </c:spPr>
          </c:dPt>
          <c:dPt>
            <c:idx val="6"/>
            <c:invertIfNegative val="0"/>
            <c:bubble3D val="0"/>
            <c:spPr>
              <a:solidFill>
                <a:schemeClr val="tx1">
                  <a:lumMod val="65000"/>
                  <a:lumOff val="35000"/>
                </a:schemeClr>
              </a:solidFill>
              <a:scene3d>
                <a:camera prst="orthographicFront"/>
                <a:lightRig rig="threePt" dir="t"/>
              </a:scene3d>
              <a:sp3d>
                <a:bevelT/>
              </a:sp3d>
            </c:spPr>
          </c:dPt>
          <c:dPt>
            <c:idx val="7"/>
            <c:invertIfNegative val="0"/>
            <c:bubble3D val="0"/>
            <c:spPr>
              <a:solidFill>
                <a:schemeClr val="tx1">
                  <a:lumMod val="65000"/>
                  <a:lumOff val="35000"/>
                </a:schemeClr>
              </a:solidFill>
              <a:scene3d>
                <a:camera prst="orthographicFront"/>
                <a:lightRig rig="threePt" dir="t"/>
              </a:scene3d>
              <a:sp3d>
                <a:bevelT/>
              </a:sp3d>
            </c:spPr>
          </c:dPt>
          <c:dPt>
            <c:idx val="8"/>
            <c:invertIfNegative val="0"/>
            <c:bubble3D val="0"/>
            <c:spPr>
              <a:solidFill>
                <a:schemeClr val="tx1">
                  <a:lumMod val="65000"/>
                  <a:lumOff val="35000"/>
                </a:schemeClr>
              </a:solidFill>
              <a:scene3d>
                <a:camera prst="orthographicFront"/>
                <a:lightRig rig="threePt" dir="t"/>
              </a:scene3d>
              <a:sp3d>
                <a:bevelT/>
              </a:sp3d>
            </c:spPr>
          </c:dPt>
          <c:dPt>
            <c:idx val="9"/>
            <c:invertIfNegative val="0"/>
            <c:bubble3D val="0"/>
            <c:spPr>
              <a:solidFill>
                <a:schemeClr val="tx1">
                  <a:lumMod val="65000"/>
                  <a:lumOff val="35000"/>
                </a:schemeClr>
              </a:solidFill>
              <a:scene3d>
                <a:camera prst="orthographicFront"/>
                <a:lightRig rig="threePt" dir="t"/>
              </a:scene3d>
              <a:sp3d>
                <a:bevelT/>
              </a:sp3d>
            </c:spPr>
          </c:dPt>
          <c:dPt>
            <c:idx val="10"/>
            <c:invertIfNegative val="0"/>
            <c:bubble3D val="0"/>
            <c:spPr>
              <a:solidFill>
                <a:schemeClr val="tx1">
                  <a:lumMod val="65000"/>
                  <a:lumOff val="35000"/>
                </a:schemeClr>
              </a:solidFill>
              <a:scene3d>
                <a:camera prst="orthographicFront"/>
                <a:lightRig rig="threePt" dir="t"/>
              </a:scene3d>
              <a:sp3d>
                <a:bevelT/>
              </a:sp3d>
            </c:spPr>
          </c:dPt>
          <c:cat>
            <c:strRef>
              <c:f>Hoja1!$A$6:$K$6</c:f>
              <c:strCache>
                <c:ptCount val="11"/>
                <c:pt idx="0">
                  <c:v>Facebook</c:v>
                </c:pt>
                <c:pt idx="1">
                  <c:v>Google.com.mx</c:v>
                </c:pt>
                <c:pt idx="2">
                  <c:v>CompraNet</c:v>
                </c:pt>
                <c:pt idx="3">
                  <c:v>Youtube</c:v>
                </c:pt>
                <c:pt idx="4">
                  <c:v>Prodigymsn.com.mx</c:v>
                </c:pt>
                <c:pt idx="5">
                  <c:v>Live.com</c:v>
                </c:pt>
                <c:pt idx="6">
                  <c:v>MSN.com</c:v>
                </c:pt>
                <c:pt idx="7">
                  <c:v>Google.com</c:v>
                </c:pt>
                <c:pt idx="8">
                  <c:v>Yahoo.com.mx</c:v>
                </c:pt>
                <c:pt idx="9">
                  <c:v>Blogspot.com</c:v>
                </c:pt>
                <c:pt idx="10">
                  <c:v>Wikipedia</c:v>
                </c:pt>
              </c:strCache>
            </c:strRef>
          </c:cat>
          <c:val>
            <c:numRef>
              <c:f>Hoja1!$A$7:$K$7</c:f>
              <c:numCache>
                <c:formatCode>#,##0</c:formatCode>
                <c:ptCount val="11"/>
                <c:pt idx="0">
                  <c:v>710283</c:v>
                </c:pt>
                <c:pt idx="1">
                  <c:v>613771</c:v>
                </c:pt>
                <c:pt idx="2">
                  <c:v>604015</c:v>
                </c:pt>
                <c:pt idx="3">
                  <c:v>274169</c:v>
                </c:pt>
                <c:pt idx="4">
                  <c:v>213165</c:v>
                </c:pt>
                <c:pt idx="5">
                  <c:v>178579</c:v>
                </c:pt>
                <c:pt idx="6">
                  <c:v>161058</c:v>
                </c:pt>
                <c:pt idx="7">
                  <c:v>95157</c:v>
                </c:pt>
                <c:pt idx="8">
                  <c:v>88727</c:v>
                </c:pt>
                <c:pt idx="9">
                  <c:v>53374</c:v>
                </c:pt>
                <c:pt idx="10">
                  <c:v>47129</c:v>
                </c:pt>
              </c:numCache>
            </c:numRef>
          </c:val>
        </c:ser>
        <c:dLbls>
          <c:showLegendKey val="0"/>
          <c:showVal val="0"/>
          <c:showCatName val="0"/>
          <c:showSerName val="0"/>
          <c:showPercent val="0"/>
          <c:showBubbleSize val="0"/>
        </c:dLbls>
        <c:gapWidth val="30"/>
        <c:axId val="84045184"/>
        <c:axId val="84046976"/>
      </c:barChart>
      <c:catAx>
        <c:axId val="84045184"/>
        <c:scaling>
          <c:orientation val="minMax"/>
        </c:scaling>
        <c:delete val="0"/>
        <c:axPos val="b"/>
        <c:numFmt formatCode="General" sourceLinked="0"/>
        <c:majorTickMark val="out"/>
        <c:minorTickMark val="none"/>
        <c:tickLblPos val="nextTo"/>
        <c:spPr>
          <a:noFill/>
        </c:spPr>
        <c:txPr>
          <a:bodyPr/>
          <a:lstStyle/>
          <a:p>
            <a:pPr>
              <a:defRPr sz="1210" b="1" baseline="0">
                <a:solidFill>
                  <a:schemeClr val="tx1"/>
                </a:solidFill>
              </a:defRPr>
            </a:pPr>
            <a:endParaRPr lang="en-US"/>
          </a:p>
        </c:txPr>
        <c:crossAx val="84046976"/>
        <c:crosses val="autoZero"/>
        <c:auto val="1"/>
        <c:lblAlgn val="ctr"/>
        <c:lblOffset val="100"/>
        <c:noMultiLvlLbl val="0"/>
      </c:catAx>
      <c:valAx>
        <c:axId val="84046976"/>
        <c:scaling>
          <c:orientation val="minMax"/>
        </c:scaling>
        <c:delete val="0"/>
        <c:axPos val="l"/>
        <c:majorGridlines/>
        <c:numFmt formatCode="#,##0" sourceLinked="1"/>
        <c:majorTickMark val="out"/>
        <c:minorTickMark val="none"/>
        <c:tickLblPos val="nextTo"/>
        <c:spPr>
          <a:noFill/>
        </c:spPr>
        <c:txPr>
          <a:bodyPr/>
          <a:lstStyle/>
          <a:p>
            <a:pPr>
              <a:defRPr sz="1200" b="0" baseline="0"/>
            </a:pPr>
            <a:endParaRPr lang="en-US"/>
          </a:p>
        </c:txPr>
        <c:crossAx val="84045184"/>
        <c:crosses val="autoZero"/>
        <c:crossBetween val="between"/>
      </c:valAx>
      <c:spPr>
        <a:solidFill>
          <a:schemeClr val="bg1"/>
        </a:solidFill>
      </c:spPr>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dirty="0" err="1" smtClean="0"/>
              <a:t>Información</a:t>
            </a:r>
            <a:endParaRPr lang="en-US" sz="1200" dirty="0"/>
          </a:p>
        </c:rich>
      </c:tx>
      <c:layout>
        <c:manualLayout>
          <c:xMode val="edge"/>
          <c:yMode val="edge"/>
          <c:x val="0.36997006551820422"/>
          <c:y val="5.8363541444548198E-3"/>
        </c:manualLayout>
      </c:layout>
      <c:overlay val="0"/>
    </c:title>
    <c:autoTitleDeleted val="0"/>
    <c:plotArea>
      <c:layout>
        <c:manualLayout>
          <c:layoutTarget val="inner"/>
          <c:xMode val="edge"/>
          <c:yMode val="edge"/>
          <c:x val="0.17162923233097191"/>
          <c:y val="0.13802977551635651"/>
          <c:w val="0.46967726819174516"/>
          <c:h val="0.7977703288946405"/>
        </c:manualLayout>
      </c:layout>
      <c:pieChart>
        <c:varyColors val="1"/>
        <c:ser>
          <c:idx val="0"/>
          <c:order val="0"/>
          <c:tx>
            <c:strRef>
              <c:f>Hoja1!$B$1</c:f>
              <c:strCache>
                <c:ptCount val="1"/>
                <c:pt idx="0">
                  <c:v>Información en CompraNet-im</c:v>
                </c:pt>
              </c:strCache>
            </c:strRef>
          </c:tx>
          <c:explosion val="12"/>
          <c:dPt>
            <c:idx val="0"/>
            <c:bubble3D val="0"/>
            <c:spPr>
              <a:solidFill>
                <a:srgbClr val="00B050"/>
              </a:solidFill>
            </c:spPr>
          </c:dPt>
          <c:dPt>
            <c:idx val="1"/>
            <c:bubble3D val="0"/>
            <c:spPr>
              <a:solidFill>
                <a:schemeClr val="tx1">
                  <a:lumMod val="85000"/>
                  <a:lumOff val="15000"/>
                </a:schemeClr>
              </a:solidFill>
            </c:spPr>
          </c:dPt>
          <c:dLbls>
            <c:dLbl>
              <c:idx val="0"/>
              <c:layout>
                <c:manualLayout>
                  <c:x val="-0.10429098783789927"/>
                  <c:y val="-0.16726899066918627"/>
                </c:manualLayout>
              </c:layout>
              <c:spPr/>
              <c:txPr>
                <a:bodyPr/>
                <a:lstStyle/>
                <a:p>
                  <a:pPr>
                    <a:defRPr sz="1200" b="1"/>
                  </a:pPr>
                  <a:endParaRPr lang="en-US"/>
                </a:p>
              </c:txPr>
              <c:showLegendKey val="0"/>
              <c:showVal val="1"/>
              <c:showCatName val="0"/>
              <c:showSerName val="0"/>
              <c:showPercent val="0"/>
              <c:showBubbleSize val="0"/>
              <c:extLst>
                <c:ext xmlns:c15="http://schemas.microsoft.com/office/drawing/2012/chart" uri="{CE6537A1-D6FC-4f65-9D91-7224C49458BB}"/>
              </c:extLst>
            </c:dLbl>
            <c:dLbl>
              <c:idx val="1"/>
              <c:spPr/>
              <c:txPr>
                <a:bodyPr/>
                <a:lstStyle/>
                <a:p>
                  <a:pPr>
                    <a:defRPr sz="1200" b="1">
                      <a:solidFill>
                        <a:schemeClr val="bg1"/>
                      </a:solidFill>
                    </a:defRPr>
                  </a:pPr>
                  <a:endParaRPr lang="en-US"/>
                </a:p>
              </c:txPr>
              <c:showLegendKey val="0"/>
              <c:showVal val="1"/>
              <c:showCatName val="0"/>
              <c:showSerName val="0"/>
              <c:showPercent val="0"/>
              <c:showBubbleSize val="0"/>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Hoja1!$A$2:$A$3</c:f>
              <c:strCache>
                <c:ptCount val="2"/>
                <c:pt idx="0">
                  <c:v>Útil</c:v>
                </c:pt>
                <c:pt idx="1">
                  <c:v>No útil</c:v>
                </c:pt>
              </c:strCache>
            </c:strRef>
          </c:cat>
          <c:val>
            <c:numRef>
              <c:f>Hoja1!$B$2:$B$3</c:f>
              <c:numCache>
                <c:formatCode>General</c:formatCode>
                <c:ptCount val="2"/>
                <c:pt idx="0">
                  <c:v>204</c:v>
                </c:pt>
                <c:pt idx="1">
                  <c:v>26</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75608240315664854"/>
          <c:y val="0.43149177211932271"/>
          <c:w val="0.23704543634431366"/>
          <c:h val="0.25918145822457184"/>
        </c:manualLayout>
      </c:layout>
      <c:overlay val="0"/>
      <c:txPr>
        <a:bodyPr/>
        <a:lstStyle/>
        <a:p>
          <a:pPr>
            <a:defRPr sz="1400"/>
          </a:pPr>
          <a:endParaRPr lang="en-US"/>
        </a:p>
      </c:txPr>
    </c:legend>
    <c:plotVisOnly val="1"/>
    <c:dispBlanksAs val="gap"/>
    <c:showDLblsOverMax val="0"/>
  </c:chart>
  <c:txPr>
    <a:bodyPr/>
    <a:lstStyle/>
    <a:p>
      <a:pPr>
        <a:defRPr sz="11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dirty="0" err="1" smtClean="0"/>
              <a:t>Visualización</a:t>
            </a:r>
            <a:endParaRPr lang="en-US" sz="1200" dirty="0"/>
          </a:p>
        </c:rich>
      </c:tx>
      <c:layout>
        <c:manualLayout>
          <c:xMode val="edge"/>
          <c:yMode val="edge"/>
          <c:x val="0.34935358402109046"/>
          <c:y val="0"/>
        </c:manualLayout>
      </c:layout>
      <c:overlay val="0"/>
    </c:title>
    <c:autoTitleDeleted val="0"/>
    <c:plotArea>
      <c:layout>
        <c:manualLayout>
          <c:layoutTarget val="inner"/>
          <c:xMode val="edge"/>
          <c:yMode val="edge"/>
          <c:x val="0.10665116156684347"/>
          <c:y val="0.13802977551635651"/>
          <c:w val="0.63057564754013684"/>
          <c:h val="0.7977703288946405"/>
        </c:manualLayout>
      </c:layout>
      <c:barChart>
        <c:barDir val="col"/>
        <c:grouping val="clustered"/>
        <c:varyColors val="0"/>
        <c:ser>
          <c:idx val="0"/>
          <c:order val="0"/>
          <c:tx>
            <c:strRef>
              <c:f>Hoja1!$B$1</c:f>
              <c:strCache>
                <c:ptCount val="1"/>
                <c:pt idx="0">
                  <c:v>Visualización</c:v>
                </c:pt>
              </c:strCache>
            </c:strRef>
          </c:tx>
          <c:invertIfNegative val="0"/>
          <c:dPt>
            <c:idx val="0"/>
            <c:invertIfNegative val="0"/>
            <c:bubble3D val="0"/>
            <c:spPr>
              <a:solidFill>
                <a:srgbClr val="00B050"/>
              </a:solidFill>
            </c:spPr>
          </c:dPt>
          <c:dPt>
            <c:idx val="1"/>
            <c:invertIfNegative val="0"/>
            <c:bubble3D val="0"/>
            <c:spPr>
              <a:solidFill>
                <a:schemeClr val="accent6">
                  <a:lumMod val="75000"/>
                </a:schemeClr>
              </a:solidFill>
            </c:spPr>
          </c:dPt>
          <c:dPt>
            <c:idx val="2"/>
            <c:invertIfNegative val="0"/>
            <c:bubble3D val="0"/>
            <c:spPr>
              <a:solidFill>
                <a:schemeClr val="tx1">
                  <a:lumMod val="85000"/>
                  <a:lumOff val="15000"/>
                </a:schemeClr>
              </a:solidFill>
            </c:spPr>
          </c:dPt>
          <c:dLbls>
            <c:dLbl>
              <c:idx val="0"/>
              <c:layout>
                <c:manualLayout>
                  <c:x val="-2.1825060373409084E-3"/>
                  <c:y val="1.3657987808913197E-2"/>
                </c:manualLayout>
              </c:layout>
              <c:tx>
                <c:rich>
                  <a:bodyPr/>
                  <a:lstStyle/>
                  <a:p>
                    <a:pPr>
                      <a:defRPr sz="1100" b="1"/>
                    </a:pPr>
                    <a:r>
                      <a:rPr lang="en-US" sz="1100" dirty="0" smtClean="0"/>
                      <a:t>70%</a:t>
                    </a:r>
                    <a:endParaRPr lang="en-US" sz="1100" dirty="0"/>
                  </a:p>
                </c:rich>
              </c:tx>
              <c:spPr>
                <a:noFill/>
              </c:spPr>
              <c:showLegendKey val="0"/>
              <c:showVal val="1"/>
              <c:showCatName val="0"/>
              <c:showSerName val="0"/>
              <c:showPercent val="0"/>
              <c:showBubbleSize val="0"/>
              <c:extLst>
                <c:ext xmlns:c15="http://schemas.microsoft.com/office/drawing/2012/chart" uri="{CE6537A1-D6FC-4f65-9D91-7224C49458BB}"/>
              </c:extLst>
            </c:dLbl>
            <c:dLbl>
              <c:idx val="1"/>
              <c:layout>
                <c:manualLayout>
                  <c:x val="0"/>
                  <c:y val="1.7509062433364461E-2"/>
                </c:manualLayout>
              </c:layout>
              <c:tx>
                <c:rich>
                  <a:bodyPr/>
                  <a:lstStyle/>
                  <a:p>
                    <a:pPr>
                      <a:defRPr sz="1100" b="1">
                        <a:solidFill>
                          <a:schemeClr val="tx1"/>
                        </a:solidFill>
                      </a:defRPr>
                    </a:pPr>
                    <a:r>
                      <a:rPr lang="en-US" sz="1100" b="1" dirty="0" smtClean="0">
                        <a:solidFill>
                          <a:schemeClr val="tx1"/>
                        </a:solidFill>
                      </a:rPr>
                      <a:t>20%</a:t>
                    </a:r>
                    <a:endParaRPr lang="en-US" sz="1100" b="1" dirty="0">
                      <a:solidFill>
                        <a:schemeClr val="tx1"/>
                      </a:solidFill>
                    </a:endParaRPr>
                  </a:p>
                </c:rich>
              </c:tx>
              <c:spPr>
                <a:noFill/>
              </c:spPr>
              <c:showLegendKey val="0"/>
              <c:showVal val="1"/>
              <c:showCatName val="0"/>
              <c:showSerName val="0"/>
              <c:showPercent val="0"/>
              <c:showBubbleSize val="0"/>
              <c:extLst>
                <c:ext xmlns:c15="http://schemas.microsoft.com/office/drawing/2012/chart" uri="{CE6537A1-D6FC-4f65-9D91-7224C49458BB}"/>
              </c:extLst>
            </c:dLbl>
            <c:dLbl>
              <c:idx val="2"/>
              <c:layout>
                <c:manualLayout>
                  <c:x val="-3.0941981105413238E-3"/>
                  <c:y val="2.9181770722273993E-2"/>
                </c:manualLayout>
              </c:layout>
              <c:tx>
                <c:rich>
                  <a:bodyPr/>
                  <a:lstStyle/>
                  <a:p>
                    <a:pPr>
                      <a:defRPr sz="1100" b="1">
                        <a:solidFill>
                          <a:schemeClr val="tx1"/>
                        </a:solidFill>
                      </a:defRPr>
                    </a:pPr>
                    <a:r>
                      <a:rPr lang="en-US" sz="1100" b="1" smtClean="0">
                        <a:solidFill>
                          <a:schemeClr val="tx1"/>
                        </a:solidFill>
                      </a:rPr>
                      <a:t>10 %</a:t>
                    </a:r>
                    <a:endParaRPr lang="en-US" b="1">
                      <a:solidFill>
                        <a:schemeClr val="tx1"/>
                      </a:solidFill>
                    </a:endParaRPr>
                  </a:p>
                </c:rich>
              </c:tx>
              <c:spPr>
                <a:noFill/>
              </c:spPr>
              <c:showLegendKey val="0"/>
              <c:showVal val="1"/>
              <c:showCatName val="0"/>
              <c:showSerName val="0"/>
              <c:showPercent val="0"/>
              <c:showBubbleSize val="0"/>
              <c:extLst>
                <c:ext xmlns:c15="http://schemas.microsoft.com/office/drawing/2012/chart" uri="{CE6537A1-D6FC-4f65-9D91-7224C49458BB}"/>
              </c:extLst>
            </c:dLbl>
            <c:spPr>
              <a:noFill/>
            </c:spPr>
            <c:txPr>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Hoja1!$A$2:$A$4</c:f>
              <c:strCache>
                <c:ptCount val="3"/>
                <c:pt idx="0">
                  <c:v>Buena</c:v>
                </c:pt>
                <c:pt idx="1">
                  <c:v>Poco clara</c:v>
                </c:pt>
                <c:pt idx="2">
                  <c:v>Confusa</c:v>
                </c:pt>
              </c:strCache>
            </c:strRef>
          </c:cat>
          <c:val>
            <c:numRef>
              <c:f>Hoja1!$B$2:$B$4</c:f>
              <c:numCache>
                <c:formatCode>General</c:formatCode>
                <c:ptCount val="3"/>
                <c:pt idx="0">
                  <c:v>161</c:v>
                </c:pt>
                <c:pt idx="1">
                  <c:v>46</c:v>
                </c:pt>
                <c:pt idx="2">
                  <c:v>23</c:v>
                </c:pt>
              </c:numCache>
            </c:numRef>
          </c:val>
        </c:ser>
        <c:dLbls>
          <c:showLegendKey val="0"/>
          <c:showVal val="0"/>
          <c:showCatName val="0"/>
          <c:showSerName val="0"/>
          <c:showPercent val="0"/>
          <c:showBubbleSize val="0"/>
        </c:dLbls>
        <c:gapWidth val="100"/>
        <c:axId val="156788224"/>
        <c:axId val="156786688"/>
      </c:barChart>
      <c:valAx>
        <c:axId val="156786688"/>
        <c:scaling>
          <c:orientation val="minMax"/>
        </c:scaling>
        <c:delete val="0"/>
        <c:axPos val="l"/>
        <c:majorGridlines/>
        <c:numFmt formatCode="General" sourceLinked="1"/>
        <c:majorTickMark val="out"/>
        <c:minorTickMark val="none"/>
        <c:tickLblPos val="nextTo"/>
        <c:crossAx val="156788224"/>
        <c:crosses val="autoZero"/>
        <c:crossBetween val="between"/>
      </c:valAx>
      <c:catAx>
        <c:axId val="156788224"/>
        <c:scaling>
          <c:orientation val="minMax"/>
        </c:scaling>
        <c:delete val="0"/>
        <c:axPos val="b"/>
        <c:numFmt formatCode="General" sourceLinked="0"/>
        <c:majorTickMark val="out"/>
        <c:minorTickMark val="none"/>
        <c:tickLblPos val="nextTo"/>
        <c:crossAx val="156786688"/>
        <c:crosses val="autoZero"/>
        <c:auto val="1"/>
        <c:lblAlgn val="ctr"/>
        <c:lblOffset val="100"/>
        <c:noMultiLvlLbl val="0"/>
      </c:catAx>
    </c:plotArea>
    <c:legend>
      <c:legendPos val="r"/>
      <c:layout>
        <c:manualLayout>
          <c:xMode val="edge"/>
          <c:yMode val="edge"/>
          <c:x val="0.73649151068984542"/>
          <c:y val="0.36729187653031964"/>
          <c:w val="0.25422583759190837"/>
          <c:h val="0.32921770795802974"/>
        </c:manualLayout>
      </c:layout>
      <c:overlay val="0"/>
      <c:txPr>
        <a:bodyPr/>
        <a:lstStyle/>
        <a:p>
          <a:pPr>
            <a:defRPr sz="1200"/>
          </a:pPr>
          <a:endParaRPr lang="en-US"/>
        </a:p>
      </c:txPr>
    </c:legend>
    <c:plotVisOnly val="1"/>
    <c:dispBlanksAs val="gap"/>
    <c:showDLblsOverMax val="0"/>
  </c:chart>
  <c:txPr>
    <a:bodyPr/>
    <a:lstStyle/>
    <a:p>
      <a:pPr>
        <a:defRPr sz="11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dirty="0" err="1" smtClean="0"/>
              <a:t>Usabilidad</a:t>
            </a:r>
            <a:endParaRPr lang="en-US" sz="1200" dirty="0"/>
          </a:p>
        </c:rich>
      </c:tx>
      <c:layout>
        <c:manualLayout>
          <c:xMode val="edge"/>
          <c:yMode val="edge"/>
          <c:x val="0.4414368342571493"/>
          <c:y val="0"/>
        </c:manualLayout>
      </c:layout>
      <c:overlay val="0"/>
    </c:title>
    <c:autoTitleDeleted val="0"/>
    <c:plotArea>
      <c:layout>
        <c:manualLayout>
          <c:layoutTarget val="inner"/>
          <c:xMode val="edge"/>
          <c:yMode val="edge"/>
          <c:x val="0.10665116156684347"/>
          <c:y val="0.14227082852250816"/>
          <c:w val="0.85201920425468181"/>
          <c:h val="0.73451509520259439"/>
        </c:manualLayout>
      </c:layout>
      <c:barChart>
        <c:barDir val="bar"/>
        <c:grouping val="clustered"/>
        <c:varyColors val="0"/>
        <c:ser>
          <c:idx val="0"/>
          <c:order val="0"/>
          <c:tx>
            <c:strRef>
              <c:f>Hoja1!$B$1</c:f>
              <c:strCache>
                <c:ptCount val="1"/>
                <c:pt idx="0">
                  <c:v>Usabilidad</c:v>
                </c:pt>
              </c:strCache>
            </c:strRef>
          </c:tx>
          <c:invertIfNegative val="0"/>
          <c:dPt>
            <c:idx val="0"/>
            <c:invertIfNegative val="0"/>
            <c:bubble3D val="0"/>
            <c:spPr>
              <a:solidFill>
                <a:schemeClr val="tx1">
                  <a:lumMod val="85000"/>
                  <a:lumOff val="15000"/>
                </a:schemeClr>
              </a:solidFill>
            </c:spPr>
          </c:dPt>
          <c:dPt>
            <c:idx val="1"/>
            <c:invertIfNegative val="0"/>
            <c:bubble3D val="0"/>
            <c:spPr>
              <a:solidFill>
                <a:schemeClr val="accent6">
                  <a:lumMod val="75000"/>
                </a:schemeClr>
              </a:solidFill>
            </c:spPr>
          </c:dPt>
          <c:dPt>
            <c:idx val="2"/>
            <c:invertIfNegative val="0"/>
            <c:bubble3D val="0"/>
            <c:spPr>
              <a:solidFill>
                <a:srgbClr val="00B050"/>
              </a:solidFill>
            </c:spPr>
          </c:dPt>
          <c:dLbls>
            <c:dLbl>
              <c:idx val="0"/>
              <c:layout>
                <c:manualLayout>
                  <c:x val="-2.182445857465323E-3"/>
                  <c:y val="-6.9584316297364394E-3"/>
                </c:manualLayout>
              </c:layout>
              <c:tx>
                <c:rich>
                  <a:bodyPr/>
                  <a:lstStyle/>
                  <a:p>
                    <a:pPr>
                      <a:defRPr sz="1100" b="1"/>
                    </a:pPr>
                    <a:r>
                      <a:rPr lang="en-US" sz="1100" dirty="0" smtClean="0"/>
                      <a:t>12%</a:t>
                    </a:r>
                    <a:endParaRPr lang="en-US" sz="1100" dirty="0"/>
                  </a:p>
                </c:rich>
              </c:tx>
              <c:spPr>
                <a:noFill/>
              </c:spPr>
              <c:showLegendKey val="0"/>
              <c:showVal val="1"/>
              <c:showCatName val="0"/>
              <c:showSerName val="0"/>
              <c:showPercent val="0"/>
              <c:showBubbleSize val="0"/>
              <c:extLst>
                <c:ext xmlns:c15="http://schemas.microsoft.com/office/drawing/2012/chart" uri="{CE6537A1-D6FC-4f65-9D91-7224C49458BB}"/>
              </c:extLst>
            </c:dLbl>
            <c:dLbl>
              <c:idx val="1"/>
              <c:layout>
                <c:manualLayout>
                  <c:x val="5.2755427090259412E-17"/>
                  <c:y val="-1.3416063969195568E-2"/>
                </c:manualLayout>
              </c:layout>
              <c:tx>
                <c:rich>
                  <a:bodyPr/>
                  <a:lstStyle/>
                  <a:p>
                    <a:pPr>
                      <a:defRPr sz="1100" b="1">
                        <a:solidFill>
                          <a:schemeClr val="tx1"/>
                        </a:solidFill>
                      </a:defRPr>
                    </a:pPr>
                    <a:r>
                      <a:rPr lang="en-US" sz="1100" b="1" dirty="0" smtClean="0">
                        <a:solidFill>
                          <a:schemeClr val="tx1"/>
                        </a:solidFill>
                      </a:rPr>
                      <a:t>20%</a:t>
                    </a:r>
                    <a:endParaRPr lang="en-US" sz="1100" b="1" dirty="0">
                      <a:solidFill>
                        <a:schemeClr val="tx1"/>
                      </a:solidFill>
                    </a:endParaRPr>
                  </a:p>
                </c:rich>
              </c:tx>
              <c:spPr>
                <a:noFill/>
              </c:spPr>
              <c:showLegendKey val="0"/>
              <c:showVal val="1"/>
              <c:showCatName val="0"/>
              <c:showSerName val="0"/>
              <c:showPercent val="0"/>
              <c:showBubbleSize val="0"/>
              <c:extLst>
                <c:ext xmlns:c15="http://schemas.microsoft.com/office/drawing/2012/chart" uri="{CE6537A1-D6FC-4f65-9D91-7224C49458BB}"/>
              </c:extLst>
            </c:dLbl>
            <c:dLbl>
              <c:idx val="2"/>
              <c:layout>
                <c:manualLayout>
                  <c:x val="-3.0942151816389959E-3"/>
                  <c:y val="8.5655347006425575E-3"/>
                </c:manualLayout>
              </c:layout>
              <c:tx>
                <c:rich>
                  <a:bodyPr/>
                  <a:lstStyle/>
                  <a:p>
                    <a:pPr>
                      <a:defRPr b="1">
                        <a:solidFill>
                          <a:schemeClr val="tx1"/>
                        </a:solidFill>
                      </a:defRPr>
                    </a:pPr>
                    <a:r>
                      <a:rPr lang="en-US" b="1" dirty="0" smtClean="0">
                        <a:solidFill>
                          <a:schemeClr val="tx1"/>
                        </a:solidFill>
                      </a:rPr>
                      <a:t>68 %</a:t>
                    </a:r>
                    <a:endParaRPr lang="en-US" b="1" dirty="0">
                      <a:solidFill>
                        <a:schemeClr val="tx1"/>
                      </a:solidFill>
                    </a:endParaRPr>
                  </a:p>
                </c:rich>
              </c:tx>
              <c:spPr>
                <a:noFill/>
              </c:spPr>
              <c:showLegendKey val="0"/>
              <c:showVal val="1"/>
              <c:showCatName val="0"/>
              <c:showSerName val="0"/>
              <c:showPercent val="0"/>
              <c:showBubbleSize val="0"/>
              <c:extLst>
                <c:ext xmlns:c15="http://schemas.microsoft.com/office/drawing/2012/chart" uri="{CE6537A1-D6FC-4f65-9D91-7224C49458BB}"/>
              </c:extLst>
            </c:dLbl>
            <c:spPr>
              <a:noFill/>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Hoja1!$A$2:$A$4</c:f>
              <c:strCache>
                <c:ptCount val="3"/>
                <c:pt idx="0">
                  <c:v>Difícil</c:v>
                </c:pt>
                <c:pt idx="1">
                  <c:v>Fácil</c:v>
                </c:pt>
                <c:pt idx="2">
                  <c:v>Muy fácil</c:v>
                </c:pt>
              </c:strCache>
            </c:strRef>
          </c:cat>
          <c:val>
            <c:numRef>
              <c:f>Hoja1!$B$2:$B$4</c:f>
              <c:numCache>
                <c:formatCode>General</c:formatCode>
                <c:ptCount val="3"/>
                <c:pt idx="0">
                  <c:v>28</c:v>
                </c:pt>
                <c:pt idx="1">
                  <c:v>47</c:v>
                </c:pt>
                <c:pt idx="2">
                  <c:v>155</c:v>
                </c:pt>
              </c:numCache>
            </c:numRef>
          </c:val>
        </c:ser>
        <c:dLbls>
          <c:showLegendKey val="0"/>
          <c:showVal val="0"/>
          <c:showCatName val="0"/>
          <c:showSerName val="0"/>
          <c:showPercent val="0"/>
          <c:showBubbleSize val="0"/>
        </c:dLbls>
        <c:gapWidth val="36"/>
        <c:axId val="156702592"/>
        <c:axId val="156701056"/>
      </c:barChart>
      <c:valAx>
        <c:axId val="156701056"/>
        <c:scaling>
          <c:orientation val="minMax"/>
        </c:scaling>
        <c:delete val="0"/>
        <c:axPos val="b"/>
        <c:majorGridlines/>
        <c:numFmt formatCode="General" sourceLinked="1"/>
        <c:majorTickMark val="out"/>
        <c:minorTickMark val="none"/>
        <c:tickLblPos val="nextTo"/>
        <c:crossAx val="156702592"/>
        <c:crosses val="autoZero"/>
        <c:crossBetween val="between"/>
      </c:valAx>
      <c:catAx>
        <c:axId val="156702592"/>
        <c:scaling>
          <c:orientation val="minMax"/>
        </c:scaling>
        <c:delete val="0"/>
        <c:axPos val="l"/>
        <c:numFmt formatCode="General" sourceLinked="0"/>
        <c:majorTickMark val="out"/>
        <c:minorTickMark val="none"/>
        <c:tickLblPos val="nextTo"/>
        <c:crossAx val="156701056"/>
        <c:crosses val="autoZero"/>
        <c:auto val="1"/>
        <c:lblAlgn val="ctr"/>
        <c:lblOffset val="100"/>
        <c:noMultiLvlLbl val="0"/>
      </c:catAx>
    </c:plotArea>
    <c:plotVisOnly val="1"/>
    <c:dispBlanksAs val="gap"/>
    <c:showDLblsOverMax val="0"/>
  </c:chart>
  <c:txPr>
    <a:bodyPr/>
    <a:lstStyle/>
    <a:p>
      <a:pPr>
        <a:defRPr sz="11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516819-1912-4B65-B2A9-958B0A2A081D}" type="doc">
      <dgm:prSet loTypeId="urn:microsoft.com/office/officeart/2008/layout/VerticalCurvedList" loCatId="list" qsTypeId="urn:microsoft.com/office/officeart/2005/8/quickstyle/3d2" qsCatId="3D" csTypeId="urn:microsoft.com/office/officeart/2005/8/colors/accent1_2" csCatId="accent1" phldr="1"/>
      <dgm:spPr/>
      <dgm:t>
        <a:bodyPr/>
        <a:lstStyle/>
        <a:p>
          <a:endParaRPr lang="es-MX"/>
        </a:p>
      </dgm:t>
    </dgm:pt>
    <dgm:pt modelId="{C3B7B56B-659B-4A3D-AFCA-F923CAA9CF5E}">
      <dgm:prSet phldrT="[Texto]"/>
      <dgm:spPr>
        <a:solidFill>
          <a:schemeClr val="bg1">
            <a:lumMod val="50000"/>
          </a:schemeClr>
        </a:solidFill>
      </dgm:spPr>
      <dgm:t>
        <a:bodyPr/>
        <a:lstStyle/>
        <a:p>
          <a:r>
            <a:rPr lang="es-MX" b="1" dirty="0" smtClean="0">
              <a:latin typeface="Times New Roman" pitchFamily="18" charset="0"/>
              <a:cs typeface="Times New Roman" pitchFamily="18" charset="0"/>
            </a:rPr>
            <a:t>Licitaciones públicas 100% electrónicas, invitaciones y adjudicaciones directas. Sistema transaccional.</a:t>
          </a:r>
          <a:endParaRPr lang="es-MX" dirty="0"/>
        </a:p>
      </dgm:t>
    </dgm:pt>
    <dgm:pt modelId="{B467EDDA-CEBB-467F-89C1-D0666CC05736}" type="parTrans" cxnId="{17C47484-27EA-4371-96D7-F3DD666B96F8}">
      <dgm:prSet/>
      <dgm:spPr/>
      <dgm:t>
        <a:bodyPr/>
        <a:lstStyle/>
        <a:p>
          <a:endParaRPr lang="es-MX"/>
        </a:p>
      </dgm:t>
    </dgm:pt>
    <dgm:pt modelId="{37C94D13-4B68-4FD9-AACF-A651B5513C92}" type="sibTrans" cxnId="{17C47484-27EA-4371-96D7-F3DD666B96F8}">
      <dgm:prSet/>
      <dgm:spPr>
        <a:solidFill>
          <a:schemeClr val="bg1"/>
        </a:solidFill>
        <a:ln>
          <a:solidFill>
            <a:schemeClr val="tx1">
              <a:lumMod val="65000"/>
              <a:lumOff val="35000"/>
            </a:schemeClr>
          </a:solidFill>
        </a:ln>
      </dgm:spPr>
      <dgm:t>
        <a:bodyPr/>
        <a:lstStyle/>
        <a:p>
          <a:endParaRPr lang="es-MX"/>
        </a:p>
      </dgm:t>
    </dgm:pt>
    <dgm:pt modelId="{01ADF9F6-A9A4-446B-B3FA-4DC002992438}">
      <dgm:prSet phldrT="[Texto]"/>
      <dgm:spPr>
        <a:solidFill>
          <a:schemeClr val="bg1">
            <a:lumMod val="50000"/>
          </a:schemeClr>
        </a:solidFill>
      </dgm:spPr>
      <dgm:t>
        <a:bodyPr/>
        <a:lstStyle/>
        <a:p>
          <a:r>
            <a:rPr lang="es-MX" b="1" dirty="0" smtClean="0">
              <a:latin typeface="Times New Roman" pitchFamily="18" charset="0"/>
              <a:cs typeface="Times New Roman" pitchFamily="18" charset="0"/>
            </a:rPr>
            <a:t>Registro en línea para unidades compradoras, operadores y licitantes.</a:t>
          </a:r>
          <a:endParaRPr lang="es-MX" dirty="0"/>
        </a:p>
      </dgm:t>
    </dgm:pt>
    <dgm:pt modelId="{4BEDF21C-80DC-43D3-8AB1-6961F4DD9D95}" type="parTrans" cxnId="{BA9F713E-9336-46CE-906D-F23B3A61B421}">
      <dgm:prSet/>
      <dgm:spPr/>
      <dgm:t>
        <a:bodyPr/>
        <a:lstStyle/>
        <a:p>
          <a:endParaRPr lang="es-MX"/>
        </a:p>
      </dgm:t>
    </dgm:pt>
    <dgm:pt modelId="{02290DA4-286E-40CD-8CEC-1336D3B75C06}" type="sibTrans" cxnId="{BA9F713E-9336-46CE-906D-F23B3A61B421}">
      <dgm:prSet/>
      <dgm:spPr/>
      <dgm:t>
        <a:bodyPr/>
        <a:lstStyle/>
        <a:p>
          <a:endParaRPr lang="es-MX"/>
        </a:p>
      </dgm:t>
    </dgm:pt>
    <dgm:pt modelId="{65256E23-A69D-4A33-BADC-F03D9286BF7D}">
      <dgm:prSet phldrT="[Texto]"/>
      <dgm:spPr>
        <a:solidFill>
          <a:schemeClr val="bg1">
            <a:lumMod val="50000"/>
          </a:schemeClr>
        </a:solidFill>
      </dgm:spPr>
      <dgm:t>
        <a:bodyPr/>
        <a:lstStyle/>
        <a:p>
          <a:r>
            <a:rPr lang="es-MX" b="1" dirty="0" smtClean="0">
              <a:latin typeface="Times New Roman" pitchFamily="18" charset="0"/>
              <a:cs typeface="Times New Roman" pitchFamily="18" charset="0"/>
            </a:rPr>
            <a:t>Módulo de ofertas subsecuentes de descuento (OSD).</a:t>
          </a:r>
          <a:endParaRPr lang="es-MX" dirty="0"/>
        </a:p>
      </dgm:t>
    </dgm:pt>
    <dgm:pt modelId="{CCC5B539-3A3A-4F7A-B767-5B9870C11398}" type="parTrans" cxnId="{F41DF6FB-5993-4213-B3F3-1CEDB057EF8D}">
      <dgm:prSet/>
      <dgm:spPr/>
      <dgm:t>
        <a:bodyPr/>
        <a:lstStyle/>
        <a:p>
          <a:endParaRPr lang="es-MX"/>
        </a:p>
      </dgm:t>
    </dgm:pt>
    <dgm:pt modelId="{0D54C0B0-3954-48B0-90E0-7E50EE0B0BF3}" type="sibTrans" cxnId="{F41DF6FB-5993-4213-B3F3-1CEDB057EF8D}">
      <dgm:prSet/>
      <dgm:spPr/>
      <dgm:t>
        <a:bodyPr/>
        <a:lstStyle/>
        <a:p>
          <a:endParaRPr lang="es-MX"/>
        </a:p>
      </dgm:t>
    </dgm:pt>
    <dgm:pt modelId="{048F06D3-41F6-4627-BCF0-69D39EABA5A0}">
      <dgm:prSet phldrT="[Texto]"/>
      <dgm:spPr>
        <a:solidFill>
          <a:schemeClr val="bg1">
            <a:lumMod val="50000"/>
          </a:schemeClr>
        </a:solidFill>
      </dgm:spPr>
      <dgm:t>
        <a:bodyPr/>
        <a:lstStyle/>
        <a:p>
          <a:r>
            <a:rPr lang="es-MX" b="1" dirty="0" smtClean="0">
              <a:latin typeface="Times New Roman" pitchFamily="18" charset="0"/>
              <a:cs typeface="Times New Roman" pitchFamily="18" charset="0"/>
            </a:rPr>
            <a:t>Trazabilidad absoluta de cada procedimiento. Expediente electrónico.</a:t>
          </a:r>
          <a:endParaRPr lang="es-MX" dirty="0"/>
        </a:p>
      </dgm:t>
    </dgm:pt>
    <dgm:pt modelId="{88B8C637-8F86-41D5-B7EF-2C78533B7CB9}" type="parTrans" cxnId="{399B5180-F860-4815-AF06-499A7A8C97DC}">
      <dgm:prSet/>
      <dgm:spPr/>
      <dgm:t>
        <a:bodyPr/>
        <a:lstStyle/>
        <a:p>
          <a:endParaRPr lang="es-MX"/>
        </a:p>
      </dgm:t>
    </dgm:pt>
    <dgm:pt modelId="{2CFB09FD-7E85-46C4-96E1-7B45A369912C}" type="sibTrans" cxnId="{399B5180-F860-4815-AF06-499A7A8C97DC}">
      <dgm:prSet/>
      <dgm:spPr/>
      <dgm:t>
        <a:bodyPr/>
        <a:lstStyle/>
        <a:p>
          <a:endParaRPr lang="es-MX"/>
        </a:p>
      </dgm:t>
    </dgm:pt>
    <dgm:pt modelId="{77E8A6C5-FBF0-4F24-8EC4-343AB6FC4FBC}">
      <dgm:prSet phldrT="[Texto]"/>
      <dgm:spPr>
        <a:solidFill>
          <a:schemeClr val="bg1">
            <a:lumMod val="50000"/>
          </a:schemeClr>
        </a:solidFill>
      </dgm:spPr>
      <dgm:t>
        <a:bodyPr/>
        <a:lstStyle/>
        <a:p>
          <a:r>
            <a:rPr lang="es-MX" b="1" dirty="0" smtClean="0">
              <a:latin typeface="Times New Roman" pitchFamily="18" charset="0"/>
              <a:cs typeface="Times New Roman" pitchFamily="18" charset="0"/>
            </a:rPr>
            <a:t>Estandarización en el abastecimiento: clasificación de bienes y servicios  en línea con el Clasificador por Objeto del Gasto y uso de la FIEL.</a:t>
          </a:r>
          <a:endParaRPr lang="es-MX" dirty="0"/>
        </a:p>
      </dgm:t>
    </dgm:pt>
    <dgm:pt modelId="{45C5A63C-FE75-411D-8DC4-BADC8F9DAECA}" type="parTrans" cxnId="{A1747D5D-FBE0-48CB-86A8-B0726A9E1490}">
      <dgm:prSet/>
      <dgm:spPr/>
      <dgm:t>
        <a:bodyPr/>
        <a:lstStyle/>
        <a:p>
          <a:endParaRPr lang="es-MX"/>
        </a:p>
      </dgm:t>
    </dgm:pt>
    <dgm:pt modelId="{4275DF6F-F623-4443-BDEB-F09284EBDA44}" type="sibTrans" cxnId="{A1747D5D-FBE0-48CB-86A8-B0726A9E1490}">
      <dgm:prSet/>
      <dgm:spPr/>
      <dgm:t>
        <a:bodyPr/>
        <a:lstStyle/>
        <a:p>
          <a:endParaRPr lang="es-MX"/>
        </a:p>
      </dgm:t>
    </dgm:pt>
    <dgm:pt modelId="{29390629-906B-4370-BB35-C43C47E82992}" type="pres">
      <dgm:prSet presAssocID="{6E516819-1912-4B65-B2A9-958B0A2A081D}" presName="Name0" presStyleCnt="0">
        <dgm:presLayoutVars>
          <dgm:chMax val="7"/>
          <dgm:chPref val="7"/>
          <dgm:dir/>
        </dgm:presLayoutVars>
      </dgm:prSet>
      <dgm:spPr/>
      <dgm:t>
        <a:bodyPr/>
        <a:lstStyle/>
        <a:p>
          <a:endParaRPr lang="es-MX"/>
        </a:p>
      </dgm:t>
    </dgm:pt>
    <dgm:pt modelId="{2F634780-E08A-491A-87FC-EBDFE602DE07}" type="pres">
      <dgm:prSet presAssocID="{6E516819-1912-4B65-B2A9-958B0A2A081D}" presName="Name1" presStyleCnt="0"/>
      <dgm:spPr/>
    </dgm:pt>
    <dgm:pt modelId="{F1485558-4708-461F-BF6F-9D2E2394D5B2}" type="pres">
      <dgm:prSet presAssocID="{6E516819-1912-4B65-B2A9-958B0A2A081D}" presName="cycle" presStyleCnt="0"/>
      <dgm:spPr/>
    </dgm:pt>
    <dgm:pt modelId="{68D470A0-0609-4879-9BA3-BBC730164548}" type="pres">
      <dgm:prSet presAssocID="{6E516819-1912-4B65-B2A9-958B0A2A081D}" presName="srcNode" presStyleLbl="node1" presStyleIdx="0" presStyleCnt="5"/>
      <dgm:spPr/>
    </dgm:pt>
    <dgm:pt modelId="{78CF7B13-1A44-43EC-856A-B241F17FAA41}" type="pres">
      <dgm:prSet presAssocID="{6E516819-1912-4B65-B2A9-958B0A2A081D}" presName="conn" presStyleLbl="parChTrans1D2" presStyleIdx="0" presStyleCnt="1"/>
      <dgm:spPr/>
      <dgm:t>
        <a:bodyPr/>
        <a:lstStyle/>
        <a:p>
          <a:endParaRPr lang="es-MX"/>
        </a:p>
      </dgm:t>
    </dgm:pt>
    <dgm:pt modelId="{E9A18159-AC40-4581-A5ED-33B59E33EC76}" type="pres">
      <dgm:prSet presAssocID="{6E516819-1912-4B65-B2A9-958B0A2A081D}" presName="extraNode" presStyleLbl="node1" presStyleIdx="0" presStyleCnt="5"/>
      <dgm:spPr/>
    </dgm:pt>
    <dgm:pt modelId="{5B8EF374-1620-47F5-823B-3D91080EB952}" type="pres">
      <dgm:prSet presAssocID="{6E516819-1912-4B65-B2A9-958B0A2A081D}" presName="dstNode" presStyleLbl="node1" presStyleIdx="0" presStyleCnt="5"/>
      <dgm:spPr/>
    </dgm:pt>
    <dgm:pt modelId="{8C2D7CB2-2168-4B1C-8495-1B3F43228C2B}" type="pres">
      <dgm:prSet presAssocID="{C3B7B56B-659B-4A3D-AFCA-F923CAA9CF5E}" presName="text_1" presStyleLbl="node1" presStyleIdx="0" presStyleCnt="5">
        <dgm:presLayoutVars>
          <dgm:bulletEnabled val="1"/>
        </dgm:presLayoutVars>
      </dgm:prSet>
      <dgm:spPr/>
      <dgm:t>
        <a:bodyPr/>
        <a:lstStyle/>
        <a:p>
          <a:endParaRPr lang="es-MX"/>
        </a:p>
      </dgm:t>
    </dgm:pt>
    <dgm:pt modelId="{7F3C5921-124F-42C4-B8F9-3FDF15994360}" type="pres">
      <dgm:prSet presAssocID="{C3B7B56B-659B-4A3D-AFCA-F923CAA9CF5E}" presName="accent_1" presStyleCnt="0"/>
      <dgm:spPr/>
    </dgm:pt>
    <dgm:pt modelId="{7D7E820E-9BB0-42A3-8B4E-19DE083DE246}" type="pres">
      <dgm:prSet presAssocID="{C3B7B56B-659B-4A3D-AFCA-F923CAA9CF5E}" presName="accentRepeatNode" presStyleLbl="solidFgAcc1" presStyleIdx="0" presStyleCnt="5"/>
      <dgm:spPr>
        <a:solidFill>
          <a:srgbClr val="FF0000"/>
        </a:solidFill>
        <a:ln>
          <a:noFill/>
        </a:ln>
      </dgm:spPr>
      <dgm:t>
        <a:bodyPr/>
        <a:lstStyle/>
        <a:p>
          <a:endParaRPr lang="es-MX"/>
        </a:p>
      </dgm:t>
    </dgm:pt>
    <dgm:pt modelId="{F35BCC42-BF42-484F-8080-06FD99BC50B4}" type="pres">
      <dgm:prSet presAssocID="{01ADF9F6-A9A4-446B-B3FA-4DC002992438}" presName="text_2" presStyleLbl="node1" presStyleIdx="1" presStyleCnt="5">
        <dgm:presLayoutVars>
          <dgm:bulletEnabled val="1"/>
        </dgm:presLayoutVars>
      </dgm:prSet>
      <dgm:spPr/>
      <dgm:t>
        <a:bodyPr/>
        <a:lstStyle/>
        <a:p>
          <a:endParaRPr lang="es-MX"/>
        </a:p>
      </dgm:t>
    </dgm:pt>
    <dgm:pt modelId="{C6F9452D-02C7-41FE-AA89-D2434544366C}" type="pres">
      <dgm:prSet presAssocID="{01ADF9F6-A9A4-446B-B3FA-4DC002992438}" presName="accent_2" presStyleCnt="0"/>
      <dgm:spPr/>
    </dgm:pt>
    <dgm:pt modelId="{5D667B9A-CA46-4828-A378-61436B951A8E}" type="pres">
      <dgm:prSet presAssocID="{01ADF9F6-A9A4-446B-B3FA-4DC002992438}" presName="accentRepeatNode" presStyleLbl="solidFgAcc1" presStyleIdx="1" presStyleCnt="5"/>
      <dgm:spPr>
        <a:solidFill>
          <a:srgbClr val="FF0000"/>
        </a:solidFill>
        <a:ln>
          <a:noFill/>
        </a:ln>
      </dgm:spPr>
      <dgm:t>
        <a:bodyPr/>
        <a:lstStyle/>
        <a:p>
          <a:endParaRPr lang="es-MX"/>
        </a:p>
      </dgm:t>
    </dgm:pt>
    <dgm:pt modelId="{C853D02C-88BF-4130-867C-CEE9850EA991}" type="pres">
      <dgm:prSet presAssocID="{65256E23-A69D-4A33-BADC-F03D9286BF7D}" presName="text_3" presStyleLbl="node1" presStyleIdx="2" presStyleCnt="5">
        <dgm:presLayoutVars>
          <dgm:bulletEnabled val="1"/>
        </dgm:presLayoutVars>
      </dgm:prSet>
      <dgm:spPr/>
      <dgm:t>
        <a:bodyPr/>
        <a:lstStyle/>
        <a:p>
          <a:endParaRPr lang="es-MX"/>
        </a:p>
      </dgm:t>
    </dgm:pt>
    <dgm:pt modelId="{02AB2D22-1D39-44FC-9A3D-1BAAA42CB3F0}" type="pres">
      <dgm:prSet presAssocID="{65256E23-A69D-4A33-BADC-F03D9286BF7D}" presName="accent_3" presStyleCnt="0"/>
      <dgm:spPr/>
    </dgm:pt>
    <dgm:pt modelId="{E06EA450-C106-4889-939B-9A61D782A176}" type="pres">
      <dgm:prSet presAssocID="{65256E23-A69D-4A33-BADC-F03D9286BF7D}" presName="accentRepeatNode" presStyleLbl="solidFgAcc1" presStyleIdx="2" presStyleCnt="5"/>
      <dgm:spPr>
        <a:solidFill>
          <a:srgbClr val="FF0000"/>
        </a:solidFill>
        <a:ln>
          <a:noFill/>
        </a:ln>
      </dgm:spPr>
      <dgm:t>
        <a:bodyPr/>
        <a:lstStyle/>
        <a:p>
          <a:endParaRPr lang="es-MX"/>
        </a:p>
      </dgm:t>
    </dgm:pt>
    <dgm:pt modelId="{D59A9B5A-5B49-4523-9B68-3EEDA9F5A240}" type="pres">
      <dgm:prSet presAssocID="{048F06D3-41F6-4627-BCF0-69D39EABA5A0}" presName="text_4" presStyleLbl="node1" presStyleIdx="3" presStyleCnt="5">
        <dgm:presLayoutVars>
          <dgm:bulletEnabled val="1"/>
        </dgm:presLayoutVars>
      </dgm:prSet>
      <dgm:spPr/>
      <dgm:t>
        <a:bodyPr/>
        <a:lstStyle/>
        <a:p>
          <a:endParaRPr lang="es-MX"/>
        </a:p>
      </dgm:t>
    </dgm:pt>
    <dgm:pt modelId="{D2B787CD-CABA-4264-B9FC-24F290A3DAE5}" type="pres">
      <dgm:prSet presAssocID="{048F06D3-41F6-4627-BCF0-69D39EABA5A0}" presName="accent_4" presStyleCnt="0"/>
      <dgm:spPr/>
    </dgm:pt>
    <dgm:pt modelId="{FD25BB18-CEA1-41F0-807E-227E1DC2D2D8}" type="pres">
      <dgm:prSet presAssocID="{048F06D3-41F6-4627-BCF0-69D39EABA5A0}" presName="accentRepeatNode" presStyleLbl="solidFgAcc1" presStyleIdx="3" presStyleCnt="5"/>
      <dgm:spPr>
        <a:solidFill>
          <a:srgbClr val="FF0000"/>
        </a:solidFill>
        <a:ln>
          <a:noFill/>
        </a:ln>
      </dgm:spPr>
      <dgm:t>
        <a:bodyPr/>
        <a:lstStyle/>
        <a:p>
          <a:endParaRPr lang="es-MX"/>
        </a:p>
      </dgm:t>
    </dgm:pt>
    <dgm:pt modelId="{FA504A51-0E25-4AF9-B76F-5F2CA0C0BA8A}" type="pres">
      <dgm:prSet presAssocID="{77E8A6C5-FBF0-4F24-8EC4-343AB6FC4FBC}" presName="text_5" presStyleLbl="node1" presStyleIdx="4" presStyleCnt="5">
        <dgm:presLayoutVars>
          <dgm:bulletEnabled val="1"/>
        </dgm:presLayoutVars>
      </dgm:prSet>
      <dgm:spPr/>
      <dgm:t>
        <a:bodyPr/>
        <a:lstStyle/>
        <a:p>
          <a:endParaRPr lang="es-MX"/>
        </a:p>
      </dgm:t>
    </dgm:pt>
    <dgm:pt modelId="{8F32C977-4436-4E93-8BAA-E9CC2A79C296}" type="pres">
      <dgm:prSet presAssocID="{77E8A6C5-FBF0-4F24-8EC4-343AB6FC4FBC}" presName="accent_5" presStyleCnt="0"/>
      <dgm:spPr/>
    </dgm:pt>
    <dgm:pt modelId="{7AE42357-E03B-4D99-8151-013A4B399FEA}" type="pres">
      <dgm:prSet presAssocID="{77E8A6C5-FBF0-4F24-8EC4-343AB6FC4FBC}" presName="accentRepeatNode" presStyleLbl="solidFgAcc1" presStyleIdx="4" presStyleCnt="5"/>
      <dgm:spPr>
        <a:solidFill>
          <a:srgbClr val="FF0000"/>
        </a:solidFill>
        <a:ln>
          <a:noFill/>
        </a:ln>
      </dgm:spPr>
      <dgm:t>
        <a:bodyPr/>
        <a:lstStyle/>
        <a:p>
          <a:endParaRPr lang="es-MX"/>
        </a:p>
      </dgm:t>
    </dgm:pt>
  </dgm:ptLst>
  <dgm:cxnLst>
    <dgm:cxn modelId="{00B72DAF-FEDB-40AB-A951-6B6FE5CDBDC2}" type="presOf" srcId="{048F06D3-41F6-4627-BCF0-69D39EABA5A0}" destId="{D59A9B5A-5B49-4523-9B68-3EEDA9F5A240}" srcOrd="0" destOrd="0" presId="urn:microsoft.com/office/officeart/2008/layout/VerticalCurvedList"/>
    <dgm:cxn modelId="{399B5180-F860-4815-AF06-499A7A8C97DC}" srcId="{6E516819-1912-4B65-B2A9-958B0A2A081D}" destId="{048F06D3-41F6-4627-BCF0-69D39EABA5A0}" srcOrd="3" destOrd="0" parTransId="{88B8C637-8F86-41D5-B7EF-2C78533B7CB9}" sibTransId="{2CFB09FD-7E85-46C4-96E1-7B45A369912C}"/>
    <dgm:cxn modelId="{B2424F74-8BBC-40B8-9E3C-CB7F5154613A}" type="presOf" srcId="{37C94D13-4B68-4FD9-AACF-A651B5513C92}" destId="{78CF7B13-1A44-43EC-856A-B241F17FAA41}" srcOrd="0" destOrd="0" presId="urn:microsoft.com/office/officeart/2008/layout/VerticalCurvedList"/>
    <dgm:cxn modelId="{A1747D5D-FBE0-48CB-86A8-B0726A9E1490}" srcId="{6E516819-1912-4B65-B2A9-958B0A2A081D}" destId="{77E8A6C5-FBF0-4F24-8EC4-343AB6FC4FBC}" srcOrd="4" destOrd="0" parTransId="{45C5A63C-FE75-411D-8DC4-BADC8F9DAECA}" sibTransId="{4275DF6F-F623-4443-BDEB-F09284EBDA44}"/>
    <dgm:cxn modelId="{4587F24C-AF73-4CC0-90EC-2BDD0B2FADEF}" type="presOf" srcId="{65256E23-A69D-4A33-BADC-F03D9286BF7D}" destId="{C853D02C-88BF-4130-867C-CEE9850EA991}" srcOrd="0" destOrd="0" presId="urn:microsoft.com/office/officeart/2008/layout/VerticalCurvedList"/>
    <dgm:cxn modelId="{1F2B26D1-868A-4839-88E0-5C8FA53783D9}" type="presOf" srcId="{6E516819-1912-4B65-B2A9-958B0A2A081D}" destId="{29390629-906B-4370-BB35-C43C47E82992}" srcOrd="0" destOrd="0" presId="urn:microsoft.com/office/officeart/2008/layout/VerticalCurvedList"/>
    <dgm:cxn modelId="{AF749125-6136-4DD7-8A47-AF639A660E5D}" type="presOf" srcId="{C3B7B56B-659B-4A3D-AFCA-F923CAA9CF5E}" destId="{8C2D7CB2-2168-4B1C-8495-1B3F43228C2B}" srcOrd="0" destOrd="0" presId="urn:microsoft.com/office/officeart/2008/layout/VerticalCurvedList"/>
    <dgm:cxn modelId="{BA9F713E-9336-46CE-906D-F23B3A61B421}" srcId="{6E516819-1912-4B65-B2A9-958B0A2A081D}" destId="{01ADF9F6-A9A4-446B-B3FA-4DC002992438}" srcOrd="1" destOrd="0" parTransId="{4BEDF21C-80DC-43D3-8AB1-6961F4DD9D95}" sibTransId="{02290DA4-286E-40CD-8CEC-1336D3B75C06}"/>
    <dgm:cxn modelId="{17C47484-27EA-4371-96D7-F3DD666B96F8}" srcId="{6E516819-1912-4B65-B2A9-958B0A2A081D}" destId="{C3B7B56B-659B-4A3D-AFCA-F923CAA9CF5E}" srcOrd="0" destOrd="0" parTransId="{B467EDDA-CEBB-467F-89C1-D0666CC05736}" sibTransId="{37C94D13-4B68-4FD9-AACF-A651B5513C92}"/>
    <dgm:cxn modelId="{F41DF6FB-5993-4213-B3F3-1CEDB057EF8D}" srcId="{6E516819-1912-4B65-B2A9-958B0A2A081D}" destId="{65256E23-A69D-4A33-BADC-F03D9286BF7D}" srcOrd="2" destOrd="0" parTransId="{CCC5B539-3A3A-4F7A-B767-5B9870C11398}" sibTransId="{0D54C0B0-3954-48B0-90E0-7E50EE0B0BF3}"/>
    <dgm:cxn modelId="{FAFF5ED6-6B6E-46F3-840D-13B41432B3CB}" type="presOf" srcId="{01ADF9F6-A9A4-446B-B3FA-4DC002992438}" destId="{F35BCC42-BF42-484F-8080-06FD99BC50B4}" srcOrd="0" destOrd="0" presId="urn:microsoft.com/office/officeart/2008/layout/VerticalCurvedList"/>
    <dgm:cxn modelId="{D826F074-9C3D-4469-A682-2F2B61C80E3F}" type="presOf" srcId="{77E8A6C5-FBF0-4F24-8EC4-343AB6FC4FBC}" destId="{FA504A51-0E25-4AF9-B76F-5F2CA0C0BA8A}" srcOrd="0" destOrd="0" presId="urn:microsoft.com/office/officeart/2008/layout/VerticalCurvedList"/>
    <dgm:cxn modelId="{5A568B70-8219-4BDE-B656-9A1739B1F1DC}" type="presParOf" srcId="{29390629-906B-4370-BB35-C43C47E82992}" destId="{2F634780-E08A-491A-87FC-EBDFE602DE07}" srcOrd="0" destOrd="0" presId="urn:microsoft.com/office/officeart/2008/layout/VerticalCurvedList"/>
    <dgm:cxn modelId="{BF21ED0C-B9E2-4A52-BBF7-945123CB0F74}" type="presParOf" srcId="{2F634780-E08A-491A-87FC-EBDFE602DE07}" destId="{F1485558-4708-461F-BF6F-9D2E2394D5B2}" srcOrd="0" destOrd="0" presId="urn:microsoft.com/office/officeart/2008/layout/VerticalCurvedList"/>
    <dgm:cxn modelId="{6973C70B-3853-4B44-86EB-C24A91A1A56A}" type="presParOf" srcId="{F1485558-4708-461F-BF6F-9D2E2394D5B2}" destId="{68D470A0-0609-4879-9BA3-BBC730164548}" srcOrd="0" destOrd="0" presId="urn:microsoft.com/office/officeart/2008/layout/VerticalCurvedList"/>
    <dgm:cxn modelId="{02972FE3-4D9C-481B-AA9B-5D843893FFAC}" type="presParOf" srcId="{F1485558-4708-461F-BF6F-9D2E2394D5B2}" destId="{78CF7B13-1A44-43EC-856A-B241F17FAA41}" srcOrd="1" destOrd="0" presId="urn:microsoft.com/office/officeart/2008/layout/VerticalCurvedList"/>
    <dgm:cxn modelId="{D2A34EF1-89EB-404B-A08B-5ECFC61D1FB2}" type="presParOf" srcId="{F1485558-4708-461F-BF6F-9D2E2394D5B2}" destId="{E9A18159-AC40-4581-A5ED-33B59E33EC76}" srcOrd="2" destOrd="0" presId="urn:microsoft.com/office/officeart/2008/layout/VerticalCurvedList"/>
    <dgm:cxn modelId="{DB8BF30A-A3A2-48F8-8607-35127B011485}" type="presParOf" srcId="{F1485558-4708-461F-BF6F-9D2E2394D5B2}" destId="{5B8EF374-1620-47F5-823B-3D91080EB952}" srcOrd="3" destOrd="0" presId="urn:microsoft.com/office/officeart/2008/layout/VerticalCurvedList"/>
    <dgm:cxn modelId="{EC06D44F-E079-4E8C-A593-3DEC86BE1810}" type="presParOf" srcId="{2F634780-E08A-491A-87FC-EBDFE602DE07}" destId="{8C2D7CB2-2168-4B1C-8495-1B3F43228C2B}" srcOrd="1" destOrd="0" presId="urn:microsoft.com/office/officeart/2008/layout/VerticalCurvedList"/>
    <dgm:cxn modelId="{DD0F7F08-0587-463F-B7A6-75E94228D8AF}" type="presParOf" srcId="{2F634780-E08A-491A-87FC-EBDFE602DE07}" destId="{7F3C5921-124F-42C4-B8F9-3FDF15994360}" srcOrd="2" destOrd="0" presId="urn:microsoft.com/office/officeart/2008/layout/VerticalCurvedList"/>
    <dgm:cxn modelId="{684D98A1-4AC1-456B-85CA-B836EF0955D7}" type="presParOf" srcId="{7F3C5921-124F-42C4-B8F9-3FDF15994360}" destId="{7D7E820E-9BB0-42A3-8B4E-19DE083DE246}" srcOrd="0" destOrd="0" presId="urn:microsoft.com/office/officeart/2008/layout/VerticalCurvedList"/>
    <dgm:cxn modelId="{9321B022-D302-4B88-8BAF-BA36A2A242E5}" type="presParOf" srcId="{2F634780-E08A-491A-87FC-EBDFE602DE07}" destId="{F35BCC42-BF42-484F-8080-06FD99BC50B4}" srcOrd="3" destOrd="0" presId="urn:microsoft.com/office/officeart/2008/layout/VerticalCurvedList"/>
    <dgm:cxn modelId="{CDF85E7D-9126-4F17-A77E-9C3D88E88A3D}" type="presParOf" srcId="{2F634780-E08A-491A-87FC-EBDFE602DE07}" destId="{C6F9452D-02C7-41FE-AA89-D2434544366C}" srcOrd="4" destOrd="0" presId="urn:microsoft.com/office/officeart/2008/layout/VerticalCurvedList"/>
    <dgm:cxn modelId="{DA3EEF9D-4D53-444D-A4F1-99775D8C5EF5}" type="presParOf" srcId="{C6F9452D-02C7-41FE-AA89-D2434544366C}" destId="{5D667B9A-CA46-4828-A378-61436B951A8E}" srcOrd="0" destOrd="0" presId="urn:microsoft.com/office/officeart/2008/layout/VerticalCurvedList"/>
    <dgm:cxn modelId="{E1C5D1C3-D2E6-4BCC-BF11-6C85F2308654}" type="presParOf" srcId="{2F634780-E08A-491A-87FC-EBDFE602DE07}" destId="{C853D02C-88BF-4130-867C-CEE9850EA991}" srcOrd="5" destOrd="0" presId="urn:microsoft.com/office/officeart/2008/layout/VerticalCurvedList"/>
    <dgm:cxn modelId="{DDD49031-886E-4C39-A830-BBBCF911E0D2}" type="presParOf" srcId="{2F634780-E08A-491A-87FC-EBDFE602DE07}" destId="{02AB2D22-1D39-44FC-9A3D-1BAAA42CB3F0}" srcOrd="6" destOrd="0" presId="urn:microsoft.com/office/officeart/2008/layout/VerticalCurvedList"/>
    <dgm:cxn modelId="{09E52441-DAD7-454B-A2D9-AB63352B931E}" type="presParOf" srcId="{02AB2D22-1D39-44FC-9A3D-1BAAA42CB3F0}" destId="{E06EA450-C106-4889-939B-9A61D782A176}" srcOrd="0" destOrd="0" presId="urn:microsoft.com/office/officeart/2008/layout/VerticalCurvedList"/>
    <dgm:cxn modelId="{CA37E7AF-E726-48D7-B49D-E9BF26F1E8E3}" type="presParOf" srcId="{2F634780-E08A-491A-87FC-EBDFE602DE07}" destId="{D59A9B5A-5B49-4523-9B68-3EEDA9F5A240}" srcOrd="7" destOrd="0" presId="urn:microsoft.com/office/officeart/2008/layout/VerticalCurvedList"/>
    <dgm:cxn modelId="{86386AFE-3657-4E8A-9EE2-841F04B10543}" type="presParOf" srcId="{2F634780-E08A-491A-87FC-EBDFE602DE07}" destId="{D2B787CD-CABA-4264-B9FC-24F290A3DAE5}" srcOrd="8" destOrd="0" presId="urn:microsoft.com/office/officeart/2008/layout/VerticalCurvedList"/>
    <dgm:cxn modelId="{A6C0E556-A216-4EFE-A347-BD987F5F1341}" type="presParOf" srcId="{D2B787CD-CABA-4264-B9FC-24F290A3DAE5}" destId="{FD25BB18-CEA1-41F0-807E-227E1DC2D2D8}" srcOrd="0" destOrd="0" presId="urn:microsoft.com/office/officeart/2008/layout/VerticalCurvedList"/>
    <dgm:cxn modelId="{8828BEFF-43C0-4FE7-B5E5-BB60DD3E5AB9}" type="presParOf" srcId="{2F634780-E08A-491A-87FC-EBDFE602DE07}" destId="{FA504A51-0E25-4AF9-B76F-5F2CA0C0BA8A}" srcOrd="9" destOrd="0" presId="urn:microsoft.com/office/officeart/2008/layout/VerticalCurvedList"/>
    <dgm:cxn modelId="{D5646DE3-D6C2-4E1E-82DE-0C21555FF380}" type="presParOf" srcId="{2F634780-E08A-491A-87FC-EBDFE602DE07}" destId="{8F32C977-4436-4E93-8BAA-E9CC2A79C296}" srcOrd="10" destOrd="0" presId="urn:microsoft.com/office/officeart/2008/layout/VerticalCurvedList"/>
    <dgm:cxn modelId="{E1C78A71-3EEF-4CDF-8620-A2397979C525}" type="presParOf" srcId="{8F32C977-4436-4E93-8BAA-E9CC2A79C296}" destId="{7AE42357-E03B-4D99-8151-013A4B399FE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865E1D-664A-4C72-8B9D-2BE2FD62A1D4}" type="doc">
      <dgm:prSet loTypeId="urn:microsoft.com/office/officeart/2005/8/layout/vList5" loCatId="list" qsTypeId="urn:microsoft.com/office/officeart/2005/8/quickstyle/3d1" qsCatId="3D" csTypeId="urn:microsoft.com/office/officeart/2005/8/colors/accent0_3" csCatId="mainScheme" phldr="1"/>
      <dgm:spPr/>
      <dgm:t>
        <a:bodyPr/>
        <a:lstStyle/>
        <a:p>
          <a:endParaRPr lang="es-MX"/>
        </a:p>
      </dgm:t>
    </dgm:pt>
    <dgm:pt modelId="{CA29176C-C3C1-4944-9AC3-3BF20DC1DE36}">
      <dgm:prSet phldrT="[Texto]" custT="1"/>
      <dgm:spPr>
        <a:solidFill>
          <a:schemeClr val="bg2">
            <a:lumMod val="50000"/>
          </a:schemeClr>
        </a:solidFill>
      </dgm:spPr>
      <dgm:t>
        <a:bodyPr/>
        <a:lstStyle/>
        <a:p>
          <a:r>
            <a:rPr lang="es-MX" sz="2000" dirty="0" smtClean="0"/>
            <a:t>Reserva de Mercado</a:t>
          </a:r>
          <a:endParaRPr lang="es-MX" sz="2000" dirty="0"/>
        </a:p>
      </dgm:t>
    </dgm:pt>
    <dgm:pt modelId="{C13815C6-6A3C-443F-8448-49D897702B8E}" type="parTrans" cxnId="{9926CDF1-1485-49D3-BDCF-7BFF573D369C}">
      <dgm:prSet/>
      <dgm:spPr/>
      <dgm:t>
        <a:bodyPr/>
        <a:lstStyle/>
        <a:p>
          <a:endParaRPr lang="es-MX"/>
        </a:p>
      </dgm:t>
    </dgm:pt>
    <dgm:pt modelId="{E2C064BF-9A29-433E-BD0D-2D2945B2E1A3}" type="sibTrans" cxnId="{9926CDF1-1485-49D3-BDCF-7BFF573D369C}">
      <dgm:prSet/>
      <dgm:spPr/>
      <dgm:t>
        <a:bodyPr/>
        <a:lstStyle/>
        <a:p>
          <a:endParaRPr lang="es-MX"/>
        </a:p>
      </dgm:t>
    </dgm:pt>
    <dgm:pt modelId="{2BCB091C-0C4A-4B02-9A8D-375C8A53168F}">
      <dgm:prSet phldrT="[Texto]" custT="1"/>
      <dgm:spPr>
        <a:solidFill>
          <a:schemeClr val="bg2">
            <a:lumMod val="50000"/>
          </a:schemeClr>
        </a:solidFill>
      </dgm:spPr>
      <dgm:t>
        <a:bodyPr/>
        <a:lstStyle/>
        <a:p>
          <a:r>
            <a:rPr lang="es-MX" sz="2000" dirty="0" smtClean="0"/>
            <a:t>Preferencia en el precio</a:t>
          </a:r>
          <a:endParaRPr lang="es-MX" sz="2000" dirty="0"/>
        </a:p>
      </dgm:t>
    </dgm:pt>
    <dgm:pt modelId="{3E352135-2750-4420-B500-CDE997C95155}" type="parTrans" cxnId="{776D0826-12CB-4621-9877-36CD13FC6314}">
      <dgm:prSet/>
      <dgm:spPr/>
      <dgm:t>
        <a:bodyPr/>
        <a:lstStyle/>
        <a:p>
          <a:endParaRPr lang="es-MX"/>
        </a:p>
      </dgm:t>
    </dgm:pt>
    <dgm:pt modelId="{41081359-5824-4DAE-AFF7-26E38BF82F8C}" type="sibTrans" cxnId="{776D0826-12CB-4621-9877-36CD13FC6314}">
      <dgm:prSet/>
      <dgm:spPr/>
      <dgm:t>
        <a:bodyPr/>
        <a:lstStyle/>
        <a:p>
          <a:endParaRPr lang="es-MX"/>
        </a:p>
      </dgm:t>
    </dgm:pt>
    <dgm:pt modelId="{472EAC03-CE21-40FD-8A91-4DA57DB8C88A}">
      <dgm:prSet phldrT="[Texto]" custT="1"/>
      <dgm:spPr/>
      <dgm:t>
        <a:bodyPr/>
        <a:lstStyle/>
        <a:p>
          <a:r>
            <a:rPr lang="es-MX" sz="1400" dirty="0" smtClean="0"/>
            <a:t>Consiste en destinar una parte determinada de los llamados para adquisiciones del Estado para que compitan exclusivamente las MIPYMES.</a:t>
          </a:r>
          <a:endParaRPr lang="es-MX" sz="1400" dirty="0"/>
        </a:p>
      </dgm:t>
    </dgm:pt>
    <dgm:pt modelId="{1468D43B-0ACB-4AF7-AD31-730D27A9A64C}" type="parTrans" cxnId="{4CBD787E-712F-4192-9792-E58B2FAF9B1B}">
      <dgm:prSet/>
      <dgm:spPr/>
      <dgm:t>
        <a:bodyPr/>
        <a:lstStyle/>
        <a:p>
          <a:endParaRPr lang="es-MX"/>
        </a:p>
      </dgm:t>
    </dgm:pt>
    <dgm:pt modelId="{8190E7C7-BC08-4390-99AA-D0026804BCE8}" type="sibTrans" cxnId="{4CBD787E-712F-4192-9792-E58B2FAF9B1B}">
      <dgm:prSet/>
      <dgm:spPr/>
      <dgm:t>
        <a:bodyPr/>
        <a:lstStyle/>
        <a:p>
          <a:endParaRPr lang="es-MX"/>
        </a:p>
      </dgm:t>
    </dgm:pt>
    <dgm:pt modelId="{A3552D4C-F5E9-4CFD-9459-804CC9B26A8A}">
      <dgm:prSet phldrT="[Texto]" custT="1"/>
      <dgm:spPr/>
      <dgm:t>
        <a:bodyPr/>
        <a:lstStyle/>
        <a:p>
          <a:r>
            <a:rPr lang="es-MX" sz="1400" dirty="0" smtClean="0"/>
            <a:t>Se establece que en la competencia entre bienes se considerará un porcentaje de preferencia al producto de MIPYMES a los efectos de la comparación.</a:t>
          </a:r>
          <a:endParaRPr lang="es-MX" sz="1400" dirty="0"/>
        </a:p>
      </dgm:t>
    </dgm:pt>
    <dgm:pt modelId="{C097D2E0-FCB9-4167-A9C1-BF7EB9D29566}" type="parTrans" cxnId="{3ECCFEEA-858D-47A0-A620-D925A6497125}">
      <dgm:prSet/>
      <dgm:spPr/>
      <dgm:t>
        <a:bodyPr/>
        <a:lstStyle/>
        <a:p>
          <a:endParaRPr lang="es-MX"/>
        </a:p>
      </dgm:t>
    </dgm:pt>
    <dgm:pt modelId="{0A0505D6-1FC0-4749-A393-8992B11C489F}" type="sibTrans" cxnId="{3ECCFEEA-858D-47A0-A620-D925A6497125}">
      <dgm:prSet/>
      <dgm:spPr/>
      <dgm:t>
        <a:bodyPr/>
        <a:lstStyle/>
        <a:p>
          <a:endParaRPr lang="es-MX"/>
        </a:p>
      </dgm:t>
    </dgm:pt>
    <dgm:pt modelId="{9AA07739-4411-4F95-82B7-5E6CAD4700FC}">
      <dgm:prSet phldrT="[Texto]" custT="1"/>
      <dgm:spPr>
        <a:solidFill>
          <a:schemeClr val="bg2">
            <a:lumMod val="50000"/>
          </a:schemeClr>
        </a:solidFill>
      </dgm:spPr>
      <dgm:t>
        <a:bodyPr/>
        <a:lstStyle/>
        <a:p>
          <a:r>
            <a:rPr lang="es-MX" sz="2000" dirty="0" smtClean="0"/>
            <a:t>Subcontratación</a:t>
          </a:r>
          <a:endParaRPr lang="es-MX" sz="2000" dirty="0"/>
        </a:p>
      </dgm:t>
    </dgm:pt>
    <dgm:pt modelId="{112DC374-404F-4E82-8AB9-207167A443FD}" type="parTrans" cxnId="{694269FA-E397-420C-8BE6-3CA131BA81FF}">
      <dgm:prSet/>
      <dgm:spPr/>
      <dgm:t>
        <a:bodyPr/>
        <a:lstStyle/>
        <a:p>
          <a:endParaRPr lang="es-MX"/>
        </a:p>
      </dgm:t>
    </dgm:pt>
    <dgm:pt modelId="{618540A6-23B5-4A20-9633-4275A679C5D9}" type="sibTrans" cxnId="{694269FA-E397-420C-8BE6-3CA131BA81FF}">
      <dgm:prSet/>
      <dgm:spPr/>
      <dgm:t>
        <a:bodyPr/>
        <a:lstStyle/>
        <a:p>
          <a:endParaRPr lang="es-MX"/>
        </a:p>
      </dgm:t>
    </dgm:pt>
    <dgm:pt modelId="{643FDCE9-25CD-4A90-9D95-14913A2CC208}">
      <dgm:prSet phldrT="[Texto]" custT="1"/>
      <dgm:spPr/>
      <dgm:t>
        <a:bodyPr/>
        <a:lstStyle/>
        <a:p>
          <a:r>
            <a:rPr lang="es-MX" sz="1400" dirty="0" smtClean="0"/>
            <a:t>Los subcontratos que deba realizar la empresa adjudicataria para cumplir con el objetivo del contrato, se realizarán con MIPYMES.</a:t>
          </a:r>
          <a:endParaRPr lang="es-MX" sz="1400" dirty="0"/>
        </a:p>
      </dgm:t>
    </dgm:pt>
    <dgm:pt modelId="{4F79D1DE-9C3C-42C5-BF28-C49A68E31631}" type="parTrans" cxnId="{B65F78FE-31C6-46E0-88C8-8C370067FE6E}">
      <dgm:prSet/>
      <dgm:spPr/>
      <dgm:t>
        <a:bodyPr/>
        <a:lstStyle/>
        <a:p>
          <a:endParaRPr lang="es-MX"/>
        </a:p>
      </dgm:t>
    </dgm:pt>
    <dgm:pt modelId="{37B71CD8-CCE5-48F4-BF7E-98491E1A9AAB}" type="sibTrans" cxnId="{B65F78FE-31C6-46E0-88C8-8C370067FE6E}">
      <dgm:prSet/>
      <dgm:spPr/>
      <dgm:t>
        <a:bodyPr/>
        <a:lstStyle/>
        <a:p>
          <a:endParaRPr lang="es-MX"/>
        </a:p>
      </dgm:t>
    </dgm:pt>
    <dgm:pt modelId="{82266F65-7C1D-405B-B19C-A7CA2C38820F}">
      <dgm:prSet phldrT="[Texto]" custT="1"/>
      <dgm:spPr>
        <a:solidFill>
          <a:schemeClr val="bg2">
            <a:lumMod val="50000"/>
          </a:schemeClr>
        </a:solidFill>
      </dgm:spPr>
      <dgm:t>
        <a:bodyPr/>
        <a:lstStyle/>
        <a:p>
          <a:r>
            <a:rPr lang="es-MX" sz="2000" dirty="0" smtClean="0"/>
            <a:t>Licitación exclusiva</a:t>
          </a:r>
          <a:endParaRPr lang="es-MX" sz="2000" dirty="0"/>
        </a:p>
      </dgm:t>
    </dgm:pt>
    <dgm:pt modelId="{700C4644-1787-4BEA-84E7-17E40EE61E98}" type="parTrans" cxnId="{A51D8F87-27DE-4A8F-A01F-62CBF2962F7A}">
      <dgm:prSet/>
      <dgm:spPr/>
      <dgm:t>
        <a:bodyPr/>
        <a:lstStyle/>
        <a:p>
          <a:endParaRPr lang="es-MX"/>
        </a:p>
      </dgm:t>
    </dgm:pt>
    <dgm:pt modelId="{B6AAE429-D6A4-4E59-9FF2-37B200039147}" type="sibTrans" cxnId="{A51D8F87-27DE-4A8F-A01F-62CBF2962F7A}">
      <dgm:prSet/>
      <dgm:spPr/>
      <dgm:t>
        <a:bodyPr/>
        <a:lstStyle/>
        <a:p>
          <a:endParaRPr lang="es-MX"/>
        </a:p>
      </dgm:t>
    </dgm:pt>
    <dgm:pt modelId="{223841D2-FA61-4957-9264-48FBCD42800D}">
      <dgm:prSet phldrT="[Texto]" custT="1"/>
      <dgm:spPr/>
      <dgm:t>
        <a:bodyPr/>
        <a:lstStyle/>
        <a:p>
          <a:r>
            <a:rPr lang="es-MX" sz="1400" dirty="0" smtClean="0"/>
            <a:t>Cuando se realiza una licitación para cubrir las necesidades de cierto producto y el llamado se dirige exclusivamente a las empresas productoras.</a:t>
          </a:r>
          <a:endParaRPr lang="es-MX" sz="1400" dirty="0"/>
        </a:p>
      </dgm:t>
    </dgm:pt>
    <dgm:pt modelId="{B61B6EA4-6CAA-4AE7-A120-C032570CB677}" type="parTrans" cxnId="{7DADC79B-44FE-4F4D-A810-A091A51B5CA4}">
      <dgm:prSet/>
      <dgm:spPr/>
      <dgm:t>
        <a:bodyPr/>
        <a:lstStyle/>
        <a:p>
          <a:endParaRPr lang="es-MX"/>
        </a:p>
      </dgm:t>
    </dgm:pt>
    <dgm:pt modelId="{A7EE99CD-DB4C-4F64-B889-B4834A432B24}" type="sibTrans" cxnId="{7DADC79B-44FE-4F4D-A810-A091A51B5CA4}">
      <dgm:prSet/>
      <dgm:spPr/>
      <dgm:t>
        <a:bodyPr/>
        <a:lstStyle/>
        <a:p>
          <a:endParaRPr lang="es-MX"/>
        </a:p>
      </dgm:t>
    </dgm:pt>
    <dgm:pt modelId="{D9209053-B895-4B7C-ABDA-9E7A3087178E}">
      <dgm:prSet phldrT="[Texto]" custT="1"/>
      <dgm:spPr>
        <a:solidFill>
          <a:schemeClr val="bg2">
            <a:lumMod val="50000"/>
          </a:schemeClr>
        </a:solidFill>
      </dgm:spPr>
      <dgm:t>
        <a:bodyPr/>
        <a:lstStyle/>
        <a:p>
          <a:r>
            <a:rPr lang="es-MX" sz="2000" dirty="0" smtClean="0"/>
            <a:t>Ferias inclusivas</a:t>
          </a:r>
          <a:endParaRPr lang="es-MX" sz="2000" dirty="0"/>
        </a:p>
      </dgm:t>
    </dgm:pt>
    <dgm:pt modelId="{01B21DBF-0744-4F1A-B340-9BF0F1EB22F2}" type="parTrans" cxnId="{EA5E839B-3EB2-4CD9-BC6D-A9FDABB74309}">
      <dgm:prSet/>
      <dgm:spPr/>
      <dgm:t>
        <a:bodyPr/>
        <a:lstStyle/>
        <a:p>
          <a:endParaRPr lang="es-MX"/>
        </a:p>
      </dgm:t>
    </dgm:pt>
    <dgm:pt modelId="{D8760184-FABF-4672-8338-1C14BAB67D07}" type="sibTrans" cxnId="{EA5E839B-3EB2-4CD9-BC6D-A9FDABB74309}">
      <dgm:prSet/>
      <dgm:spPr/>
      <dgm:t>
        <a:bodyPr/>
        <a:lstStyle/>
        <a:p>
          <a:endParaRPr lang="es-MX"/>
        </a:p>
      </dgm:t>
    </dgm:pt>
    <dgm:pt modelId="{47D41BA4-389C-4789-AE6E-83221E437718}">
      <dgm:prSet phldrT="[Texto]" custT="1"/>
      <dgm:spPr>
        <a:solidFill>
          <a:schemeClr val="bg2">
            <a:lumMod val="50000"/>
          </a:schemeClr>
        </a:solidFill>
      </dgm:spPr>
      <dgm:t>
        <a:bodyPr/>
        <a:lstStyle/>
        <a:p>
          <a:r>
            <a:rPr lang="es-MX" sz="2000" dirty="0" smtClean="0"/>
            <a:t>Menor e ínfima cuantía</a:t>
          </a:r>
          <a:endParaRPr lang="es-MX" sz="2000" dirty="0"/>
        </a:p>
      </dgm:t>
    </dgm:pt>
    <dgm:pt modelId="{FB1AFCA3-F289-4769-8688-560608DAE21E}" type="parTrans" cxnId="{312E6332-486F-4874-BA97-80862296699A}">
      <dgm:prSet/>
      <dgm:spPr/>
      <dgm:t>
        <a:bodyPr/>
        <a:lstStyle/>
        <a:p>
          <a:endParaRPr lang="es-MX"/>
        </a:p>
      </dgm:t>
    </dgm:pt>
    <dgm:pt modelId="{ADB4CE68-0D22-4517-A1E7-00FDE80DA4AC}" type="sibTrans" cxnId="{312E6332-486F-4874-BA97-80862296699A}">
      <dgm:prSet/>
      <dgm:spPr/>
      <dgm:t>
        <a:bodyPr/>
        <a:lstStyle/>
        <a:p>
          <a:endParaRPr lang="es-MX"/>
        </a:p>
      </dgm:t>
    </dgm:pt>
    <dgm:pt modelId="{E7CE4E86-FED7-477F-9249-A12AAF4B5F13}">
      <dgm:prSet phldrT="[Texto]" custT="1"/>
      <dgm:spPr/>
      <dgm:t>
        <a:bodyPr/>
        <a:lstStyle/>
        <a:p>
          <a:r>
            <a:rPr lang="es-MX" sz="1400" dirty="0" smtClean="0"/>
            <a:t>Buscan incluir a pequeños proveedores mediante un proceso ágil y transparente en las compras públicas del Estado cuyo costo no supere la base para el concurso público de ofertas.</a:t>
          </a:r>
          <a:endParaRPr lang="es-MX" sz="1400" dirty="0"/>
        </a:p>
      </dgm:t>
    </dgm:pt>
    <dgm:pt modelId="{A55E6AAA-EE71-4395-8391-7F23B4BAC10B}" type="parTrans" cxnId="{D375B640-7404-4272-8286-29119EC5E5E4}">
      <dgm:prSet/>
      <dgm:spPr/>
      <dgm:t>
        <a:bodyPr/>
        <a:lstStyle/>
        <a:p>
          <a:endParaRPr lang="es-MX"/>
        </a:p>
      </dgm:t>
    </dgm:pt>
    <dgm:pt modelId="{1A78FB4D-AB37-4922-B32D-9C17013203BD}" type="sibTrans" cxnId="{D375B640-7404-4272-8286-29119EC5E5E4}">
      <dgm:prSet/>
      <dgm:spPr/>
      <dgm:t>
        <a:bodyPr/>
        <a:lstStyle/>
        <a:p>
          <a:endParaRPr lang="es-MX"/>
        </a:p>
      </dgm:t>
    </dgm:pt>
    <dgm:pt modelId="{A0CDE06C-6D1C-4007-983A-A1410115BD45}">
      <dgm:prSet phldrT="[Texto]" custT="1"/>
      <dgm:spPr/>
      <dgm:t>
        <a:bodyPr/>
        <a:lstStyle/>
        <a:p>
          <a:r>
            <a:rPr lang="es-MX" sz="1400" dirty="0" smtClean="0"/>
            <a:t>Son procedimientos utilizados en Ecuador y destinados a compras menores y que en algunos casos no requieren estar inscriptos en el Registro Único de Proveedores.</a:t>
          </a:r>
          <a:endParaRPr lang="es-MX" sz="1400" dirty="0"/>
        </a:p>
      </dgm:t>
    </dgm:pt>
    <dgm:pt modelId="{8F536DEB-1D46-4F94-8D34-1D1235C075CC}" type="parTrans" cxnId="{A15C1327-B705-43A2-A18A-244764111DF3}">
      <dgm:prSet/>
      <dgm:spPr/>
      <dgm:t>
        <a:bodyPr/>
        <a:lstStyle/>
        <a:p>
          <a:endParaRPr lang="es-MX"/>
        </a:p>
      </dgm:t>
    </dgm:pt>
    <dgm:pt modelId="{8809F9C8-C79F-4ADB-B332-B9C0F1628935}" type="sibTrans" cxnId="{A15C1327-B705-43A2-A18A-244764111DF3}">
      <dgm:prSet/>
      <dgm:spPr/>
      <dgm:t>
        <a:bodyPr/>
        <a:lstStyle/>
        <a:p>
          <a:endParaRPr lang="es-MX"/>
        </a:p>
      </dgm:t>
    </dgm:pt>
    <dgm:pt modelId="{F5B81951-C30D-429E-8265-F667DE6DAE8D}">
      <dgm:prSet phldrT="[Texto]" custT="1"/>
      <dgm:spPr>
        <a:solidFill>
          <a:schemeClr val="bg2">
            <a:lumMod val="50000"/>
          </a:schemeClr>
        </a:solidFill>
      </dgm:spPr>
      <dgm:t>
        <a:bodyPr/>
        <a:lstStyle/>
        <a:p>
          <a:r>
            <a:rPr lang="es-MX" sz="2000" dirty="0" smtClean="0"/>
            <a:t>Umbrales</a:t>
          </a:r>
          <a:endParaRPr lang="es-MX" sz="2000" dirty="0"/>
        </a:p>
      </dgm:t>
    </dgm:pt>
    <dgm:pt modelId="{3639CCEE-0B10-4B2E-8F5F-0BA88433F387}" type="parTrans" cxnId="{C4BEDB83-9BEA-4419-9102-D840F1F17180}">
      <dgm:prSet/>
      <dgm:spPr/>
      <dgm:t>
        <a:bodyPr/>
        <a:lstStyle/>
        <a:p>
          <a:endParaRPr lang="es-MX"/>
        </a:p>
      </dgm:t>
    </dgm:pt>
    <dgm:pt modelId="{BCD4539A-573A-49AB-9C3E-7F77BC6FF57D}" type="sibTrans" cxnId="{C4BEDB83-9BEA-4419-9102-D840F1F17180}">
      <dgm:prSet/>
      <dgm:spPr/>
      <dgm:t>
        <a:bodyPr/>
        <a:lstStyle/>
        <a:p>
          <a:endParaRPr lang="es-MX"/>
        </a:p>
      </dgm:t>
    </dgm:pt>
    <dgm:pt modelId="{C7B9B3D5-DA85-46C0-B514-BC1FAA1316A5}">
      <dgm:prSet phldrT="[Texto]" custT="1"/>
      <dgm:spPr/>
      <dgm:t>
        <a:bodyPr/>
        <a:lstStyle/>
        <a:p>
          <a:r>
            <a:rPr lang="es-MX" sz="1400" dirty="0" smtClean="0"/>
            <a:t>Son determinados montos en dinero que se establecen en ocasión de la firma de tratados de comercio entre dos países.</a:t>
          </a:r>
          <a:endParaRPr lang="es-MX" sz="1400" dirty="0"/>
        </a:p>
      </dgm:t>
    </dgm:pt>
    <dgm:pt modelId="{98306D26-D9C2-41EC-8426-3C8B2126F80F}" type="parTrans" cxnId="{AEF67848-DB11-4CFD-93A5-1C677FE58B94}">
      <dgm:prSet/>
      <dgm:spPr/>
      <dgm:t>
        <a:bodyPr/>
        <a:lstStyle/>
        <a:p>
          <a:endParaRPr lang="es-MX"/>
        </a:p>
      </dgm:t>
    </dgm:pt>
    <dgm:pt modelId="{1115FF47-A70A-4805-BE3A-856817B95C6A}" type="sibTrans" cxnId="{AEF67848-DB11-4CFD-93A5-1C677FE58B94}">
      <dgm:prSet/>
      <dgm:spPr/>
      <dgm:t>
        <a:bodyPr/>
        <a:lstStyle/>
        <a:p>
          <a:endParaRPr lang="es-MX"/>
        </a:p>
      </dgm:t>
    </dgm:pt>
    <dgm:pt modelId="{9767D068-EA2A-4DDE-9C7C-0B42E3D305F7}">
      <dgm:prSet phldrT="[Texto]" custT="1"/>
      <dgm:spPr>
        <a:solidFill>
          <a:schemeClr val="bg2">
            <a:lumMod val="50000"/>
          </a:schemeClr>
        </a:solidFill>
      </dgm:spPr>
      <dgm:t>
        <a:bodyPr/>
        <a:lstStyle/>
        <a:p>
          <a:r>
            <a:rPr lang="es-MX" sz="2000" dirty="0" smtClean="0"/>
            <a:t>Desarrollo de proveedores</a:t>
          </a:r>
          <a:endParaRPr lang="es-MX" sz="2000" dirty="0"/>
        </a:p>
      </dgm:t>
    </dgm:pt>
    <dgm:pt modelId="{F812BF25-B19D-4053-9A33-A2F079996387}" type="parTrans" cxnId="{D1EBEB17-BA1D-43D0-B55C-8469E357607C}">
      <dgm:prSet/>
      <dgm:spPr/>
      <dgm:t>
        <a:bodyPr/>
        <a:lstStyle/>
        <a:p>
          <a:endParaRPr lang="es-MX"/>
        </a:p>
      </dgm:t>
    </dgm:pt>
    <dgm:pt modelId="{E9EF0871-E017-4383-B7ED-64EE591B2B70}" type="sibTrans" cxnId="{D1EBEB17-BA1D-43D0-B55C-8469E357607C}">
      <dgm:prSet/>
      <dgm:spPr/>
      <dgm:t>
        <a:bodyPr/>
        <a:lstStyle/>
        <a:p>
          <a:endParaRPr lang="es-MX"/>
        </a:p>
      </dgm:t>
    </dgm:pt>
    <dgm:pt modelId="{B3F06EDE-A323-45A8-BDC2-9B48C85997CC}">
      <dgm:prSet phldrT="[Texto]" custT="1"/>
      <dgm:spPr/>
      <dgm:t>
        <a:bodyPr/>
        <a:lstStyle/>
        <a:p>
          <a:r>
            <a:rPr lang="es-MX" sz="1400" dirty="0" smtClean="0"/>
            <a:t>El organismo contratante convoca a los potenciales proveedores para comunicarles sus necesidades y brindarles la posibilidad de adecuar sus procedimientos productivos a aquello que el estado desea adquirir.</a:t>
          </a:r>
          <a:endParaRPr lang="es-MX" sz="1400" dirty="0"/>
        </a:p>
      </dgm:t>
    </dgm:pt>
    <dgm:pt modelId="{C51A9D06-A433-44A1-BB79-CF4816EAFD05}" type="parTrans" cxnId="{756530E4-FFF9-4BEB-92EB-BCA681AD0CA4}">
      <dgm:prSet/>
      <dgm:spPr/>
      <dgm:t>
        <a:bodyPr/>
        <a:lstStyle/>
        <a:p>
          <a:endParaRPr lang="es-MX"/>
        </a:p>
      </dgm:t>
    </dgm:pt>
    <dgm:pt modelId="{5FE2006C-B70E-48C1-B391-D1EE92A50751}" type="sibTrans" cxnId="{756530E4-FFF9-4BEB-92EB-BCA681AD0CA4}">
      <dgm:prSet/>
      <dgm:spPr/>
      <dgm:t>
        <a:bodyPr/>
        <a:lstStyle/>
        <a:p>
          <a:endParaRPr lang="es-MX"/>
        </a:p>
      </dgm:t>
    </dgm:pt>
    <dgm:pt modelId="{9BE87DB4-8B08-433B-93F4-AA0BA1AE7FBF}" type="pres">
      <dgm:prSet presAssocID="{41865E1D-664A-4C72-8B9D-2BE2FD62A1D4}" presName="Name0" presStyleCnt="0">
        <dgm:presLayoutVars>
          <dgm:dir/>
          <dgm:animLvl val="lvl"/>
          <dgm:resizeHandles val="exact"/>
        </dgm:presLayoutVars>
      </dgm:prSet>
      <dgm:spPr/>
      <dgm:t>
        <a:bodyPr/>
        <a:lstStyle/>
        <a:p>
          <a:endParaRPr lang="es-MX"/>
        </a:p>
      </dgm:t>
    </dgm:pt>
    <dgm:pt modelId="{452054B3-F4DB-46AB-AC29-43DB30A4985E}" type="pres">
      <dgm:prSet presAssocID="{CA29176C-C3C1-4944-9AC3-3BF20DC1DE36}" presName="linNode" presStyleCnt="0"/>
      <dgm:spPr/>
    </dgm:pt>
    <dgm:pt modelId="{45473D90-5792-4EDD-A9F2-E9D72B17DC55}" type="pres">
      <dgm:prSet presAssocID="{CA29176C-C3C1-4944-9AC3-3BF20DC1DE36}" presName="parentText" presStyleLbl="node1" presStyleIdx="0" presStyleCnt="8" custScaleX="75290" custScaleY="98851">
        <dgm:presLayoutVars>
          <dgm:chMax val="1"/>
          <dgm:bulletEnabled val="1"/>
        </dgm:presLayoutVars>
      </dgm:prSet>
      <dgm:spPr/>
      <dgm:t>
        <a:bodyPr/>
        <a:lstStyle/>
        <a:p>
          <a:endParaRPr lang="es-MX"/>
        </a:p>
      </dgm:t>
    </dgm:pt>
    <dgm:pt modelId="{C35F3520-0D4D-4496-AE01-541FAAD785DC}" type="pres">
      <dgm:prSet presAssocID="{CA29176C-C3C1-4944-9AC3-3BF20DC1DE36}" presName="descendantText" presStyleLbl="alignAccFollowNode1" presStyleIdx="0" presStyleCnt="8" custScaleX="108157" custScaleY="119222">
        <dgm:presLayoutVars>
          <dgm:bulletEnabled val="1"/>
        </dgm:presLayoutVars>
      </dgm:prSet>
      <dgm:spPr/>
      <dgm:t>
        <a:bodyPr/>
        <a:lstStyle/>
        <a:p>
          <a:endParaRPr lang="es-MX"/>
        </a:p>
      </dgm:t>
    </dgm:pt>
    <dgm:pt modelId="{411ADC65-24CD-48C6-B67F-78155428FB8E}" type="pres">
      <dgm:prSet presAssocID="{E2C064BF-9A29-433E-BD0D-2D2945B2E1A3}" presName="sp" presStyleCnt="0"/>
      <dgm:spPr/>
    </dgm:pt>
    <dgm:pt modelId="{53B56E77-3395-4FA8-A683-ECD90F09767E}" type="pres">
      <dgm:prSet presAssocID="{2BCB091C-0C4A-4B02-9A8D-375C8A53168F}" presName="linNode" presStyleCnt="0"/>
      <dgm:spPr/>
    </dgm:pt>
    <dgm:pt modelId="{8F4576E0-F522-4D50-B880-ED324DEB94BC}" type="pres">
      <dgm:prSet presAssocID="{2BCB091C-0C4A-4B02-9A8D-375C8A53168F}" presName="parentText" presStyleLbl="node1" presStyleIdx="1" presStyleCnt="8" custScaleX="75290" custScaleY="98851">
        <dgm:presLayoutVars>
          <dgm:chMax val="1"/>
          <dgm:bulletEnabled val="1"/>
        </dgm:presLayoutVars>
      </dgm:prSet>
      <dgm:spPr/>
      <dgm:t>
        <a:bodyPr/>
        <a:lstStyle/>
        <a:p>
          <a:endParaRPr lang="es-MX"/>
        </a:p>
      </dgm:t>
    </dgm:pt>
    <dgm:pt modelId="{3D431F1B-6639-40FF-853C-31560EF4D717}" type="pres">
      <dgm:prSet presAssocID="{2BCB091C-0C4A-4B02-9A8D-375C8A53168F}" presName="descendantText" presStyleLbl="alignAccFollowNode1" presStyleIdx="1" presStyleCnt="8" custScaleX="108157" custScaleY="119222">
        <dgm:presLayoutVars>
          <dgm:bulletEnabled val="1"/>
        </dgm:presLayoutVars>
      </dgm:prSet>
      <dgm:spPr/>
      <dgm:t>
        <a:bodyPr/>
        <a:lstStyle/>
        <a:p>
          <a:endParaRPr lang="es-MX"/>
        </a:p>
      </dgm:t>
    </dgm:pt>
    <dgm:pt modelId="{4E8807E6-4D4E-4076-A448-EB1FB9AC476E}" type="pres">
      <dgm:prSet presAssocID="{41081359-5824-4DAE-AFF7-26E38BF82F8C}" presName="sp" presStyleCnt="0"/>
      <dgm:spPr/>
    </dgm:pt>
    <dgm:pt modelId="{6E9B0D3F-D3D8-45AE-89EC-92A0383BCDC2}" type="pres">
      <dgm:prSet presAssocID="{9AA07739-4411-4F95-82B7-5E6CAD4700FC}" presName="linNode" presStyleCnt="0"/>
      <dgm:spPr/>
    </dgm:pt>
    <dgm:pt modelId="{EE0B8D99-CE5B-4CC4-A612-FB362DB6EB59}" type="pres">
      <dgm:prSet presAssocID="{9AA07739-4411-4F95-82B7-5E6CAD4700FC}" presName="parentText" presStyleLbl="node1" presStyleIdx="2" presStyleCnt="8" custScaleX="75290" custScaleY="98851">
        <dgm:presLayoutVars>
          <dgm:chMax val="1"/>
          <dgm:bulletEnabled val="1"/>
        </dgm:presLayoutVars>
      </dgm:prSet>
      <dgm:spPr/>
      <dgm:t>
        <a:bodyPr/>
        <a:lstStyle/>
        <a:p>
          <a:endParaRPr lang="es-MX"/>
        </a:p>
      </dgm:t>
    </dgm:pt>
    <dgm:pt modelId="{26E35CFB-2635-4BAA-9370-1A6631681681}" type="pres">
      <dgm:prSet presAssocID="{9AA07739-4411-4F95-82B7-5E6CAD4700FC}" presName="descendantText" presStyleLbl="alignAccFollowNode1" presStyleIdx="2" presStyleCnt="8" custScaleX="108157" custScaleY="119222">
        <dgm:presLayoutVars>
          <dgm:bulletEnabled val="1"/>
        </dgm:presLayoutVars>
      </dgm:prSet>
      <dgm:spPr/>
      <dgm:t>
        <a:bodyPr/>
        <a:lstStyle/>
        <a:p>
          <a:endParaRPr lang="es-MX"/>
        </a:p>
      </dgm:t>
    </dgm:pt>
    <dgm:pt modelId="{36FD1A9F-A10F-40BC-9D37-79369BDAD33D}" type="pres">
      <dgm:prSet presAssocID="{618540A6-23B5-4A20-9633-4275A679C5D9}" presName="sp" presStyleCnt="0"/>
      <dgm:spPr/>
    </dgm:pt>
    <dgm:pt modelId="{DF6D2F86-541D-4CB1-860F-196BCFF7BA04}" type="pres">
      <dgm:prSet presAssocID="{82266F65-7C1D-405B-B19C-A7CA2C38820F}" presName="linNode" presStyleCnt="0"/>
      <dgm:spPr/>
    </dgm:pt>
    <dgm:pt modelId="{65EF437F-2A35-434D-9A24-9994F9E08C93}" type="pres">
      <dgm:prSet presAssocID="{82266F65-7C1D-405B-B19C-A7CA2C38820F}" presName="parentText" presStyleLbl="node1" presStyleIdx="3" presStyleCnt="8" custScaleX="75290" custScaleY="98851">
        <dgm:presLayoutVars>
          <dgm:chMax val="1"/>
          <dgm:bulletEnabled val="1"/>
        </dgm:presLayoutVars>
      </dgm:prSet>
      <dgm:spPr/>
      <dgm:t>
        <a:bodyPr/>
        <a:lstStyle/>
        <a:p>
          <a:endParaRPr lang="es-MX"/>
        </a:p>
      </dgm:t>
    </dgm:pt>
    <dgm:pt modelId="{9B081747-F6A1-4427-AFBC-B6A785D0AA7D}" type="pres">
      <dgm:prSet presAssocID="{82266F65-7C1D-405B-B19C-A7CA2C38820F}" presName="descendantText" presStyleLbl="alignAccFollowNode1" presStyleIdx="3" presStyleCnt="8" custScaleX="108157" custScaleY="119222">
        <dgm:presLayoutVars>
          <dgm:bulletEnabled val="1"/>
        </dgm:presLayoutVars>
      </dgm:prSet>
      <dgm:spPr/>
      <dgm:t>
        <a:bodyPr/>
        <a:lstStyle/>
        <a:p>
          <a:endParaRPr lang="es-MX"/>
        </a:p>
      </dgm:t>
    </dgm:pt>
    <dgm:pt modelId="{0BA48522-87B1-427C-9AA4-7A075B5342A5}" type="pres">
      <dgm:prSet presAssocID="{B6AAE429-D6A4-4E59-9FF2-37B200039147}" presName="sp" presStyleCnt="0"/>
      <dgm:spPr/>
    </dgm:pt>
    <dgm:pt modelId="{28E0F05B-73CD-43FE-9025-1788F479208C}" type="pres">
      <dgm:prSet presAssocID="{D9209053-B895-4B7C-ABDA-9E7A3087178E}" presName="linNode" presStyleCnt="0"/>
      <dgm:spPr/>
    </dgm:pt>
    <dgm:pt modelId="{72D6FDC5-740D-4820-B21B-9C5C55042DD7}" type="pres">
      <dgm:prSet presAssocID="{D9209053-B895-4B7C-ABDA-9E7A3087178E}" presName="parentText" presStyleLbl="node1" presStyleIdx="4" presStyleCnt="8" custScaleX="75290" custScaleY="98851">
        <dgm:presLayoutVars>
          <dgm:chMax val="1"/>
          <dgm:bulletEnabled val="1"/>
        </dgm:presLayoutVars>
      </dgm:prSet>
      <dgm:spPr/>
      <dgm:t>
        <a:bodyPr/>
        <a:lstStyle/>
        <a:p>
          <a:endParaRPr lang="es-MX"/>
        </a:p>
      </dgm:t>
    </dgm:pt>
    <dgm:pt modelId="{A3B64D26-B911-4DEB-98F4-DA6BFC016690}" type="pres">
      <dgm:prSet presAssocID="{D9209053-B895-4B7C-ABDA-9E7A3087178E}" presName="descendantText" presStyleLbl="alignAccFollowNode1" presStyleIdx="4" presStyleCnt="8" custScaleX="108157" custScaleY="119222">
        <dgm:presLayoutVars>
          <dgm:bulletEnabled val="1"/>
        </dgm:presLayoutVars>
      </dgm:prSet>
      <dgm:spPr/>
      <dgm:t>
        <a:bodyPr/>
        <a:lstStyle/>
        <a:p>
          <a:endParaRPr lang="es-MX"/>
        </a:p>
      </dgm:t>
    </dgm:pt>
    <dgm:pt modelId="{5C77D8B7-432E-4464-8EF3-D3369B2D1861}" type="pres">
      <dgm:prSet presAssocID="{D8760184-FABF-4672-8338-1C14BAB67D07}" presName="sp" presStyleCnt="0"/>
      <dgm:spPr/>
    </dgm:pt>
    <dgm:pt modelId="{07616643-7F7E-43AE-9755-DC7EA0D3827D}" type="pres">
      <dgm:prSet presAssocID="{47D41BA4-389C-4789-AE6E-83221E437718}" presName="linNode" presStyleCnt="0"/>
      <dgm:spPr/>
    </dgm:pt>
    <dgm:pt modelId="{67D5D88D-CC7F-4ECF-B169-B694E161E645}" type="pres">
      <dgm:prSet presAssocID="{47D41BA4-389C-4789-AE6E-83221E437718}" presName="parentText" presStyleLbl="node1" presStyleIdx="5" presStyleCnt="8" custScaleX="75290" custScaleY="98851">
        <dgm:presLayoutVars>
          <dgm:chMax val="1"/>
          <dgm:bulletEnabled val="1"/>
        </dgm:presLayoutVars>
      </dgm:prSet>
      <dgm:spPr/>
      <dgm:t>
        <a:bodyPr/>
        <a:lstStyle/>
        <a:p>
          <a:endParaRPr lang="es-MX"/>
        </a:p>
      </dgm:t>
    </dgm:pt>
    <dgm:pt modelId="{293BECCB-4A75-4950-8344-12D0A69412BB}" type="pres">
      <dgm:prSet presAssocID="{47D41BA4-389C-4789-AE6E-83221E437718}" presName="descendantText" presStyleLbl="alignAccFollowNode1" presStyleIdx="5" presStyleCnt="8" custScaleX="108157" custScaleY="119222">
        <dgm:presLayoutVars>
          <dgm:bulletEnabled val="1"/>
        </dgm:presLayoutVars>
      </dgm:prSet>
      <dgm:spPr/>
      <dgm:t>
        <a:bodyPr/>
        <a:lstStyle/>
        <a:p>
          <a:endParaRPr lang="es-MX"/>
        </a:p>
      </dgm:t>
    </dgm:pt>
    <dgm:pt modelId="{9CC4D7E5-D27F-45F1-8EA1-306A66911FC7}" type="pres">
      <dgm:prSet presAssocID="{ADB4CE68-0D22-4517-A1E7-00FDE80DA4AC}" presName="sp" presStyleCnt="0"/>
      <dgm:spPr/>
    </dgm:pt>
    <dgm:pt modelId="{6AF618D1-9F1A-4207-B1B0-795C0EC007BF}" type="pres">
      <dgm:prSet presAssocID="{F5B81951-C30D-429E-8265-F667DE6DAE8D}" presName="linNode" presStyleCnt="0"/>
      <dgm:spPr/>
    </dgm:pt>
    <dgm:pt modelId="{2D85A5D6-DA45-4095-B922-7F6720D48A5D}" type="pres">
      <dgm:prSet presAssocID="{F5B81951-C30D-429E-8265-F667DE6DAE8D}" presName="parentText" presStyleLbl="node1" presStyleIdx="6" presStyleCnt="8" custScaleX="75290" custScaleY="98851">
        <dgm:presLayoutVars>
          <dgm:chMax val="1"/>
          <dgm:bulletEnabled val="1"/>
        </dgm:presLayoutVars>
      </dgm:prSet>
      <dgm:spPr/>
      <dgm:t>
        <a:bodyPr/>
        <a:lstStyle/>
        <a:p>
          <a:endParaRPr lang="es-MX"/>
        </a:p>
      </dgm:t>
    </dgm:pt>
    <dgm:pt modelId="{B762056F-5A5D-4C60-90EF-B226AD209E9A}" type="pres">
      <dgm:prSet presAssocID="{F5B81951-C30D-429E-8265-F667DE6DAE8D}" presName="descendantText" presStyleLbl="alignAccFollowNode1" presStyleIdx="6" presStyleCnt="8" custScaleX="108157" custScaleY="119222">
        <dgm:presLayoutVars>
          <dgm:bulletEnabled val="1"/>
        </dgm:presLayoutVars>
      </dgm:prSet>
      <dgm:spPr/>
      <dgm:t>
        <a:bodyPr/>
        <a:lstStyle/>
        <a:p>
          <a:endParaRPr lang="es-MX"/>
        </a:p>
      </dgm:t>
    </dgm:pt>
    <dgm:pt modelId="{C1085450-9104-4569-B7C4-7955748D08B1}" type="pres">
      <dgm:prSet presAssocID="{BCD4539A-573A-49AB-9C3E-7F77BC6FF57D}" presName="sp" presStyleCnt="0"/>
      <dgm:spPr/>
    </dgm:pt>
    <dgm:pt modelId="{79C51BA5-89DB-4091-8FFA-E51B451E6996}" type="pres">
      <dgm:prSet presAssocID="{9767D068-EA2A-4DDE-9C7C-0B42E3D305F7}" presName="linNode" presStyleCnt="0"/>
      <dgm:spPr/>
    </dgm:pt>
    <dgm:pt modelId="{497BD303-FA1F-4876-BC5C-DE5BF8FFB079}" type="pres">
      <dgm:prSet presAssocID="{9767D068-EA2A-4DDE-9C7C-0B42E3D305F7}" presName="parentText" presStyleLbl="node1" presStyleIdx="7" presStyleCnt="8" custScaleX="75290" custScaleY="98851">
        <dgm:presLayoutVars>
          <dgm:chMax val="1"/>
          <dgm:bulletEnabled val="1"/>
        </dgm:presLayoutVars>
      </dgm:prSet>
      <dgm:spPr/>
      <dgm:t>
        <a:bodyPr/>
        <a:lstStyle/>
        <a:p>
          <a:endParaRPr lang="es-MX"/>
        </a:p>
      </dgm:t>
    </dgm:pt>
    <dgm:pt modelId="{A00587F9-A2B4-4274-9B21-979D9ABA4527}" type="pres">
      <dgm:prSet presAssocID="{9767D068-EA2A-4DDE-9C7C-0B42E3D305F7}" presName="descendantText" presStyleLbl="alignAccFollowNode1" presStyleIdx="7" presStyleCnt="8" custScaleX="108157" custScaleY="119222">
        <dgm:presLayoutVars>
          <dgm:bulletEnabled val="1"/>
        </dgm:presLayoutVars>
      </dgm:prSet>
      <dgm:spPr/>
      <dgm:t>
        <a:bodyPr/>
        <a:lstStyle/>
        <a:p>
          <a:endParaRPr lang="es-MX"/>
        </a:p>
      </dgm:t>
    </dgm:pt>
  </dgm:ptLst>
  <dgm:cxnLst>
    <dgm:cxn modelId="{7ACAB794-4A57-46A7-BCB7-756996B5ACB7}" type="presOf" srcId="{F5B81951-C30D-429E-8265-F667DE6DAE8D}" destId="{2D85A5D6-DA45-4095-B922-7F6720D48A5D}" srcOrd="0" destOrd="0" presId="urn:microsoft.com/office/officeart/2005/8/layout/vList5"/>
    <dgm:cxn modelId="{7DADC79B-44FE-4F4D-A810-A091A51B5CA4}" srcId="{82266F65-7C1D-405B-B19C-A7CA2C38820F}" destId="{223841D2-FA61-4957-9264-48FBCD42800D}" srcOrd="0" destOrd="0" parTransId="{B61B6EA4-6CAA-4AE7-A120-C032570CB677}" sibTransId="{A7EE99CD-DB4C-4F64-B889-B4834A432B24}"/>
    <dgm:cxn modelId="{756530E4-FFF9-4BEB-92EB-BCA681AD0CA4}" srcId="{9767D068-EA2A-4DDE-9C7C-0B42E3D305F7}" destId="{B3F06EDE-A323-45A8-BDC2-9B48C85997CC}" srcOrd="0" destOrd="0" parTransId="{C51A9D06-A433-44A1-BB79-CF4816EAFD05}" sibTransId="{5FE2006C-B70E-48C1-B391-D1EE92A50751}"/>
    <dgm:cxn modelId="{9926CDF1-1485-49D3-BDCF-7BFF573D369C}" srcId="{41865E1D-664A-4C72-8B9D-2BE2FD62A1D4}" destId="{CA29176C-C3C1-4944-9AC3-3BF20DC1DE36}" srcOrd="0" destOrd="0" parTransId="{C13815C6-6A3C-443F-8448-49D897702B8E}" sibTransId="{E2C064BF-9A29-433E-BD0D-2D2945B2E1A3}"/>
    <dgm:cxn modelId="{AB95CF83-03B8-4297-857C-DCACA810E497}" type="presOf" srcId="{9AA07739-4411-4F95-82B7-5E6CAD4700FC}" destId="{EE0B8D99-CE5B-4CC4-A612-FB362DB6EB59}" srcOrd="0" destOrd="0" presId="urn:microsoft.com/office/officeart/2005/8/layout/vList5"/>
    <dgm:cxn modelId="{776D0826-12CB-4621-9877-36CD13FC6314}" srcId="{41865E1D-664A-4C72-8B9D-2BE2FD62A1D4}" destId="{2BCB091C-0C4A-4B02-9A8D-375C8A53168F}" srcOrd="1" destOrd="0" parTransId="{3E352135-2750-4420-B500-CDE997C95155}" sibTransId="{41081359-5824-4DAE-AFF7-26E38BF82F8C}"/>
    <dgm:cxn modelId="{AEF67848-DB11-4CFD-93A5-1C677FE58B94}" srcId="{F5B81951-C30D-429E-8265-F667DE6DAE8D}" destId="{C7B9B3D5-DA85-46C0-B514-BC1FAA1316A5}" srcOrd="0" destOrd="0" parTransId="{98306D26-D9C2-41EC-8426-3C8B2126F80F}" sibTransId="{1115FF47-A70A-4805-BE3A-856817B95C6A}"/>
    <dgm:cxn modelId="{4BBEF40E-8CFC-43BD-8B15-7EE6D2E3BE5A}" type="presOf" srcId="{D9209053-B895-4B7C-ABDA-9E7A3087178E}" destId="{72D6FDC5-740D-4820-B21B-9C5C55042DD7}" srcOrd="0" destOrd="0" presId="urn:microsoft.com/office/officeart/2005/8/layout/vList5"/>
    <dgm:cxn modelId="{43247F4E-2D26-4FA6-8CE0-E4F5CB479E92}" type="presOf" srcId="{CA29176C-C3C1-4944-9AC3-3BF20DC1DE36}" destId="{45473D90-5792-4EDD-A9F2-E9D72B17DC55}" srcOrd="0" destOrd="0" presId="urn:microsoft.com/office/officeart/2005/8/layout/vList5"/>
    <dgm:cxn modelId="{1D936F54-F687-4E2B-8878-47EB04D79556}" type="presOf" srcId="{223841D2-FA61-4957-9264-48FBCD42800D}" destId="{9B081747-F6A1-4427-AFBC-B6A785D0AA7D}" srcOrd="0" destOrd="0" presId="urn:microsoft.com/office/officeart/2005/8/layout/vList5"/>
    <dgm:cxn modelId="{D1EBEB17-BA1D-43D0-B55C-8469E357607C}" srcId="{41865E1D-664A-4C72-8B9D-2BE2FD62A1D4}" destId="{9767D068-EA2A-4DDE-9C7C-0B42E3D305F7}" srcOrd="7" destOrd="0" parTransId="{F812BF25-B19D-4053-9A33-A2F079996387}" sibTransId="{E9EF0871-E017-4383-B7ED-64EE591B2B70}"/>
    <dgm:cxn modelId="{200DB973-086C-4B61-94A0-DD744CC454F7}" type="presOf" srcId="{47D41BA4-389C-4789-AE6E-83221E437718}" destId="{67D5D88D-CC7F-4ECF-B169-B694E161E645}" srcOrd="0" destOrd="0" presId="urn:microsoft.com/office/officeart/2005/8/layout/vList5"/>
    <dgm:cxn modelId="{3ECCFEEA-858D-47A0-A620-D925A6497125}" srcId="{2BCB091C-0C4A-4B02-9A8D-375C8A53168F}" destId="{A3552D4C-F5E9-4CFD-9459-804CC9B26A8A}" srcOrd="0" destOrd="0" parTransId="{C097D2E0-FCB9-4167-A9C1-BF7EB9D29566}" sibTransId="{0A0505D6-1FC0-4749-A393-8992B11C489F}"/>
    <dgm:cxn modelId="{D375B640-7404-4272-8286-29119EC5E5E4}" srcId="{D9209053-B895-4B7C-ABDA-9E7A3087178E}" destId="{E7CE4E86-FED7-477F-9249-A12AAF4B5F13}" srcOrd="0" destOrd="0" parTransId="{A55E6AAA-EE71-4395-8391-7F23B4BAC10B}" sibTransId="{1A78FB4D-AB37-4922-B32D-9C17013203BD}"/>
    <dgm:cxn modelId="{A15C1327-B705-43A2-A18A-244764111DF3}" srcId="{47D41BA4-389C-4789-AE6E-83221E437718}" destId="{A0CDE06C-6D1C-4007-983A-A1410115BD45}" srcOrd="0" destOrd="0" parTransId="{8F536DEB-1D46-4F94-8D34-1D1235C075CC}" sibTransId="{8809F9C8-C79F-4ADB-B332-B9C0F1628935}"/>
    <dgm:cxn modelId="{A51D8F87-27DE-4A8F-A01F-62CBF2962F7A}" srcId="{41865E1D-664A-4C72-8B9D-2BE2FD62A1D4}" destId="{82266F65-7C1D-405B-B19C-A7CA2C38820F}" srcOrd="3" destOrd="0" parTransId="{700C4644-1787-4BEA-84E7-17E40EE61E98}" sibTransId="{B6AAE429-D6A4-4E59-9FF2-37B200039147}"/>
    <dgm:cxn modelId="{4CBD787E-712F-4192-9792-E58B2FAF9B1B}" srcId="{CA29176C-C3C1-4944-9AC3-3BF20DC1DE36}" destId="{472EAC03-CE21-40FD-8A91-4DA57DB8C88A}" srcOrd="0" destOrd="0" parTransId="{1468D43B-0ACB-4AF7-AD31-730D27A9A64C}" sibTransId="{8190E7C7-BC08-4390-99AA-D0026804BCE8}"/>
    <dgm:cxn modelId="{BDFD2F47-7727-4F8B-8524-4E94DED43FC9}" type="presOf" srcId="{A3552D4C-F5E9-4CFD-9459-804CC9B26A8A}" destId="{3D431F1B-6639-40FF-853C-31560EF4D717}" srcOrd="0" destOrd="0" presId="urn:microsoft.com/office/officeart/2005/8/layout/vList5"/>
    <dgm:cxn modelId="{BAE85C95-C478-4E9A-8039-A4490767525E}" type="presOf" srcId="{82266F65-7C1D-405B-B19C-A7CA2C38820F}" destId="{65EF437F-2A35-434D-9A24-9994F9E08C93}" srcOrd="0" destOrd="0" presId="urn:microsoft.com/office/officeart/2005/8/layout/vList5"/>
    <dgm:cxn modelId="{BE4F21D9-FAF4-4E1A-8B25-AD8CDB92A7DD}" type="presOf" srcId="{41865E1D-664A-4C72-8B9D-2BE2FD62A1D4}" destId="{9BE87DB4-8B08-433B-93F4-AA0BA1AE7FBF}" srcOrd="0" destOrd="0" presId="urn:microsoft.com/office/officeart/2005/8/layout/vList5"/>
    <dgm:cxn modelId="{F568A1B6-A2DA-4BC8-B321-62B6177C3055}" type="presOf" srcId="{A0CDE06C-6D1C-4007-983A-A1410115BD45}" destId="{293BECCB-4A75-4950-8344-12D0A69412BB}" srcOrd="0" destOrd="0" presId="urn:microsoft.com/office/officeart/2005/8/layout/vList5"/>
    <dgm:cxn modelId="{C4BEDB83-9BEA-4419-9102-D840F1F17180}" srcId="{41865E1D-664A-4C72-8B9D-2BE2FD62A1D4}" destId="{F5B81951-C30D-429E-8265-F667DE6DAE8D}" srcOrd="6" destOrd="0" parTransId="{3639CCEE-0B10-4B2E-8F5F-0BA88433F387}" sibTransId="{BCD4539A-573A-49AB-9C3E-7F77BC6FF57D}"/>
    <dgm:cxn modelId="{FF8F0177-7738-443C-9CB4-CAF81A9F9DD1}" type="presOf" srcId="{9767D068-EA2A-4DDE-9C7C-0B42E3D305F7}" destId="{497BD303-FA1F-4876-BC5C-DE5BF8FFB079}" srcOrd="0" destOrd="0" presId="urn:microsoft.com/office/officeart/2005/8/layout/vList5"/>
    <dgm:cxn modelId="{312E6332-486F-4874-BA97-80862296699A}" srcId="{41865E1D-664A-4C72-8B9D-2BE2FD62A1D4}" destId="{47D41BA4-389C-4789-AE6E-83221E437718}" srcOrd="5" destOrd="0" parTransId="{FB1AFCA3-F289-4769-8688-560608DAE21E}" sibTransId="{ADB4CE68-0D22-4517-A1E7-00FDE80DA4AC}"/>
    <dgm:cxn modelId="{EA5E839B-3EB2-4CD9-BC6D-A9FDABB74309}" srcId="{41865E1D-664A-4C72-8B9D-2BE2FD62A1D4}" destId="{D9209053-B895-4B7C-ABDA-9E7A3087178E}" srcOrd="4" destOrd="0" parTransId="{01B21DBF-0744-4F1A-B340-9BF0F1EB22F2}" sibTransId="{D8760184-FABF-4672-8338-1C14BAB67D07}"/>
    <dgm:cxn modelId="{1D08E77C-D986-4C34-BE27-3CFF3F1B4334}" type="presOf" srcId="{C7B9B3D5-DA85-46C0-B514-BC1FAA1316A5}" destId="{B762056F-5A5D-4C60-90EF-B226AD209E9A}" srcOrd="0" destOrd="0" presId="urn:microsoft.com/office/officeart/2005/8/layout/vList5"/>
    <dgm:cxn modelId="{694269FA-E397-420C-8BE6-3CA131BA81FF}" srcId="{41865E1D-664A-4C72-8B9D-2BE2FD62A1D4}" destId="{9AA07739-4411-4F95-82B7-5E6CAD4700FC}" srcOrd="2" destOrd="0" parTransId="{112DC374-404F-4E82-8AB9-207167A443FD}" sibTransId="{618540A6-23B5-4A20-9633-4275A679C5D9}"/>
    <dgm:cxn modelId="{3DD89BCD-066D-47DE-9EAB-B3BB57C39643}" type="presOf" srcId="{E7CE4E86-FED7-477F-9249-A12AAF4B5F13}" destId="{A3B64D26-B911-4DEB-98F4-DA6BFC016690}" srcOrd="0" destOrd="0" presId="urn:microsoft.com/office/officeart/2005/8/layout/vList5"/>
    <dgm:cxn modelId="{F9135C84-169B-4F4D-A849-3CA8F5815DE9}" type="presOf" srcId="{B3F06EDE-A323-45A8-BDC2-9B48C85997CC}" destId="{A00587F9-A2B4-4274-9B21-979D9ABA4527}" srcOrd="0" destOrd="0" presId="urn:microsoft.com/office/officeart/2005/8/layout/vList5"/>
    <dgm:cxn modelId="{D1313003-402E-44E7-A633-ECBEADFDC882}" type="presOf" srcId="{472EAC03-CE21-40FD-8A91-4DA57DB8C88A}" destId="{C35F3520-0D4D-4496-AE01-541FAAD785DC}" srcOrd="0" destOrd="0" presId="urn:microsoft.com/office/officeart/2005/8/layout/vList5"/>
    <dgm:cxn modelId="{B65F78FE-31C6-46E0-88C8-8C370067FE6E}" srcId="{9AA07739-4411-4F95-82B7-5E6CAD4700FC}" destId="{643FDCE9-25CD-4A90-9D95-14913A2CC208}" srcOrd="0" destOrd="0" parTransId="{4F79D1DE-9C3C-42C5-BF28-C49A68E31631}" sibTransId="{37B71CD8-CCE5-48F4-BF7E-98491E1A9AAB}"/>
    <dgm:cxn modelId="{05C647B1-98AC-48A4-A30D-7FE2EBA68254}" type="presOf" srcId="{643FDCE9-25CD-4A90-9D95-14913A2CC208}" destId="{26E35CFB-2635-4BAA-9370-1A6631681681}" srcOrd="0" destOrd="0" presId="urn:microsoft.com/office/officeart/2005/8/layout/vList5"/>
    <dgm:cxn modelId="{F69EA872-9B01-45AA-A18A-551E59E8C276}" type="presOf" srcId="{2BCB091C-0C4A-4B02-9A8D-375C8A53168F}" destId="{8F4576E0-F522-4D50-B880-ED324DEB94BC}" srcOrd="0" destOrd="0" presId="urn:microsoft.com/office/officeart/2005/8/layout/vList5"/>
    <dgm:cxn modelId="{80F48074-3700-4303-9F3F-5ED3513098E6}" type="presParOf" srcId="{9BE87DB4-8B08-433B-93F4-AA0BA1AE7FBF}" destId="{452054B3-F4DB-46AB-AC29-43DB30A4985E}" srcOrd="0" destOrd="0" presId="urn:microsoft.com/office/officeart/2005/8/layout/vList5"/>
    <dgm:cxn modelId="{67A273E6-3B68-4E3E-9C78-49EBDE741656}" type="presParOf" srcId="{452054B3-F4DB-46AB-AC29-43DB30A4985E}" destId="{45473D90-5792-4EDD-A9F2-E9D72B17DC55}" srcOrd="0" destOrd="0" presId="urn:microsoft.com/office/officeart/2005/8/layout/vList5"/>
    <dgm:cxn modelId="{A79F46E6-EEA3-41EE-B0E8-54EBBAA6783C}" type="presParOf" srcId="{452054B3-F4DB-46AB-AC29-43DB30A4985E}" destId="{C35F3520-0D4D-4496-AE01-541FAAD785DC}" srcOrd="1" destOrd="0" presId="urn:microsoft.com/office/officeart/2005/8/layout/vList5"/>
    <dgm:cxn modelId="{27639C41-704A-4F0B-90EF-FF6D6F9A2473}" type="presParOf" srcId="{9BE87DB4-8B08-433B-93F4-AA0BA1AE7FBF}" destId="{411ADC65-24CD-48C6-B67F-78155428FB8E}" srcOrd="1" destOrd="0" presId="urn:microsoft.com/office/officeart/2005/8/layout/vList5"/>
    <dgm:cxn modelId="{8F5E3525-95A7-4F99-A238-08C25B3229F1}" type="presParOf" srcId="{9BE87DB4-8B08-433B-93F4-AA0BA1AE7FBF}" destId="{53B56E77-3395-4FA8-A683-ECD90F09767E}" srcOrd="2" destOrd="0" presId="urn:microsoft.com/office/officeart/2005/8/layout/vList5"/>
    <dgm:cxn modelId="{A50FD85F-2BC5-4CE9-9318-0BF9F015B138}" type="presParOf" srcId="{53B56E77-3395-4FA8-A683-ECD90F09767E}" destId="{8F4576E0-F522-4D50-B880-ED324DEB94BC}" srcOrd="0" destOrd="0" presId="urn:microsoft.com/office/officeart/2005/8/layout/vList5"/>
    <dgm:cxn modelId="{05235C52-EA15-4A27-BBA6-C56DBBA46371}" type="presParOf" srcId="{53B56E77-3395-4FA8-A683-ECD90F09767E}" destId="{3D431F1B-6639-40FF-853C-31560EF4D717}" srcOrd="1" destOrd="0" presId="urn:microsoft.com/office/officeart/2005/8/layout/vList5"/>
    <dgm:cxn modelId="{87E5EEC3-D666-44D8-9BF2-04081C19FDEA}" type="presParOf" srcId="{9BE87DB4-8B08-433B-93F4-AA0BA1AE7FBF}" destId="{4E8807E6-4D4E-4076-A448-EB1FB9AC476E}" srcOrd="3" destOrd="0" presId="urn:microsoft.com/office/officeart/2005/8/layout/vList5"/>
    <dgm:cxn modelId="{12F607ED-A478-4FFF-8B0B-6D807BDDDF8F}" type="presParOf" srcId="{9BE87DB4-8B08-433B-93F4-AA0BA1AE7FBF}" destId="{6E9B0D3F-D3D8-45AE-89EC-92A0383BCDC2}" srcOrd="4" destOrd="0" presId="urn:microsoft.com/office/officeart/2005/8/layout/vList5"/>
    <dgm:cxn modelId="{E26C20A9-4883-4F8C-869C-20A1CBF0189B}" type="presParOf" srcId="{6E9B0D3F-D3D8-45AE-89EC-92A0383BCDC2}" destId="{EE0B8D99-CE5B-4CC4-A612-FB362DB6EB59}" srcOrd="0" destOrd="0" presId="urn:microsoft.com/office/officeart/2005/8/layout/vList5"/>
    <dgm:cxn modelId="{DBC6C0EE-0C66-4483-A79A-987008AC455E}" type="presParOf" srcId="{6E9B0D3F-D3D8-45AE-89EC-92A0383BCDC2}" destId="{26E35CFB-2635-4BAA-9370-1A6631681681}" srcOrd="1" destOrd="0" presId="urn:microsoft.com/office/officeart/2005/8/layout/vList5"/>
    <dgm:cxn modelId="{147442BE-D5D5-4DF2-A466-420020A168CC}" type="presParOf" srcId="{9BE87DB4-8B08-433B-93F4-AA0BA1AE7FBF}" destId="{36FD1A9F-A10F-40BC-9D37-79369BDAD33D}" srcOrd="5" destOrd="0" presId="urn:microsoft.com/office/officeart/2005/8/layout/vList5"/>
    <dgm:cxn modelId="{2B30C977-F0D2-41CF-B758-7B61EA1752A4}" type="presParOf" srcId="{9BE87DB4-8B08-433B-93F4-AA0BA1AE7FBF}" destId="{DF6D2F86-541D-4CB1-860F-196BCFF7BA04}" srcOrd="6" destOrd="0" presId="urn:microsoft.com/office/officeart/2005/8/layout/vList5"/>
    <dgm:cxn modelId="{04254EE6-4804-4432-9577-C136FF2413E2}" type="presParOf" srcId="{DF6D2F86-541D-4CB1-860F-196BCFF7BA04}" destId="{65EF437F-2A35-434D-9A24-9994F9E08C93}" srcOrd="0" destOrd="0" presId="urn:microsoft.com/office/officeart/2005/8/layout/vList5"/>
    <dgm:cxn modelId="{B5723BEC-9B41-4962-ADE3-E946F4B1CDB6}" type="presParOf" srcId="{DF6D2F86-541D-4CB1-860F-196BCFF7BA04}" destId="{9B081747-F6A1-4427-AFBC-B6A785D0AA7D}" srcOrd="1" destOrd="0" presId="urn:microsoft.com/office/officeart/2005/8/layout/vList5"/>
    <dgm:cxn modelId="{37534098-68EE-4DC0-8DC4-E4D1D35F9A4E}" type="presParOf" srcId="{9BE87DB4-8B08-433B-93F4-AA0BA1AE7FBF}" destId="{0BA48522-87B1-427C-9AA4-7A075B5342A5}" srcOrd="7" destOrd="0" presId="urn:microsoft.com/office/officeart/2005/8/layout/vList5"/>
    <dgm:cxn modelId="{507079BD-2093-4E59-BEE6-016E5799C636}" type="presParOf" srcId="{9BE87DB4-8B08-433B-93F4-AA0BA1AE7FBF}" destId="{28E0F05B-73CD-43FE-9025-1788F479208C}" srcOrd="8" destOrd="0" presId="urn:microsoft.com/office/officeart/2005/8/layout/vList5"/>
    <dgm:cxn modelId="{2E55B993-8A42-4531-B003-A97924D25C60}" type="presParOf" srcId="{28E0F05B-73CD-43FE-9025-1788F479208C}" destId="{72D6FDC5-740D-4820-B21B-9C5C55042DD7}" srcOrd="0" destOrd="0" presId="urn:microsoft.com/office/officeart/2005/8/layout/vList5"/>
    <dgm:cxn modelId="{FED5B81D-F740-4FCE-A604-D4B9AA5A4186}" type="presParOf" srcId="{28E0F05B-73CD-43FE-9025-1788F479208C}" destId="{A3B64D26-B911-4DEB-98F4-DA6BFC016690}" srcOrd="1" destOrd="0" presId="urn:microsoft.com/office/officeart/2005/8/layout/vList5"/>
    <dgm:cxn modelId="{013EA26A-A047-4BEA-A1CD-9589FCA0BAC0}" type="presParOf" srcId="{9BE87DB4-8B08-433B-93F4-AA0BA1AE7FBF}" destId="{5C77D8B7-432E-4464-8EF3-D3369B2D1861}" srcOrd="9" destOrd="0" presId="urn:microsoft.com/office/officeart/2005/8/layout/vList5"/>
    <dgm:cxn modelId="{110746FF-0E40-4403-B6E3-18C790FE5F6C}" type="presParOf" srcId="{9BE87DB4-8B08-433B-93F4-AA0BA1AE7FBF}" destId="{07616643-7F7E-43AE-9755-DC7EA0D3827D}" srcOrd="10" destOrd="0" presId="urn:microsoft.com/office/officeart/2005/8/layout/vList5"/>
    <dgm:cxn modelId="{1A6F51D8-00B0-4832-A5E7-70A9CF2D7FCE}" type="presParOf" srcId="{07616643-7F7E-43AE-9755-DC7EA0D3827D}" destId="{67D5D88D-CC7F-4ECF-B169-B694E161E645}" srcOrd="0" destOrd="0" presId="urn:microsoft.com/office/officeart/2005/8/layout/vList5"/>
    <dgm:cxn modelId="{426E2817-CB7F-4746-A821-45114D5C6EE0}" type="presParOf" srcId="{07616643-7F7E-43AE-9755-DC7EA0D3827D}" destId="{293BECCB-4A75-4950-8344-12D0A69412BB}" srcOrd="1" destOrd="0" presId="urn:microsoft.com/office/officeart/2005/8/layout/vList5"/>
    <dgm:cxn modelId="{1DF06D59-CE9E-4791-A0EA-032A7D5D156F}" type="presParOf" srcId="{9BE87DB4-8B08-433B-93F4-AA0BA1AE7FBF}" destId="{9CC4D7E5-D27F-45F1-8EA1-306A66911FC7}" srcOrd="11" destOrd="0" presId="urn:microsoft.com/office/officeart/2005/8/layout/vList5"/>
    <dgm:cxn modelId="{5EA5B1D5-FDEB-4618-8B5D-79630BC58AEF}" type="presParOf" srcId="{9BE87DB4-8B08-433B-93F4-AA0BA1AE7FBF}" destId="{6AF618D1-9F1A-4207-B1B0-795C0EC007BF}" srcOrd="12" destOrd="0" presId="urn:microsoft.com/office/officeart/2005/8/layout/vList5"/>
    <dgm:cxn modelId="{73195BDC-2D62-436D-A453-10A40B91901A}" type="presParOf" srcId="{6AF618D1-9F1A-4207-B1B0-795C0EC007BF}" destId="{2D85A5D6-DA45-4095-B922-7F6720D48A5D}" srcOrd="0" destOrd="0" presId="urn:microsoft.com/office/officeart/2005/8/layout/vList5"/>
    <dgm:cxn modelId="{46CB8431-7FBA-4E4F-B0B5-5FC9BC178045}" type="presParOf" srcId="{6AF618D1-9F1A-4207-B1B0-795C0EC007BF}" destId="{B762056F-5A5D-4C60-90EF-B226AD209E9A}" srcOrd="1" destOrd="0" presId="urn:microsoft.com/office/officeart/2005/8/layout/vList5"/>
    <dgm:cxn modelId="{6E699090-4E71-4D9E-A559-E171B7B27731}" type="presParOf" srcId="{9BE87DB4-8B08-433B-93F4-AA0BA1AE7FBF}" destId="{C1085450-9104-4569-B7C4-7955748D08B1}" srcOrd="13" destOrd="0" presId="urn:microsoft.com/office/officeart/2005/8/layout/vList5"/>
    <dgm:cxn modelId="{2684BDB9-3BC4-4128-A511-24FFC83FFED6}" type="presParOf" srcId="{9BE87DB4-8B08-433B-93F4-AA0BA1AE7FBF}" destId="{79C51BA5-89DB-4091-8FFA-E51B451E6996}" srcOrd="14" destOrd="0" presId="urn:microsoft.com/office/officeart/2005/8/layout/vList5"/>
    <dgm:cxn modelId="{C64402AB-D3BD-4DE2-9AB0-B76AF8E736CC}" type="presParOf" srcId="{79C51BA5-89DB-4091-8FFA-E51B451E6996}" destId="{497BD303-FA1F-4876-BC5C-DE5BF8FFB079}" srcOrd="0" destOrd="0" presId="urn:microsoft.com/office/officeart/2005/8/layout/vList5"/>
    <dgm:cxn modelId="{6EC45408-C27F-4330-98D3-092555EC8057}" type="presParOf" srcId="{79C51BA5-89DB-4091-8FFA-E51B451E6996}" destId="{A00587F9-A2B4-4274-9B21-979D9ABA452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D46B62-E29E-40EE-9A10-E19BF2AA060C}" type="doc">
      <dgm:prSet loTypeId="urn:microsoft.com/office/officeart/2005/8/layout/arrow6" loCatId="relationship" qsTypeId="urn:microsoft.com/office/officeart/2005/8/quickstyle/simple1" qsCatId="simple" csTypeId="urn:microsoft.com/office/officeart/2005/8/colors/colorful1" csCatId="colorful" phldr="1"/>
      <dgm:spPr/>
      <dgm:t>
        <a:bodyPr/>
        <a:lstStyle/>
        <a:p>
          <a:endParaRPr lang="es-MX"/>
        </a:p>
      </dgm:t>
    </dgm:pt>
    <dgm:pt modelId="{F0A7F4A1-99B3-4BA8-9077-F3A5F1DD8535}">
      <dgm:prSet phldrT="[Texto]" custT="1"/>
      <dgm:spPr/>
      <dgm:t>
        <a:bodyPr/>
        <a:lstStyle/>
        <a:p>
          <a:r>
            <a:rPr lang="es-MX" sz="2000" b="1" dirty="0" smtClean="0"/>
            <a:t>Barreras de Acceso</a:t>
          </a:r>
          <a:endParaRPr lang="es-MX" sz="2000" b="1" dirty="0"/>
        </a:p>
      </dgm:t>
    </dgm:pt>
    <dgm:pt modelId="{9F65FAAC-0516-4845-8F1B-FA1B6BAF3056}" type="parTrans" cxnId="{590447E2-1367-4F0D-B707-FEE8E5A0A9B8}">
      <dgm:prSet/>
      <dgm:spPr/>
      <dgm:t>
        <a:bodyPr/>
        <a:lstStyle/>
        <a:p>
          <a:endParaRPr lang="es-MX" sz="2000"/>
        </a:p>
      </dgm:t>
    </dgm:pt>
    <dgm:pt modelId="{03F1C38F-5384-4B13-8855-9890E141A0F7}" type="sibTrans" cxnId="{590447E2-1367-4F0D-B707-FEE8E5A0A9B8}">
      <dgm:prSet/>
      <dgm:spPr/>
      <dgm:t>
        <a:bodyPr/>
        <a:lstStyle/>
        <a:p>
          <a:endParaRPr lang="es-MX" sz="2000"/>
        </a:p>
      </dgm:t>
    </dgm:pt>
    <dgm:pt modelId="{F2C47CDC-EBDE-4F6C-BA09-478E2D34EC36}">
      <dgm:prSet phldrT="[Texto]" custT="1"/>
      <dgm:spPr/>
      <dgm:t>
        <a:bodyPr/>
        <a:lstStyle/>
        <a:p>
          <a:r>
            <a:rPr lang="es-MX" sz="2000" b="1" dirty="0" smtClean="0"/>
            <a:t>Problemática</a:t>
          </a:r>
          <a:endParaRPr lang="es-MX" sz="2000" b="1" dirty="0"/>
        </a:p>
      </dgm:t>
    </dgm:pt>
    <dgm:pt modelId="{614A4308-0D90-48EB-94E0-240B220FC51B}" type="parTrans" cxnId="{FDA347F5-A184-413C-A2E8-43C6B96D2EE4}">
      <dgm:prSet/>
      <dgm:spPr/>
      <dgm:t>
        <a:bodyPr/>
        <a:lstStyle/>
        <a:p>
          <a:endParaRPr lang="es-MX" sz="2000"/>
        </a:p>
      </dgm:t>
    </dgm:pt>
    <dgm:pt modelId="{92652DBF-2C4C-4C96-8FC5-3F76C6F07198}" type="sibTrans" cxnId="{FDA347F5-A184-413C-A2E8-43C6B96D2EE4}">
      <dgm:prSet/>
      <dgm:spPr/>
      <dgm:t>
        <a:bodyPr/>
        <a:lstStyle/>
        <a:p>
          <a:endParaRPr lang="es-MX" sz="2000"/>
        </a:p>
      </dgm:t>
    </dgm:pt>
    <dgm:pt modelId="{0D315DEA-14FD-4779-81F0-D494893CB193}" type="pres">
      <dgm:prSet presAssocID="{EAD46B62-E29E-40EE-9A10-E19BF2AA060C}" presName="compositeShape" presStyleCnt="0">
        <dgm:presLayoutVars>
          <dgm:chMax val="2"/>
          <dgm:dir/>
          <dgm:resizeHandles val="exact"/>
        </dgm:presLayoutVars>
      </dgm:prSet>
      <dgm:spPr/>
      <dgm:t>
        <a:bodyPr/>
        <a:lstStyle/>
        <a:p>
          <a:endParaRPr lang="es-MX"/>
        </a:p>
      </dgm:t>
    </dgm:pt>
    <dgm:pt modelId="{4EFC6F5F-B35B-40A0-8A68-056175F5627A}" type="pres">
      <dgm:prSet presAssocID="{EAD46B62-E29E-40EE-9A10-E19BF2AA060C}" presName="ribbon" presStyleLbl="node1" presStyleIdx="0" presStyleCnt="1" custScaleX="211965" custScaleY="92546" custLinFactNeighborY="6022"/>
      <dgm:spPr/>
    </dgm:pt>
    <dgm:pt modelId="{C488F66A-A74E-4E6A-988D-55D39E9FBF02}" type="pres">
      <dgm:prSet presAssocID="{EAD46B62-E29E-40EE-9A10-E19BF2AA060C}" presName="leftArrowText" presStyleLbl="node1" presStyleIdx="0" presStyleCnt="1" custScaleX="240877" custLinFactNeighborX="-90576" custLinFactNeighborY="8192">
        <dgm:presLayoutVars>
          <dgm:chMax val="0"/>
          <dgm:bulletEnabled val="1"/>
        </dgm:presLayoutVars>
      </dgm:prSet>
      <dgm:spPr/>
      <dgm:t>
        <a:bodyPr/>
        <a:lstStyle/>
        <a:p>
          <a:endParaRPr lang="es-MX"/>
        </a:p>
      </dgm:t>
    </dgm:pt>
    <dgm:pt modelId="{D96CFF67-B614-46BC-B8A4-D343AD2927E5}" type="pres">
      <dgm:prSet presAssocID="{EAD46B62-E29E-40EE-9A10-E19BF2AA060C}" presName="rightArrowText" presStyleLbl="node1" presStyleIdx="0" presStyleCnt="1" custScaleX="169941" custLinFactNeighborX="82208" custLinFactNeighborY="7894">
        <dgm:presLayoutVars>
          <dgm:chMax val="0"/>
          <dgm:bulletEnabled val="1"/>
        </dgm:presLayoutVars>
      </dgm:prSet>
      <dgm:spPr/>
      <dgm:t>
        <a:bodyPr/>
        <a:lstStyle/>
        <a:p>
          <a:endParaRPr lang="es-MX"/>
        </a:p>
      </dgm:t>
    </dgm:pt>
  </dgm:ptLst>
  <dgm:cxnLst>
    <dgm:cxn modelId="{7965F35C-4F1C-450E-BBFA-12314ED2AD6A}" type="presOf" srcId="{F2C47CDC-EBDE-4F6C-BA09-478E2D34EC36}" destId="{D96CFF67-B614-46BC-B8A4-D343AD2927E5}" srcOrd="0" destOrd="0" presId="urn:microsoft.com/office/officeart/2005/8/layout/arrow6"/>
    <dgm:cxn modelId="{FDA347F5-A184-413C-A2E8-43C6B96D2EE4}" srcId="{EAD46B62-E29E-40EE-9A10-E19BF2AA060C}" destId="{F2C47CDC-EBDE-4F6C-BA09-478E2D34EC36}" srcOrd="1" destOrd="0" parTransId="{614A4308-0D90-48EB-94E0-240B220FC51B}" sibTransId="{92652DBF-2C4C-4C96-8FC5-3F76C6F07198}"/>
    <dgm:cxn modelId="{1CB69CDA-D5F4-4118-BF53-3ED185661044}" type="presOf" srcId="{F0A7F4A1-99B3-4BA8-9077-F3A5F1DD8535}" destId="{C488F66A-A74E-4E6A-988D-55D39E9FBF02}" srcOrd="0" destOrd="0" presId="urn:microsoft.com/office/officeart/2005/8/layout/arrow6"/>
    <dgm:cxn modelId="{8F5D1F4C-7CE7-4B09-A115-A79B6DAA9794}" type="presOf" srcId="{EAD46B62-E29E-40EE-9A10-E19BF2AA060C}" destId="{0D315DEA-14FD-4779-81F0-D494893CB193}" srcOrd="0" destOrd="0" presId="urn:microsoft.com/office/officeart/2005/8/layout/arrow6"/>
    <dgm:cxn modelId="{590447E2-1367-4F0D-B707-FEE8E5A0A9B8}" srcId="{EAD46B62-E29E-40EE-9A10-E19BF2AA060C}" destId="{F0A7F4A1-99B3-4BA8-9077-F3A5F1DD8535}" srcOrd="0" destOrd="0" parTransId="{9F65FAAC-0516-4845-8F1B-FA1B6BAF3056}" sibTransId="{03F1C38F-5384-4B13-8855-9890E141A0F7}"/>
    <dgm:cxn modelId="{434FE02E-6B4D-4C19-9D2C-8C0E0677D147}" type="presParOf" srcId="{0D315DEA-14FD-4779-81F0-D494893CB193}" destId="{4EFC6F5F-B35B-40A0-8A68-056175F5627A}" srcOrd="0" destOrd="0" presId="urn:microsoft.com/office/officeart/2005/8/layout/arrow6"/>
    <dgm:cxn modelId="{0E5DEB48-A502-4905-8162-5346CAE44DF6}" type="presParOf" srcId="{0D315DEA-14FD-4779-81F0-D494893CB193}" destId="{C488F66A-A74E-4E6A-988D-55D39E9FBF02}" srcOrd="1" destOrd="0" presId="urn:microsoft.com/office/officeart/2005/8/layout/arrow6"/>
    <dgm:cxn modelId="{3CE5C826-A5B6-4BA1-A22E-E110879D4E02}" type="presParOf" srcId="{0D315DEA-14FD-4779-81F0-D494893CB193}" destId="{D96CFF67-B614-46BC-B8A4-D343AD2927E5}"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7ABCB1-2773-40CE-B41E-B6448ABD29B9}"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s-MX"/>
        </a:p>
      </dgm:t>
    </dgm:pt>
    <dgm:pt modelId="{AEEA5E26-02CC-46EA-9106-457A87565F8B}">
      <dgm:prSet phldrT="[Texto]" custT="1"/>
      <dgm:spPr/>
      <dgm:t>
        <a:bodyPr/>
        <a:lstStyle/>
        <a:p>
          <a:pPr algn="just"/>
          <a:r>
            <a:rPr lang="es-MX" sz="1600" smtClean="0">
              <a:latin typeface="+mn-lt"/>
              <a:cs typeface="Arial" pitchFamily="34" charset="0"/>
            </a:rPr>
            <a:t>No hay incentivo de los IF´s para financiar contratos de  pymes</a:t>
          </a:r>
          <a:endParaRPr lang="es-MX" sz="1600" dirty="0">
            <a:latin typeface="+mn-lt"/>
          </a:endParaRPr>
        </a:p>
      </dgm:t>
    </dgm:pt>
    <dgm:pt modelId="{8E5B4BD8-16BF-4327-BED6-AFC2F972BAD1}" type="parTrans" cxnId="{A0465ACA-C3C8-4E32-A481-55B70DB154C1}">
      <dgm:prSet/>
      <dgm:spPr/>
      <dgm:t>
        <a:bodyPr/>
        <a:lstStyle/>
        <a:p>
          <a:pPr algn="just"/>
          <a:endParaRPr lang="es-MX" sz="2000">
            <a:latin typeface="+mn-lt"/>
          </a:endParaRPr>
        </a:p>
      </dgm:t>
    </dgm:pt>
    <dgm:pt modelId="{656C824F-A93C-4FE2-83FC-BE71AB63CBBF}" type="sibTrans" cxnId="{A0465ACA-C3C8-4E32-A481-55B70DB154C1}">
      <dgm:prSet/>
      <dgm:spPr/>
      <dgm:t>
        <a:bodyPr/>
        <a:lstStyle/>
        <a:p>
          <a:pPr algn="just"/>
          <a:endParaRPr lang="es-MX" sz="2000">
            <a:latin typeface="+mn-lt"/>
          </a:endParaRPr>
        </a:p>
      </dgm:t>
    </dgm:pt>
    <dgm:pt modelId="{2E9792D8-A21D-47BA-A053-A895E8A7F0C1}">
      <dgm:prSet phldrT="[Texto]" custT="1"/>
      <dgm:spPr/>
      <dgm:t>
        <a:bodyPr/>
        <a:lstStyle/>
        <a:p>
          <a:pPr algn="just"/>
          <a:r>
            <a:rPr lang="es-MX" sz="1600" dirty="0" err="1" smtClean="0">
              <a:latin typeface="+mn-lt"/>
              <a:cs typeface="Arial" pitchFamily="34" charset="0"/>
            </a:rPr>
            <a:t>IF's</a:t>
          </a:r>
          <a:r>
            <a:rPr lang="es-MX" sz="1600" dirty="0" smtClean="0">
              <a:latin typeface="+mn-lt"/>
              <a:cs typeface="Arial" pitchFamily="34" charset="0"/>
            </a:rPr>
            <a:t> se enfocan en financiar contratos en montos mayores</a:t>
          </a:r>
          <a:endParaRPr lang="es-MX" sz="1600" dirty="0">
            <a:latin typeface="+mn-lt"/>
          </a:endParaRPr>
        </a:p>
      </dgm:t>
    </dgm:pt>
    <dgm:pt modelId="{98AAA685-49E7-431B-90BE-0526AE706EAD}" type="parTrans" cxnId="{9C84A751-079F-42E8-B473-5090D8BA1A11}">
      <dgm:prSet/>
      <dgm:spPr/>
      <dgm:t>
        <a:bodyPr/>
        <a:lstStyle/>
        <a:p>
          <a:pPr algn="just"/>
          <a:endParaRPr lang="es-MX" sz="2000">
            <a:latin typeface="+mn-lt"/>
          </a:endParaRPr>
        </a:p>
      </dgm:t>
    </dgm:pt>
    <dgm:pt modelId="{E8FFAD72-DA96-4061-ABF7-26A128BF335B}" type="sibTrans" cxnId="{9C84A751-079F-42E8-B473-5090D8BA1A11}">
      <dgm:prSet/>
      <dgm:spPr/>
      <dgm:t>
        <a:bodyPr/>
        <a:lstStyle/>
        <a:p>
          <a:pPr algn="just"/>
          <a:endParaRPr lang="es-MX" sz="2000">
            <a:latin typeface="+mn-lt"/>
          </a:endParaRPr>
        </a:p>
      </dgm:t>
    </dgm:pt>
    <dgm:pt modelId="{36E69DC1-3335-443B-A078-47814CD093A4}">
      <dgm:prSet phldrT="[Texto]" custT="1"/>
      <dgm:spPr/>
      <dgm:t>
        <a:bodyPr/>
        <a:lstStyle/>
        <a:p>
          <a:pPr algn="just"/>
          <a:r>
            <a:rPr lang="es-MX" sz="1600" dirty="0" smtClean="0">
              <a:latin typeface="+mn-lt"/>
              <a:cs typeface="Arial" pitchFamily="34" charset="0"/>
            </a:rPr>
            <a:t>No se cuenta con un producto adecuado</a:t>
          </a:r>
          <a:endParaRPr lang="es-MX" sz="1600" dirty="0">
            <a:latin typeface="+mn-lt"/>
          </a:endParaRPr>
        </a:p>
      </dgm:t>
    </dgm:pt>
    <dgm:pt modelId="{1BBE05E5-FD6B-4D24-9178-E7A48FD58215}" type="parTrans" cxnId="{6616A596-B7FF-473C-AB94-6979E01854D3}">
      <dgm:prSet/>
      <dgm:spPr/>
      <dgm:t>
        <a:bodyPr/>
        <a:lstStyle/>
        <a:p>
          <a:pPr algn="just"/>
          <a:endParaRPr lang="es-MX" sz="2000">
            <a:latin typeface="+mn-lt"/>
          </a:endParaRPr>
        </a:p>
      </dgm:t>
    </dgm:pt>
    <dgm:pt modelId="{3DEC8249-94E2-438D-920B-9EB7CB60D5E0}" type="sibTrans" cxnId="{6616A596-B7FF-473C-AB94-6979E01854D3}">
      <dgm:prSet/>
      <dgm:spPr/>
      <dgm:t>
        <a:bodyPr/>
        <a:lstStyle/>
        <a:p>
          <a:pPr algn="just"/>
          <a:endParaRPr lang="es-MX" sz="2000">
            <a:latin typeface="+mn-lt"/>
          </a:endParaRPr>
        </a:p>
      </dgm:t>
    </dgm:pt>
    <dgm:pt modelId="{56B8D514-3845-457D-85B3-1936431320B5}">
      <dgm:prSet phldrT="[Texto]" custT="1"/>
      <dgm:spPr/>
      <dgm:t>
        <a:bodyPr/>
        <a:lstStyle/>
        <a:p>
          <a:pPr algn="just"/>
          <a:r>
            <a:rPr lang="es-MX" sz="1600" dirty="0" smtClean="0">
              <a:latin typeface="+mn-lt"/>
              <a:cs typeface="Arial" pitchFamily="34" charset="0"/>
            </a:rPr>
            <a:t>Los esquemas de valuación pyme  no contempla los flujos generados por el contrato</a:t>
          </a:r>
          <a:endParaRPr lang="es-MX" sz="1600" dirty="0">
            <a:latin typeface="+mn-lt"/>
          </a:endParaRPr>
        </a:p>
      </dgm:t>
    </dgm:pt>
    <dgm:pt modelId="{6D355F61-0E49-47FF-9D00-A623D9B202FB}" type="parTrans" cxnId="{EF0A152A-1BF7-406A-A34F-E5B0B828CF5C}">
      <dgm:prSet/>
      <dgm:spPr/>
      <dgm:t>
        <a:bodyPr/>
        <a:lstStyle/>
        <a:p>
          <a:pPr algn="just"/>
          <a:endParaRPr lang="es-MX" sz="2000">
            <a:latin typeface="+mn-lt"/>
          </a:endParaRPr>
        </a:p>
      </dgm:t>
    </dgm:pt>
    <dgm:pt modelId="{9B628927-139D-403F-84A0-0D0C7EFCFBA0}" type="sibTrans" cxnId="{EF0A152A-1BF7-406A-A34F-E5B0B828CF5C}">
      <dgm:prSet/>
      <dgm:spPr/>
      <dgm:t>
        <a:bodyPr/>
        <a:lstStyle/>
        <a:p>
          <a:pPr algn="just"/>
          <a:endParaRPr lang="es-MX" sz="2000">
            <a:latin typeface="+mn-lt"/>
          </a:endParaRPr>
        </a:p>
      </dgm:t>
    </dgm:pt>
    <dgm:pt modelId="{EF751183-EA95-49BF-B8E9-4F3744BFC1A4}">
      <dgm:prSet phldrT="[Texto]" custT="1"/>
      <dgm:spPr/>
      <dgm:t>
        <a:bodyPr/>
        <a:lstStyle/>
        <a:p>
          <a:pPr algn="just"/>
          <a:r>
            <a:rPr lang="es-MX" sz="1600" dirty="0" smtClean="0">
              <a:latin typeface="+mn-lt"/>
              <a:cs typeface="Arial" pitchFamily="34" charset="0"/>
            </a:rPr>
            <a:t>Percepción de riesgo proveedor alto</a:t>
          </a:r>
          <a:endParaRPr lang="es-MX" sz="1600" dirty="0">
            <a:latin typeface="+mn-lt"/>
          </a:endParaRPr>
        </a:p>
      </dgm:t>
    </dgm:pt>
    <dgm:pt modelId="{8D8424B4-E12D-4D22-8619-E4AE949679E4}" type="parTrans" cxnId="{149C6ED3-3158-4C17-A6F4-C2D90393F4D1}">
      <dgm:prSet/>
      <dgm:spPr/>
      <dgm:t>
        <a:bodyPr/>
        <a:lstStyle/>
        <a:p>
          <a:pPr algn="just"/>
          <a:endParaRPr lang="es-MX" sz="2000">
            <a:latin typeface="+mn-lt"/>
          </a:endParaRPr>
        </a:p>
      </dgm:t>
    </dgm:pt>
    <dgm:pt modelId="{914BF2BB-D36F-43D0-A573-585F864E9932}" type="sibTrans" cxnId="{149C6ED3-3158-4C17-A6F4-C2D90393F4D1}">
      <dgm:prSet/>
      <dgm:spPr/>
      <dgm:t>
        <a:bodyPr/>
        <a:lstStyle/>
        <a:p>
          <a:pPr algn="just"/>
          <a:endParaRPr lang="es-MX" sz="2000">
            <a:latin typeface="+mn-lt"/>
          </a:endParaRPr>
        </a:p>
      </dgm:t>
    </dgm:pt>
    <dgm:pt modelId="{F0B11F2D-3417-4FB9-958F-42002BA062CC}">
      <dgm:prSet phldrT="[Texto]" custT="1"/>
      <dgm:spPr/>
      <dgm:t>
        <a:bodyPr/>
        <a:lstStyle/>
        <a:p>
          <a:pPr algn="just"/>
          <a:r>
            <a:rPr lang="es-MX" sz="1600" dirty="0" smtClean="0">
              <a:latin typeface="+mn-lt"/>
              <a:cs typeface="Arial" pitchFamily="34" charset="0"/>
            </a:rPr>
            <a:t>Riesgo de Performance</a:t>
          </a:r>
          <a:endParaRPr lang="es-MX" sz="1600" dirty="0">
            <a:latin typeface="+mn-lt"/>
          </a:endParaRPr>
        </a:p>
      </dgm:t>
    </dgm:pt>
    <dgm:pt modelId="{39EB91E2-5ABE-4708-8E6C-E61FD7A450CC}" type="parTrans" cxnId="{D9B45DF3-AAC9-4A18-9285-AC6BAF0D6C52}">
      <dgm:prSet/>
      <dgm:spPr/>
      <dgm:t>
        <a:bodyPr/>
        <a:lstStyle/>
        <a:p>
          <a:pPr algn="just"/>
          <a:endParaRPr lang="es-MX" sz="2000">
            <a:latin typeface="+mn-lt"/>
          </a:endParaRPr>
        </a:p>
      </dgm:t>
    </dgm:pt>
    <dgm:pt modelId="{F2D66812-ED27-4889-829A-0D656E6B0EC6}" type="sibTrans" cxnId="{D9B45DF3-AAC9-4A18-9285-AC6BAF0D6C52}">
      <dgm:prSet/>
      <dgm:spPr/>
      <dgm:t>
        <a:bodyPr/>
        <a:lstStyle/>
        <a:p>
          <a:pPr algn="just"/>
          <a:endParaRPr lang="es-MX" sz="2000">
            <a:latin typeface="+mn-lt"/>
          </a:endParaRPr>
        </a:p>
      </dgm:t>
    </dgm:pt>
    <dgm:pt modelId="{E2589CEB-F4E0-4A4E-A651-348215FDE082}" type="pres">
      <dgm:prSet presAssocID="{B87ABCB1-2773-40CE-B41E-B6448ABD29B9}" presName="diagram" presStyleCnt="0">
        <dgm:presLayoutVars>
          <dgm:dir/>
          <dgm:resizeHandles val="exact"/>
        </dgm:presLayoutVars>
      </dgm:prSet>
      <dgm:spPr/>
      <dgm:t>
        <a:bodyPr/>
        <a:lstStyle/>
        <a:p>
          <a:endParaRPr lang="es-MX"/>
        </a:p>
      </dgm:t>
    </dgm:pt>
    <dgm:pt modelId="{7AE75F19-76DD-4C68-94FE-54D8FE4EA580}" type="pres">
      <dgm:prSet presAssocID="{AEEA5E26-02CC-46EA-9106-457A87565F8B}" presName="node" presStyleLbl="node1" presStyleIdx="0" presStyleCnt="6" custScaleX="104113" custScaleY="38266">
        <dgm:presLayoutVars>
          <dgm:bulletEnabled val="1"/>
        </dgm:presLayoutVars>
      </dgm:prSet>
      <dgm:spPr/>
      <dgm:t>
        <a:bodyPr/>
        <a:lstStyle/>
        <a:p>
          <a:endParaRPr lang="es-MX"/>
        </a:p>
      </dgm:t>
    </dgm:pt>
    <dgm:pt modelId="{D0D0EEAD-B2DB-4503-98B0-4757B47133CF}" type="pres">
      <dgm:prSet presAssocID="{656C824F-A93C-4FE2-83FC-BE71AB63CBBF}" presName="sibTrans" presStyleCnt="0"/>
      <dgm:spPr/>
    </dgm:pt>
    <dgm:pt modelId="{13D9AC86-528D-400E-9B90-D2202E4C46AF}" type="pres">
      <dgm:prSet presAssocID="{2E9792D8-A21D-47BA-A053-A895E8A7F0C1}" presName="node" presStyleLbl="node1" presStyleIdx="1" presStyleCnt="6" custScaleX="106710" custScaleY="34628">
        <dgm:presLayoutVars>
          <dgm:bulletEnabled val="1"/>
        </dgm:presLayoutVars>
      </dgm:prSet>
      <dgm:spPr/>
      <dgm:t>
        <a:bodyPr/>
        <a:lstStyle/>
        <a:p>
          <a:endParaRPr lang="es-MX"/>
        </a:p>
      </dgm:t>
    </dgm:pt>
    <dgm:pt modelId="{68E1887B-E4D5-40CD-9FAF-72B56B4A3BE1}" type="pres">
      <dgm:prSet presAssocID="{E8FFAD72-DA96-4061-ABF7-26A128BF335B}" presName="sibTrans" presStyleCnt="0"/>
      <dgm:spPr/>
    </dgm:pt>
    <dgm:pt modelId="{2806970C-8400-4926-95B3-7520EEC41E3D}" type="pres">
      <dgm:prSet presAssocID="{36E69DC1-3335-443B-A078-47814CD093A4}" presName="node" presStyleLbl="node1" presStyleIdx="2" presStyleCnt="6" custScaleX="106964" custScaleY="41904">
        <dgm:presLayoutVars>
          <dgm:bulletEnabled val="1"/>
        </dgm:presLayoutVars>
      </dgm:prSet>
      <dgm:spPr/>
      <dgm:t>
        <a:bodyPr/>
        <a:lstStyle/>
        <a:p>
          <a:endParaRPr lang="es-MX"/>
        </a:p>
      </dgm:t>
    </dgm:pt>
    <dgm:pt modelId="{D0FB0745-A1C7-4D50-930D-D2C9B030EFB6}" type="pres">
      <dgm:prSet presAssocID="{3DEC8249-94E2-438D-920B-9EB7CB60D5E0}" presName="sibTrans" presStyleCnt="0"/>
      <dgm:spPr/>
    </dgm:pt>
    <dgm:pt modelId="{84C750D9-25B0-47C5-BAED-ADE8D1893B67}" type="pres">
      <dgm:prSet presAssocID="{56B8D514-3845-457D-85B3-1936431320B5}" presName="node" presStyleLbl="node1" presStyleIdx="3" presStyleCnt="6" custScaleX="106710" custScaleY="43466">
        <dgm:presLayoutVars>
          <dgm:bulletEnabled val="1"/>
        </dgm:presLayoutVars>
      </dgm:prSet>
      <dgm:spPr/>
      <dgm:t>
        <a:bodyPr/>
        <a:lstStyle/>
        <a:p>
          <a:endParaRPr lang="es-MX"/>
        </a:p>
      </dgm:t>
    </dgm:pt>
    <dgm:pt modelId="{35FC115B-BE11-485C-AE62-27475E5E4DF3}" type="pres">
      <dgm:prSet presAssocID="{9B628927-139D-403F-84A0-0D0C7EFCFBA0}" presName="sibTrans" presStyleCnt="0"/>
      <dgm:spPr/>
    </dgm:pt>
    <dgm:pt modelId="{3FDA0D74-B277-419B-867D-9A6E41C26ABE}" type="pres">
      <dgm:prSet presAssocID="{F0B11F2D-3417-4FB9-958F-42002BA062CC}" presName="node" presStyleLbl="node1" presStyleIdx="4" presStyleCnt="6" custScaleX="106923" custScaleY="35787">
        <dgm:presLayoutVars>
          <dgm:bulletEnabled val="1"/>
        </dgm:presLayoutVars>
      </dgm:prSet>
      <dgm:spPr/>
      <dgm:t>
        <a:bodyPr/>
        <a:lstStyle/>
        <a:p>
          <a:endParaRPr lang="es-MX"/>
        </a:p>
      </dgm:t>
    </dgm:pt>
    <dgm:pt modelId="{8D9E82F9-7752-49C9-AFB8-60C123FCB991}" type="pres">
      <dgm:prSet presAssocID="{F2D66812-ED27-4889-829A-0D656E6B0EC6}" presName="sibTrans" presStyleCnt="0"/>
      <dgm:spPr/>
    </dgm:pt>
    <dgm:pt modelId="{01FBF6E0-0765-4DE5-A76E-84B0007FC01C}" type="pres">
      <dgm:prSet presAssocID="{EF751183-EA95-49BF-B8E9-4F3744BFC1A4}" presName="node" presStyleLbl="node1" presStyleIdx="5" presStyleCnt="6" custScaleX="105569" custScaleY="37348">
        <dgm:presLayoutVars>
          <dgm:bulletEnabled val="1"/>
        </dgm:presLayoutVars>
      </dgm:prSet>
      <dgm:spPr/>
      <dgm:t>
        <a:bodyPr/>
        <a:lstStyle/>
        <a:p>
          <a:endParaRPr lang="es-MX"/>
        </a:p>
      </dgm:t>
    </dgm:pt>
  </dgm:ptLst>
  <dgm:cxnLst>
    <dgm:cxn modelId="{A0465ACA-C3C8-4E32-A481-55B70DB154C1}" srcId="{B87ABCB1-2773-40CE-B41E-B6448ABD29B9}" destId="{AEEA5E26-02CC-46EA-9106-457A87565F8B}" srcOrd="0" destOrd="0" parTransId="{8E5B4BD8-16BF-4327-BED6-AFC2F972BAD1}" sibTransId="{656C824F-A93C-4FE2-83FC-BE71AB63CBBF}"/>
    <dgm:cxn modelId="{9C84A751-079F-42E8-B473-5090D8BA1A11}" srcId="{B87ABCB1-2773-40CE-B41E-B6448ABD29B9}" destId="{2E9792D8-A21D-47BA-A053-A895E8A7F0C1}" srcOrd="1" destOrd="0" parTransId="{98AAA685-49E7-431B-90BE-0526AE706EAD}" sibTransId="{E8FFAD72-DA96-4061-ABF7-26A128BF335B}"/>
    <dgm:cxn modelId="{BE4E1B76-1CE0-43E9-8DCB-F0DAC0A8B64C}" type="presOf" srcId="{AEEA5E26-02CC-46EA-9106-457A87565F8B}" destId="{7AE75F19-76DD-4C68-94FE-54D8FE4EA580}" srcOrd="0" destOrd="0" presId="urn:microsoft.com/office/officeart/2005/8/layout/default"/>
    <dgm:cxn modelId="{EF0A152A-1BF7-406A-A34F-E5B0B828CF5C}" srcId="{B87ABCB1-2773-40CE-B41E-B6448ABD29B9}" destId="{56B8D514-3845-457D-85B3-1936431320B5}" srcOrd="3" destOrd="0" parTransId="{6D355F61-0E49-47FF-9D00-A623D9B202FB}" sibTransId="{9B628927-139D-403F-84A0-0D0C7EFCFBA0}"/>
    <dgm:cxn modelId="{149C6ED3-3158-4C17-A6F4-C2D90393F4D1}" srcId="{B87ABCB1-2773-40CE-B41E-B6448ABD29B9}" destId="{EF751183-EA95-49BF-B8E9-4F3744BFC1A4}" srcOrd="5" destOrd="0" parTransId="{8D8424B4-E12D-4D22-8619-E4AE949679E4}" sibTransId="{914BF2BB-D36F-43D0-A573-585F864E9932}"/>
    <dgm:cxn modelId="{EBCFBB4C-7F80-493D-A9C5-083CCE1A12A9}" type="presOf" srcId="{56B8D514-3845-457D-85B3-1936431320B5}" destId="{84C750D9-25B0-47C5-BAED-ADE8D1893B67}" srcOrd="0" destOrd="0" presId="urn:microsoft.com/office/officeart/2005/8/layout/default"/>
    <dgm:cxn modelId="{D9B45DF3-AAC9-4A18-9285-AC6BAF0D6C52}" srcId="{B87ABCB1-2773-40CE-B41E-B6448ABD29B9}" destId="{F0B11F2D-3417-4FB9-958F-42002BA062CC}" srcOrd="4" destOrd="0" parTransId="{39EB91E2-5ABE-4708-8E6C-E61FD7A450CC}" sibTransId="{F2D66812-ED27-4889-829A-0D656E6B0EC6}"/>
    <dgm:cxn modelId="{6FC79045-B4A1-4D3F-B6D7-702EC8E581C5}" type="presOf" srcId="{36E69DC1-3335-443B-A078-47814CD093A4}" destId="{2806970C-8400-4926-95B3-7520EEC41E3D}" srcOrd="0" destOrd="0" presId="urn:microsoft.com/office/officeart/2005/8/layout/default"/>
    <dgm:cxn modelId="{CD97758F-D169-44A3-8681-1A43BCBC87CC}" type="presOf" srcId="{EF751183-EA95-49BF-B8E9-4F3744BFC1A4}" destId="{01FBF6E0-0765-4DE5-A76E-84B0007FC01C}" srcOrd="0" destOrd="0" presId="urn:microsoft.com/office/officeart/2005/8/layout/default"/>
    <dgm:cxn modelId="{4D27ACED-FCC1-4718-8C86-F8D684DE1DF5}" type="presOf" srcId="{F0B11F2D-3417-4FB9-958F-42002BA062CC}" destId="{3FDA0D74-B277-419B-867D-9A6E41C26ABE}" srcOrd="0" destOrd="0" presId="urn:microsoft.com/office/officeart/2005/8/layout/default"/>
    <dgm:cxn modelId="{F823E439-A5C8-4E70-8B22-9390EFC07F24}" type="presOf" srcId="{B87ABCB1-2773-40CE-B41E-B6448ABD29B9}" destId="{E2589CEB-F4E0-4A4E-A651-348215FDE082}" srcOrd="0" destOrd="0" presId="urn:microsoft.com/office/officeart/2005/8/layout/default"/>
    <dgm:cxn modelId="{2F7A4947-4D05-422D-A16E-D9AF724D8C03}" type="presOf" srcId="{2E9792D8-A21D-47BA-A053-A895E8A7F0C1}" destId="{13D9AC86-528D-400E-9B90-D2202E4C46AF}" srcOrd="0" destOrd="0" presId="urn:microsoft.com/office/officeart/2005/8/layout/default"/>
    <dgm:cxn modelId="{6616A596-B7FF-473C-AB94-6979E01854D3}" srcId="{B87ABCB1-2773-40CE-B41E-B6448ABD29B9}" destId="{36E69DC1-3335-443B-A078-47814CD093A4}" srcOrd="2" destOrd="0" parTransId="{1BBE05E5-FD6B-4D24-9178-E7A48FD58215}" sibTransId="{3DEC8249-94E2-438D-920B-9EB7CB60D5E0}"/>
    <dgm:cxn modelId="{54FCF01B-E109-4DA9-839E-4B0E65BB1569}" type="presParOf" srcId="{E2589CEB-F4E0-4A4E-A651-348215FDE082}" destId="{7AE75F19-76DD-4C68-94FE-54D8FE4EA580}" srcOrd="0" destOrd="0" presId="urn:microsoft.com/office/officeart/2005/8/layout/default"/>
    <dgm:cxn modelId="{6B04207E-5C4C-4FC6-A436-3F1D98D9C03F}" type="presParOf" srcId="{E2589CEB-F4E0-4A4E-A651-348215FDE082}" destId="{D0D0EEAD-B2DB-4503-98B0-4757B47133CF}" srcOrd="1" destOrd="0" presId="urn:microsoft.com/office/officeart/2005/8/layout/default"/>
    <dgm:cxn modelId="{704B5C39-0F6B-49AA-9808-9FC9D6B43050}" type="presParOf" srcId="{E2589CEB-F4E0-4A4E-A651-348215FDE082}" destId="{13D9AC86-528D-400E-9B90-D2202E4C46AF}" srcOrd="2" destOrd="0" presId="urn:microsoft.com/office/officeart/2005/8/layout/default"/>
    <dgm:cxn modelId="{0AF148A0-B80D-4634-890F-64EED7B4BD9A}" type="presParOf" srcId="{E2589CEB-F4E0-4A4E-A651-348215FDE082}" destId="{68E1887B-E4D5-40CD-9FAF-72B56B4A3BE1}" srcOrd="3" destOrd="0" presId="urn:microsoft.com/office/officeart/2005/8/layout/default"/>
    <dgm:cxn modelId="{DFAF2AB1-D127-4A06-ADE4-E8E6967CF1A0}" type="presParOf" srcId="{E2589CEB-F4E0-4A4E-A651-348215FDE082}" destId="{2806970C-8400-4926-95B3-7520EEC41E3D}" srcOrd="4" destOrd="0" presId="urn:microsoft.com/office/officeart/2005/8/layout/default"/>
    <dgm:cxn modelId="{F5710339-CC3C-40C9-8801-B0FF78C0D2B8}" type="presParOf" srcId="{E2589CEB-F4E0-4A4E-A651-348215FDE082}" destId="{D0FB0745-A1C7-4D50-930D-D2C9B030EFB6}" srcOrd="5" destOrd="0" presId="urn:microsoft.com/office/officeart/2005/8/layout/default"/>
    <dgm:cxn modelId="{40D7258A-EE34-46BA-B0F9-C84F5F8440ED}" type="presParOf" srcId="{E2589CEB-F4E0-4A4E-A651-348215FDE082}" destId="{84C750D9-25B0-47C5-BAED-ADE8D1893B67}" srcOrd="6" destOrd="0" presId="urn:microsoft.com/office/officeart/2005/8/layout/default"/>
    <dgm:cxn modelId="{BE025716-6070-4D9A-92A9-8868D7A1F24C}" type="presParOf" srcId="{E2589CEB-F4E0-4A4E-A651-348215FDE082}" destId="{35FC115B-BE11-485C-AE62-27475E5E4DF3}" srcOrd="7" destOrd="0" presId="urn:microsoft.com/office/officeart/2005/8/layout/default"/>
    <dgm:cxn modelId="{815842A2-5827-477F-98AB-56AE4829A541}" type="presParOf" srcId="{E2589CEB-F4E0-4A4E-A651-348215FDE082}" destId="{3FDA0D74-B277-419B-867D-9A6E41C26ABE}" srcOrd="8" destOrd="0" presId="urn:microsoft.com/office/officeart/2005/8/layout/default"/>
    <dgm:cxn modelId="{A8B5B558-8349-4A15-A440-4ABCE8B3731B}" type="presParOf" srcId="{E2589CEB-F4E0-4A4E-A651-348215FDE082}" destId="{8D9E82F9-7752-49C9-AFB8-60C123FCB991}" srcOrd="9" destOrd="0" presId="urn:microsoft.com/office/officeart/2005/8/layout/default"/>
    <dgm:cxn modelId="{FFEBA8D3-AB9B-4560-8590-9B3AE8F7952F}" type="presParOf" srcId="{E2589CEB-F4E0-4A4E-A651-348215FDE082}" destId="{01FBF6E0-0765-4DE5-A76E-84B0007FC01C}" srcOrd="1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CF7B13-1A44-43EC-856A-B241F17FAA41}">
      <dsp:nvSpPr>
        <dsp:cNvPr id="0" name=""/>
        <dsp:cNvSpPr/>
      </dsp:nvSpPr>
      <dsp:spPr>
        <a:xfrm>
          <a:off x="-5989304" y="-916480"/>
          <a:ext cx="7129938" cy="7129938"/>
        </a:xfrm>
        <a:prstGeom prst="blockArc">
          <a:avLst>
            <a:gd name="adj1" fmla="val 18900000"/>
            <a:gd name="adj2" fmla="val 2700000"/>
            <a:gd name="adj3" fmla="val 303"/>
          </a:avLst>
        </a:prstGeom>
        <a:solidFill>
          <a:schemeClr val="bg1"/>
        </a:solidFill>
        <a:ln w="15875" cap="flat" cmpd="sng" algn="ctr">
          <a:solidFill>
            <a:schemeClr val="tx1">
              <a:lumMod val="65000"/>
              <a:lumOff val="3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C2D7CB2-2168-4B1C-8495-1B3F43228C2B}">
      <dsp:nvSpPr>
        <dsp:cNvPr id="0" name=""/>
        <dsp:cNvSpPr/>
      </dsp:nvSpPr>
      <dsp:spPr>
        <a:xfrm>
          <a:off x="498472" y="330955"/>
          <a:ext cx="6907152" cy="662334"/>
        </a:xfrm>
        <a:prstGeom prst="rect">
          <a:avLst/>
        </a:prstGeom>
        <a:solidFill>
          <a:schemeClr val="bg1">
            <a:lumMod val="50000"/>
          </a:schemeClr>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25728" tIns="40640" rIns="40640" bIns="40640" numCol="1" spcCol="1270" anchor="ctr" anchorCtr="0">
          <a:noAutofit/>
        </a:bodyPr>
        <a:lstStyle/>
        <a:p>
          <a:pPr lvl="0" algn="l" defTabSz="711200">
            <a:lnSpc>
              <a:spcPct val="90000"/>
            </a:lnSpc>
            <a:spcBef>
              <a:spcPct val="0"/>
            </a:spcBef>
            <a:spcAft>
              <a:spcPct val="35000"/>
            </a:spcAft>
          </a:pPr>
          <a:r>
            <a:rPr lang="es-MX" sz="1600" b="1" kern="1200" dirty="0" smtClean="0">
              <a:latin typeface="Times New Roman" pitchFamily="18" charset="0"/>
              <a:cs typeface="Times New Roman" pitchFamily="18" charset="0"/>
            </a:rPr>
            <a:t>Licitaciones públicas 100% electrónicas, invitaciones y adjudicaciones directas. Sistema transaccional.</a:t>
          </a:r>
          <a:endParaRPr lang="es-MX" sz="1600" kern="1200" dirty="0"/>
        </a:p>
      </dsp:txBody>
      <dsp:txXfrm>
        <a:off x="498472" y="330955"/>
        <a:ext cx="6907152" cy="662334"/>
      </dsp:txXfrm>
    </dsp:sp>
    <dsp:sp modelId="{7D7E820E-9BB0-42A3-8B4E-19DE083DE246}">
      <dsp:nvSpPr>
        <dsp:cNvPr id="0" name=""/>
        <dsp:cNvSpPr/>
      </dsp:nvSpPr>
      <dsp:spPr>
        <a:xfrm>
          <a:off x="84514" y="248163"/>
          <a:ext cx="827917" cy="827917"/>
        </a:xfrm>
        <a:prstGeom prst="ellipse">
          <a:avLst/>
        </a:prstGeom>
        <a:solidFill>
          <a:srgbClr val="FF0000"/>
        </a:solidFill>
        <a:ln w="12700" cap="flat" cmpd="sng" algn="ctr">
          <a:no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35BCC42-BF42-484F-8080-06FD99BC50B4}">
      <dsp:nvSpPr>
        <dsp:cNvPr id="0" name=""/>
        <dsp:cNvSpPr/>
      </dsp:nvSpPr>
      <dsp:spPr>
        <a:xfrm>
          <a:off x="973082" y="1324138"/>
          <a:ext cx="6432543" cy="662334"/>
        </a:xfrm>
        <a:prstGeom prst="rect">
          <a:avLst/>
        </a:prstGeom>
        <a:solidFill>
          <a:schemeClr val="bg1">
            <a:lumMod val="50000"/>
          </a:schemeClr>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25728" tIns="40640" rIns="40640" bIns="40640" numCol="1" spcCol="1270" anchor="ctr" anchorCtr="0">
          <a:noAutofit/>
        </a:bodyPr>
        <a:lstStyle/>
        <a:p>
          <a:pPr lvl="0" algn="l" defTabSz="711200">
            <a:lnSpc>
              <a:spcPct val="90000"/>
            </a:lnSpc>
            <a:spcBef>
              <a:spcPct val="0"/>
            </a:spcBef>
            <a:spcAft>
              <a:spcPct val="35000"/>
            </a:spcAft>
          </a:pPr>
          <a:r>
            <a:rPr lang="es-MX" sz="1600" b="1" kern="1200" dirty="0" smtClean="0">
              <a:latin typeface="Times New Roman" pitchFamily="18" charset="0"/>
              <a:cs typeface="Times New Roman" pitchFamily="18" charset="0"/>
            </a:rPr>
            <a:t>Registro en línea para unidades compradoras, operadores y licitantes.</a:t>
          </a:r>
          <a:endParaRPr lang="es-MX" sz="1600" kern="1200" dirty="0"/>
        </a:p>
      </dsp:txBody>
      <dsp:txXfrm>
        <a:off x="973082" y="1324138"/>
        <a:ext cx="6432543" cy="662334"/>
      </dsp:txXfrm>
    </dsp:sp>
    <dsp:sp modelId="{5D667B9A-CA46-4828-A378-61436B951A8E}">
      <dsp:nvSpPr>
        <dsp:cNvPr id="0" name=""/>
        <dsp:cNvSpPr/>
      </dsp:nvSpPr>
      <dsp:spPr>
        <a:xfrm>
          <a:off x="559123" y="1241346"/>
          <a:ext cx="827917" cy="827917"/>
        </a:xfrm>
        <a:prstGeom prst="ellipse">
          <a:avLst/>
        </a:prstGeom>
        <a:solidFill>
          <a:srgbClr val="FF0000"/>
        </a:solidFill>
        <a:ln w="12700" cap="flat" cmpd="sng" algn="ctr">
          <a:no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C853D02C-88BF-4130-867C-CEE9850EA991}">
      <dsp:nvSpPr>
        <dsp:cNvPr id="0" name=""/>
        <dsp:cNvSpPr/>
      </dsp:nvSpPr>
      <dsp:spPr>
        <a:xfrm>
          <a:off x="1118748" y="2317321"/>
          <a:ext cx="6286876" cy="662334"/>
        </a:xfrm>
        <a:prstGeom prst="rect">
          <a:avLst/>
        </a:prstGeom>
        <a:solidFill>
          <a:schemeClr val="bg1">
            <a:lumMod val="50000"/>
          </a:schemeClr>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25728" tIns="40640" rIns="40640" bIns="40640" numCol="1" spcCol="1270" anchor="ctr" anchorCtr="0">
          <a:noAutofit/>
        </a:bodyPr>
        <a:lstStyle/>
        <a:p>
          <a:pPr lvl="0" algn="l" defTabSz="711200">
            <a:lnSpc>
              <a:spcPct val="90000"/>
            </a:lnSpc>
            <a:spcBef>
              <a:spcPct val="0"/>
            </a:spcBef>
            <a:spcAft>
              <a:spcPct val="35000"/>
            </a:spcAft>
          </a:pPr>
          <a:r>
            <a:rPr lang="es-MX" sz="1600" b="1" kern="1200" dirty="0" smtClean="0">
              <a:latin typeface="Times New Roman" pitchFamily="18" charset="0"/>
              <a:cs typeface="Times New Roman" pitchFamily="18" charset="0"/>
            </a:rPr>
            <a:t>Módulo de ofertas subsecuentes de descuento (OSD).</a:t>
          </a:r>
          <a:endParaRPr lang="es-MX" sz="1600" kern="1200" dirty="0"/>
        </a:p>
      </dsp:txBody>
      <dsp:txXfrm>
        <a:off x="1118748" y="2317321"/>
        <a:ext cx="6286876" cy="662334"/>
      </dsp:txXfrm>
    </dsp:sp>
    <dsp:sp modelId="{E06EA450-C106-4889-939B-9A61D782A176}">
      <dsp:nvSpPr>
        <dsp:cNvPr id="0" name=""/>
        <dsp:cNvSpPr/>
      </dsp:nvSpPr>
      <dsp:spPr>
        <a:xfrm>
          <a:off x="704790" y="2234530"/>
          <a:ext cx="827917" cy="827917"/>
        </a:xfrm>
        <a:prstGeom prst="ellipse">
          <a:avLst/>
        </a:prstGeom>
        <a:solidFill>
          <a:srgbClr val="FF0000"/>
        </a:solidFill>
        <a:ln w="12700" cap="flat" cmpd="sng" algn="ctr">
          <a:no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D59A9B5A-5B49-4523-9B68-3EEDA9F5A240}">
      <dsp:nvSpPr>
        <dsp:cNvPr id="0" name=""/>
        <dsp:cNvSpPr/>
      </dsp:nvSpPr>
      <dsp:spPr>
        <a:xfrm>
          <a:off x="973082" y="3310505"/>
          <a:ext cx="6432543" cy="662334"/>
        </a:xfrm>
        <a:prstGeom prst="rect">
          <a:avLst/>
        </a:prstGeom>
        <a:solidFill>
          <a:schemeClr val="bg1">
            <a:lumMod val="50000"/>
          </a:schemeClr>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25728" tIns="40640" rIns="40640" bIns="40640" numCol="1" spcCol="1270" anchor="ctr" anchorCtr="0">
          <a:noAutofit/>
        </a:bodyPr>
        <a:lstStyle/>
        <a:p>
          <a:pPr lvl="0" algn="l" defTabSz="711200">
            <a:lnSpc>
              <a:spcPct val="90000"/>
            </a:lnSpc>
            <a:spcBef>
              <a:spcPct val="0"/>
            </a:spcBef>
            <a:spcAft>
              <a:spcPct val="35000"/>
            </a:spcAft>
          </a:pPr>
          <a:r>
            <a:rPr lang="es-MX" sz="1600" b="1" kern="1200" dirty="0" smtClean="0">
              <a:latin typeface="Times New Roman" pitchFamily="18" charset="0"/>
              <a:cs typeface="Times New Roman" pitchFamily="18" charset="0"/>
            </a:rPr>
            <a:t>Trazabilidad absoluta de cada procedimiento. Expediente electrónico.</a:t>
          </a:r>
          <a:endParaRPr lang="es-MX" sz="1600" kern="1200" dirty="0"/>
        </a:p>
      </dsp:txBody>
      <dsp:txXfrm>
        <a:off x="973082" y="3310505"/>
        <a:ext cx="6432543" cy="662334"/>
      </dsp:txXfrm>
    </dsp:sp>
    <dsp:sp modelId="{FD25BB18-CEA1-41F0-807E-227E1DC2D2D8}">
      <dsp:nvSpPr>
        <dsp:cNvPr id="0" name=""/>
        <dsp:cNvSpPr/>
      </dsp:nvSpPr>
      <dsp:spPr>
        <a:xfrm>
          <a:off x="559123" y="3227713"/>
          <a:ext cx="827917" cy="827917"/>
        </a:xfrm>
        <a:prstGeom prst="ellipse">
          <a:avLst/>
        </a:prstGeom>
        <a:solidFill>
          <a:srgbClr val="FF0000"/>
        </a:solidFill>
        <a:ln w="12700" cap="flat" cmpd="sng" algn="ctr">
          <a:no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A504A51-0E25-4AF9-B76F-5F2CA0C0BA8A}">
      <dsp:nvSpPr>
        <dsp:cNvPr id="0" name=""/>
        <dsp:cNvSpPr/>
      </dsp:nvSpPr>
      <dsp:spPr>
        <a:xfrm>
          <a:off x="498472" y="4303688"/>
          <a:ext cx="6907152" cy="662334"/>
        </a:xfrm>
        <a:prstGeom prst="rect">
          <a:avLst/>
        </a:prstGeom>
        <a:solidFill>
          <a:schemeClr val="bg1">
            <a:lumMod val="50000"/>
          </a:schemeClr>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25728" tIns="40640" rIns="40640" bIns="40640" numCol="1" spcCol="1270" anchor="ctr" anchorCtr="0">
          <a:noAutofit/>
        </a:bodyPr>
        <a:lstStyle/>
        <a:p>
          <a:pPr lvl="0" algn="l" defTabSz="711200">
            <a:lnSpc>
              <a:spcPct val="90000"/>
            </a:lnSpc>
            <a:spcBef>
              <a:spcPct val="0"/>
            </a:spcBef>
            <a:spcAft>
              <a:spcPct val="35000"/>
            </a:spcAft>
          </a:pPr>
          <a:r>
            <a:rPr lang="es-MX" sz="1600" b="1" kern="1200" dirty="0" smtClean="0">
              <a:latin typeface="Times New Roman" pitchFamily="18" charset="0"/>
              <a:cs typeface="Times New Roman" pitchFamily="18" charset="0"/>
            </a:rPr>
            <a:t>Estandarización en el abastecimiento: clasificación de bienes y servicios  en línea con el Clasificador por Objeto del Gasto y uso de la FIEL.</a:t>
          </a:r>
          <a:endParaRPr lang="es-MX" sz="1600" kern="1200" dirty="0"/>
        </a:p>
      </dsp:txBody>
      <dsp:txXfrm>
        <a:off x="498472" y="4303688"/>
        <a:ext cx="6907152" cy="662334"/>
      </dsp:txXfrm>
    </dsp:sp>
    <dsp:sp modelId="{7AE42357-E03B-4D99-8151-013A4B399FEA}">
      <dsp:nvSpPr>
        <dsp:cNvPr id="0" name=""/>
        <dsp:cNvSpPr/>
      </dsp:nvSpPr>
      <dsp:spPr>
        <a:xfrm>
          <a:off x="84514" y="4220896"/>
          <a:ext cx="827917" cy="827917"/>
        </a:xfrm>
        <a:prstGeom prst="ellipse">
          <a:avLst/>
        </a:prstGeom>
        <a:solidFill>
          <a:srgbClr val="FF0000"/>
        </a:solidFill>
        <a:ln w="12700" cap="flat" cmpd="sng" algn="ctr">
          <a:no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5F3520-0D4D-4496-AE01-541FAAD785DC}">
      <dsp:nvSpPr>
        <dsp:cNvPr id="0" name=""/>
        <dsp:cNvSpPr/>
      </dsp:nvSpPr>
      <dsp:spPr>
        <a:xfrm rot="5400000">
          <a:off x="6457869" y="-3360455"/>
          <a:ext cx="625205" cy="7374336"/>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MX" sz="1400" kern="1200" dirty="0" smtClean="0"/>
            <a:t>Consiste en destinar una parte determinada de los llamados para adquisiciones del Estado para que compitan exclusivamente las MIPYMES.</a:t>
          </a:r>
          <a:endParaRPr lang="es-MX" sz="1400" kern="1200" dirty="0"/>
        </a:p>
      </dsp:txBody>
      <dsp:txXfrm rot="-5400000">
        <a:off x="3083304" y="44630"/>
        <a:ext cx="7343816" cy="564165"/>
      </dsp:txXfrm>
    </dsp:sp>
    <dsp:sp modelId="{45473D90-5792-4EDD-A9F2-E9D72B17DC55}">
      <dsp:nvSpPr>
        <dsp:cNvPr id="0" name=""/>
        <dsp:cNvSpPr/>
      </dsp:nvSpPr>
      <dsp:spPr>
        <a:xfrm>
          <a:off x="195762" y="2726"/>
          <a:ext cx="2887540" cy="647973"/>
        </a:xfrm>
        <a:prstGeom prst="roundRect">
          <a:avLst/>
        </a:prstGeom>
        <a:solidFill>
          <a:schemeClr val="bg2">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kern="1200" dirty="0" smtClean="0"/>
            <a:t>Reserva de Mercado</a:t>
          </a:r>
          <a:endParaRPr lang="es-MX" sz="2000" kern="1200" dirty="0"/>
        </a:p>
      </dsp:txBody>
      <dsp:txXfrm>
        <a:off x="227393" y="34357"/>
        <a:ext cx="2824278" cy="584711"/>
      </dsp:txXfrm>
    </dsp:sp>
    <dsp:sp modelId="{3D431F1B-6639-40FF-853C-31560EF4D717}">
      <dsp:nvSpPr>
        <dsp:cNvPr id="0" name=""/>
        <dsp:cNvSpPr/>
      </dsp:nvSpPr>
      <dsp:spPr>
        <a:xfrm rot="5400000">
          <a:off x="6457869" y="-2679706"/>
          <a:ext cx="625205" cy="7374336"/>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MX" sz="1400" kern="1200" dirty="0" smtClean="0"/>
            <a:t>Se establece que en la competencia entre bienes se considerará un porcentaje de preferencia al producto de MIPYMES a los efectos de la comparación.</a:t>
          </a:r>
          <a:endParaRPr lang="es-MX" sz="1400" kern="1200" dirty="0"/>
        </a:p>
      </dsp:txBody>
      <dsp:txXfrm rot="-5400000">
        <a:off x="3083304" y="725379"/>
        <a:ext cx="7343816" cy="564165"/>
      </dsp:txXfrm>
    </dsp:sp>
    <dsp:sp modelId="{8F4576E0-F522-4D50-B880-ED324DEB94BC}">
      <dsp:nvSpPr>
        <dsp:cNvPr id="0" name=""/>
        <dsp:cNvSpPr/>
      </dsp:nvSpPr>
      <dsp:spPr>
        <a:xfrm>
          <a:off x="195762" y="683474"/>
          <a:ext cx="2887540" cy="647973"/>
        </a:xfrm>
        <a:prstGeom prst="roundRect">
          <a:avLst/>
        </a:prstGeom>
        <a:solidFill>
          <a:schemeClr val="bg2">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kern="1200" dirty="0" smtClean="0"/>
            <a:t>Preferencia en el precio</a:t>
          </a:r>
          <a:endParaRPr lang="es-MX" sz="2000" kern="1200" dirty="0"/>
        </a:p>
      </dsp:txBody>
      <dsp:txXfrm>
        <a:off x="227393" y="715105"/>
        <a:ext cx="2824278" cy="584711"/>
      </dsp:txXfrm>
    </dsp:sp>
    <dsp:sp modelId="{26E35CFB-2635-4BAA-9370-1A6631681681}">
      <dsp:nvSpPr>
        <dsp:cNvPr id="0" name=""/>
        <dsp:cNvSpPr/>
      </dsp:nvSpPr>
      <dsp:spPr>
        <a:xfrm rot="5400000">
          <a:off x="6457869" y="-1998957"/>
          <a:ext cx="625205" cy="7374336"/>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MX" sz="1400" kern="1200" dirty="0" smtClean="0"/>
            <a:t>Los subcontratos que deba realizar la empresa adjudicataria para cumplir con el objetivo del contrato, se realizarán con MIPYMES.</a:t>
          </a:r>
          <a:endParaRPr lang="es-MX" sz="1400" kern="1200" dirty="0"/>
        </a:p>
      </dsp:txBody>
      <dsp:txXfrm rot="-5400000">
        <a:off x="3083304" y="1406128"/>
        <a:ext cx="7343816" cy="564165"/>
      </dsp:txXfrm>
    </dsp:sp>
    <dsp:sp modelId="{EE0B8D99-CE5B-4CC4-A612-FB362DB6EB59}">
      <dsp:nvSpPr>
        <dsp:cNvPr id="0" name=""/>
        <dsp:cNvSpPr/>
      </dsp:nvSpPr>
      <dsp:spPr>
        <a:xfrm>
          <a:off x="195762" y="1364223"/>
          <a:ext cx="2887540" cy="647973"/>
        </a:xfrm>
        <a:prstGeom prst="roundRect">
          <a:avLst/>
        </a:prstGeom>
        <a:solidFill>
          <a:schemeClr val="bg2">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kern="1200" dirty="0" smtClean="0"/>
            <a:t>Subcontratación</a:t>
          </a:r>
          <a:endParaRPr lang="es-MX" sz="2000" kern="1200" dirty="0"/>
        </a:p>
      </dsp:txBody>
      <dsp:txXfrm>
        <a:off x="227393" y="1395854"/>
        <a:ext cx="2824278" cy="584711"/>
      </dsp:txXfrm>
    </dsp:sp>
    <dsp:sp modelId="{9B081747-F6A1-4427-AFBC-B6A785D0AA7D}">
      <dsp:nvSpPr>
        <dsp:cNvPr id="0" name=""/>
        <dsp:cNvSpPr/>
      </dsp:nvSpPr>
      <dsp:spPr>
        <a:xfrm rot="5400000">
          <a:off x="6457869" y="-1318209"/>
          <a:ext cx="625205" cy="7374336"/>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MX" sz="1400" kern="1200" dirty="0" smtClean="0"/>
            <a:t>Cuando se realiza una licitación para cubrir las necesidades de cierto producto y el llamado se dirige exclusivamente a las empresas productoras.</a:t>
          </a:r>
          <a:endParaRPr lang="es-MX" sz="1400" kern="1200" dirty="0"/>
        </a:p>
      </dsp:txBody>
      <dsp:txXfrm rot="-5400000">
        <a:off x="3083304" y="2086876"/>
        <a:ext cx="7343816" cy="564165"/>
      </dsp:txXfrm>
    </dsp:sp>
    <dsp:sp modelId="{65EF437F-2A35-434D-9A24-9994F9E08C93}">
      <dsp:nvSpPr>
        <dsp:cNvPr id="0" name=""/>
        <dsp:cNvSpPr/>
      </dsp:nvSpPr>
      <dsp:spPr>
        <a:xfrm>
          <a:off x="195762" y="2044972"/>
          <a:ext cx="2887540" cy="647973"/>
        </a:xfrm>
        <a:prstGeom prst="roundRect">
          <a:avLst/>
        </a:prstGeom>
        <a:solidFill>
          <a:schemeClr val="bg2">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kern="1200" dirty="0" smtClean="0"/>
            <a:t>Licitación exclusiva</a:t>
          </a:r>
          <a:endParaRPr lang="es-MX" sz="2000" kern="1200" dirty="0"/>
        </a:p>
      </dsp:txBody>
      <dsp:txXfrm>
        <a:off x="227393" y="2076603"/>
        <a:ext cx="2824278" cy="584711"/>
      </dsp:txXfrm>
    </dsp:sp>
    <dsp:sp modelId="{A3B64D26-B911-4DEB-98F4-DA6BFC016690}">
      <dsp:nvSpPr>
        <dsp:cNvPr id="0" name=""/>
        <dsp:cNvSpPr/>
      </dsp:nvSpPr>
      <dsp:spPr>
        <a:xfrm rot="5400000">
          <a:off x="6457869" y="-637460"/>
          <a:ext cx="625205" cy="7374336"/>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MX" sz="1400" kern="1200" dirty="0" smtClean="0"/>
            <a:t>Buscan incluir a pequeños proveedores mediante un proceso ágil y transparente en las compras públicas del Estado cuyo costo no supere la base para el concurso público de ofertas.</a:t>
          </a:r>
          <a:endParaRPr lang="es-MX" sz="1400" kern="1200" dirty="0"/>
        </a:p>
      </dsp:txBody>
      <dsp:txXfrm rot="-5400000">
        <a:off x="3083304" y="2767625"/>
        <a:ext cx="7343816" cy="564165"/>
      </dsp:txXfrm>
    </dsp:sp>
    <dsp:sp modelId="{72D6FDC5-740D-4820-B21B-9C5C55042DD7}">
      <dsp:nvSpPr>
        <dsp:cNvPr id="0" name=""/>
        <dsp:cNvSpPr/>
      </dsp:nvSpPr>
      <dsp:spPr>
        <a:xfrm>
          <a:off x="195762" y="2725721"/>
          <a:ext cx="2887540" cy="647973"/>
        </a:xfrm>
        <a:prstGeom prst="roundRect">
          <a:avLst/>
        </a:prstGeom>
        <a:solidFill>
          <a:schemeClr val="bg2">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kern="1200" dirty="0" smtClean="0"/>
            <a:t>Ferias inclusivas</a:t>
          </a:r>
          <a:endParaRPr lang="es-MX" sz="2000" kern="1200" dirty="0"/>
        </a:p>
      </dsp:txBody>
      <dsp:txXfrm>
        <a:off x="227393" y="2757352"/>
        <a:ext cx="2824278" cy="584711"/>
      </dsp:txXfrm>
    </dsp:sp>
    <dsp:sp modelId="{293BECCB-4A75-4950-8344-12D0A69412BB}">
      <dsp:nvSpPr>
        <dsp:cNvPr id="0" name=""/>
        <dsp:cNvSpPr/>
      </dsp:nvSpPr>
      <dsp:spPr>
        <a:xfrm rot="5400000">
          <a:off x="6457869" y="43288"/>
          <a:ext cx="625205" cy="7374336"/>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MX" sz="1400" kern="1200" dirty="0" smtClean="0"/>
            <a:t>Son procedimientos utilizados en Ecuador y destinados a compras menores y que en algunos casos no requieren estar inscriptos en el Registro Único de Proveedores.</a:t>
          </a:r>
          <a:endParaRPr lang="es-MX" sz="1400" kern="1200" dirty="0"/>
        </a:p>
      </dsp:txBody>
      <dsp:txXfrm rot="-5400000">
        <a:off x="3083304" y="3448373"/>
        <a:ext cx="7343816" cy="564165"/>
      </dsp:txXfrm>
    </dsp:sp>
    <dsp:sp modelId="{67D5D88D-CC7F-4ECF-B169-B694E161E645}">
      <dsp:nvSpPr>
        <dsp:cNvPr id="0" name=""/>
        <dsp:cNvSpPr/>
      </dsp:nvSpPr>
      <dsp:spPr>
        <a:xfrm>
          <a:off x="195762" y="3406469"/>
          <a:ext cx="2887540" cy="647973"/>
        </a:xfrm>
        <a:prstGeom prst="roundRect">
          <a:avLst/>
        </a:prstGeom>
        <a:solidFill>
          <a:schemeClr val="bg2">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kern="1200" dirty="0" smtClean="0"/>
            <a:t>Menor e ínfima cuantía</a:t>
          </a:r>
          <a:endParaRPr lang="es-MX" sz="2000" kern="1200" dirty="0"/>
        </a:p>
      </dsp:txBody>
      <dsp:txXfrm>
        <a:off x="227393" y="3438100"/>
        <a:ext cx="2824278" cy="584711"/>
      </dsp:txXfrm>
    </dsp:sp>
    <dsp:sp modelId="{B762056F-5A5D-4C60-90EF-B226AD209E9A}">
      <dsp:nvSpPr>
        <dsp:cNvPr id="0" name=""/>
        <dsp:cNvSpPr/>
      </dsp:nvSpPr>
      <dsp:spPr>
        <a:xfrm rot="5400000">
          <a:off x="6457869" y="724037"/>
          <a:ext cx="625205" cy="7374336"/>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MX" sz="1400" kern="1200" dirty="0" smtClean="0"/>
            <a:t>Son determinados montos en dinero que se establecen en ocasión de la firma de tratados de comercio entre dos países.</a:t>
          </a:r>
          <a:endParaRPr lang="es-MX" sz="1400" kern="1200" dirty="0"/>
        </a:p>
      </dsp:txBody>
      <dsp:txXfrm rot="-5400000">
        <a:off x="3083304" y="4129122"/>
        <a:ext cx="7343816" cy="564165"/>
      </dsp:txXfrm>
    </dsp:sp>
    <dsp:sp modelId="{2D85A5D6-DA45-4095-B922-7F6720D48A5D}">
      <dsp:nvSpPr>
        <dsp:cNvPr id="0" name=""/>
        <dsp:cNvSpPr/>
      </dsp:nvSpPr>
      <dsp:spPr>
        <a:xfrm>
          <a:off x="195762" y="4087218"/>
          <a:ext cx="2887540" cy="647973"/>
        </a:xfrm>
        <a:prstGeom prst="roundRect">
          <a:avLst/>
        </a:prstGeom>
        <a:solidFill>
          <a:schemeClr val="bg2">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kern="1200" dirty="0" smtClean="0"/>
            <a:t>Umbrales</a:t>
          </a:r>
          <a:endParaRPr lang="es-MX" sz="2000" kern="1200" dirty="0"/>
        </a:p>
      </dsp:txBody>
      <dsp:txXfrm>
        <a:off x="227393" y="4118849"/>
        <a:ext cx="2824278" cy="584711"/>
      </dsp:txXfrm>
    </dsp:sp>
    <dsp:sp modelId="{A00587F9-A2B4-4274-9B21-979D9ABA4527}">
      <dsp:nvSpPr>
        <dsp:cNvPr id="0" name=""/>
        <dsp:cNvSpPr/>
      </dsp:nvSpPr>
      <dsp:spPr>
        <a:xfrm rot="5400000">
          <a:off x="6457869" y="1404785"/>
          <a:ext cx="625205" cy="7374336"/>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MX" sz="1400" kern="1200" dirty="0" smtClean="0"/>
            <a:t>El organismo contratante convoca a los potenciales proveedores para comunicarles sus necesidades y brindarles la posibilidad de adecuar sus procedimientos productivos a aquello que el estado desea adquirir.</a:t>
          </a:r>
          <a:endParaRPr lang="es-MX" sz="1400" kern="1200" dirty="0"/>
        </a:p>
      </dsp:txBody>
      <dsp:txXfrm rot="-5400000">
        <a:off x="3083304" y="4809870"/>
        <a:ext cx="7343816" cy="564165"/>
      </dsp:txXfrm>
    </dsp:sp>
    <dsp:sp modelId="{497BD303-FA1F-4876-BC5C-DE5BF8FFB079}">
      <dsp:nvSpPr>
        <dsp:cNvPr id="0" name=""/>
        <dsp:cNvSpPr/>
      </dsp:nvSpPr>
      <dsp:spPr>
        <a:xfrm>
          <a:off x="195762" y="4767967"/>
          <a:ext cx="2887540" cy="647973"/>
        </a:xfrm>
        <a:prstGeom prst="roundRect">
          <a:avLst/>
        </a:prstGeom>
        <a:solidFill>
          <a:schemeClr val="bg2">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kern="1200" dirty="0" smtClean="0"/>
            <a:t>Desarrollo de proveedores</a:t>
          </a:r>
          <a:endParaRPr lang="es-MX" sz="2000" kern="1200" dirty="0"/>
        </a:p>
      </dsp:txBody>
      <dsp:txXfrm>
        <a:off x="227393" y="4799598"/>
        <a:ext cx="2824278" cy="5847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C6F5F-B35B-40A0-8A68-056175F5627A}">
      <dsp:nvSpPr>
        <dsp:cNvPr id="0" name=""/>
        <dsp:cNvSpPr/>
      </dsp:nvSpPr>
      <dsp:spPr>
        <a:xfrm>
          <a:off x="163774" y="101363"/>
          <a:ext cx="7206015" cy="1258486"/>
        </a:xfrm>
        <a:prstGeom prst="leftRightRibbon">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88F66A-A74E-4E6A-988D-55D39E9FBF02}">
      <dsp:nvSpPr>
        <dsp:cNvPr id="0" name=""/>
        <dsp:cNvSpPr/>
      </dsp:nvSpPr>
      <dsp:spPr>
        <a:xfrm>
          <a:off x="668541" y="292559"/>
          <a:ext cx="2702341" cy="666326"/>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1120" rIns="0" bIns="76200" numCol="1" spcCol="1270" anchor="ctr" anchorCtr="0">
          <a:noAutofit/>
        </a:bodyPr>
        <a:lstStyle/>
        <a:p>
          <a:pPr lvl="0" algn="ctr" defTabSz="889000">
            <a:lnSpc>
              <a:spcPct val="90000"/>
            </a:lnSpc>
            <a:spcBef>
              <a:spcPct val="0"/>
            </a:spcBef>
            <a:spcAft>
              <a:spcPct val="35000"/>
            </a:spcAft>
          </a:pPr>
          <a:r>
            <a:rPr lang="es-MX" sz="2000" b="1" kern="1200" dirty="0" smtClean="0"/>
            <a:t>Barreras de Acceso</a:t>
          </a:r>
          <a:endParaRPr lang="es-MX" sz="2000" b="1" kern="1200" dirty="0"/>
        </a:p>
      </dsp:txBody>
      <dsp:txXfrm>
        <a:off x="668541" y="292559"/>
        <a:ext cx="2702341" cy="666326"/>
      </dsp:txXfrm>
    </dsp:sp>
    <dsp:sp modelId="{D96CFF67-B614-46BC-B8A4-D343AD2927E5}">
      <dsp:nvSpPr>
        <dsp:cNvPr id="0" name=""/>
        <dsp:cNvSpPr/>
      </dsp:nvSpPr>
      <dsp:spPr>
        <a:xfrm>
          <a:off x="4393082" y="508149"/>
          <a:ext cx="2253169" cy="666326"/>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1120" rIns="0" bIns="76200" numCol="1" spcCol="1270" anchor="ctr" anchorCtr="0">
          <a:noAutofit/>
        </a:bodyPr>
        <a:lstStyle/>
        <a:p>
          <a:pPr lvl="0" algn="ctr" defTabSz="889000">
            <a:lnSpc>
              <a:spcPct val="90000"/>
            </a:lnSpc>
            <a:spcBef>
              <a:spcPct val="0"/>
            </a:spcBef>
            <a:spcAft>
              <a:spcPct val="35000"/>
            </a:spcAft>
          </a:pPr>
          <a:r>
            <a:rPr lang="es-MX" sz="2000" b="1" kern="1200" dirty="0" smtClean="0"/>
            <a:t>Problemática</a:t>
          </a:r>
          <a:endParaRPr lang="es-MX" sz="2000" b="1" kern="1200" dirty="0"/>
        </a:p>
      </dsp:txBody>
      <dsp:txXfrm>
        <a:off x="4393082" y="508149"/>
        <a:ext cx="2253169" cy="6663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75F19-76DD-4C68-94FE-54D8FE4EA580}">
      <dsp:nvSpPr>
        <dsp:cNvPr id="0" name=""/>
        <dsp:cNvSpPr/>
      </dsp:nvSpPr>
      <dsp:spPr>
        <a:xfrm>
          <a:off x="65259" y="699753"/>
          <a:ext cx="3033509" cy="668966"/>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MX" sz="1600" kern="1200" smtClean="0">
              <a:latin typeface="+mn-lt"/>
              <a:cs typeface="Arial" pitchFamily="34" charset="0"/>
            </a:rPr>
            <a:t>No hay incentivo de los IF´s para financiar contratos de  pymes</a:t>
          </a:r>
          <a:endParaRPr lang="es-MX" sz="1600" kern="1200" dirty="0">
            <a:latin typeface="+mn-lt"/>
          </a:endParaRPr>
        </a:p>
      </dsp:txBody>
      <dsp:txXfrm>
        <a:off x="65259" y="699753"/>
        <a:ext cx="3033509" cy="668966"/>
      </dsp:txXfrm>
    </dsp:sp>
    <dsp:sp modelId="{13D9AC86-528D-400E-9B90-D2202E4C46AF}">
      <dsp:nvSpPr>
        <dsp:cNvPr id="0" name=""/>
        <dsp:cNvSpPr/>
      </dsp:nvSpPr>
      <dsp:spPr>
        <a:xfrm>
          <a:off x="3390135" y="731553"/>
          <a:ext cx="3109177" cy="605367"/>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MX" sz="1600" kern="1200" dirty="0" err="1" smtClean="0">
              <a:latin typeface="+mn-lt"/>
              <a:cs typeface="Arial" pitchFamily="34" charset="0"/>
            </a:rPr>
            <a:t>IF's</a:t>
          </a:r>
          <a:r>
            <a:rPr lang="es-MX" sz="1600" kern="1200" dirty="0" smtClean="0">
              <a:latin typeface="+mn-lt"/>
              <a:cs typeface="Arial" pitchFamily="34" charset="0"/>
            </a:rPr>
            <a:t> se enfocan en financiar contratos en montos mayores</a:t>
          </a:r>
          <a:endParaRPr lang="es-MX" sz="1600" kern="1200" dirty="0">
            <a:latin typeface="+mn-lt"/>
          </a:endParaRPr>
        </a:p>
      </dsp:txBody>
      <dsp:txXfrm>
        <a:off x="3390135" y="731553"/>
        <a:ext cx="3109177" cy="605367"/>
      </dsp:txXfrm>
    </dsp:sp>
    <dsp:sp modelId="{2806970C-8400-4926-95B3-7520EEC41E3D}">
      <dsp:nvSpPr>
        <dsp:cNvPr id="0" name=""/>
        <dsp:cNvSpPr/>
      </dsp:nvSpPr>
      <dsp:spPr>
        <a:xfrm>
          <a:off x="23724" y="1673740"/>
          <a:ext cx="3116577" cy="732566"/>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MX" sz="1600" kern="1200" dirty="0" smtClean="0">
              <a:latin typeface="+mn-lt"/>
              <a:cs typeface="Arial" pitchFamily="34" charset="0"/>
            </a:rPr>
            <a:t>No se cuenta con un producto adecuado</a:t>
          </a:r>
          <a:endParaRPr lang="es-MX" sz="1600" kern="1200" dirty="0">
            <a:latin typeface="+mn-lt"/>
          </a:endParaRPr>
        </a:p>
      </dsp:txBody>
      <dsp:txXfrm>
        <a:off x="23724" y="1673740"/>
        <a:ext cx="3116577" cy="732566"/>
      </dsp:txXfrm>
    </dsp:sp>
    <dsp:sp modelId="{84C750D9-25B0-47C5-BAED-ADE8D1893B67}">
      <dsp:nvSpPr>
        <dsp:cNvPr id="0" name=""/>
        <dsp:cNvSpPr/>
      </dsp:nvSpPr>
      <dsp:spPr>
        <a:xfrm>
          <a:off x="3431669" y="1660087"/>
          <a:ext cx="3109177" cy="759873"/>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MX" sz="1600" kern="1200" dirty="0" smtClean="0">
              <a:latin typeface="+mn-lt"/>
              <a:cs typeface="Arial" pitchFamily="34" charset="0"/>
            </a:rPr>
            <a:t>Los esquemas de valuación pyme  no contempla los flujos generados por el contrato</a:t>
          </a:r>
          <a:endParaRPr lang="es-MX" sz="1600" kern="1200" dirty="0">
            <a:latin typeface="+mn-lt"/>
          </a:endParaRPr>
        </a:p>
      </dsp:txBody>
      <dsp:txXfrm>
        <a:off x="3431669" y="1660087"/>
        <a:ext cx="3109177" cy="759873"/>
      </dsp:txXfrm>
    </dsp:sp>
    <dsp:sp modelId="{3FDA0D74-B277-419B-867D-9A6E41C26ABE}">
      <dsp:nvSpPr>
        <dsp:cNvPr id="0" name=""/>
        <dsp:cNvSpPr/>
      </dsp:nvSpPr>
      <dsp:spPr>
        <a:xfrm>
          <a:off x="40944" y="2724972"/>
          <a:ext cx="3115383" cy="625629"/>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MX" sz="1600" kern="1200" dirty="0" smtClean="0">
              <a:latin typeface="+mn-lt"/>
              <a:cs typeface="Arial" pitchFamily="34" charset="0"/>
            </a:rPr>
            <a:t>Riesgo de Performance</a:t>
          </a:r>
          <a:endParaRPr lang="es-MX" sz="1600" kern="1200" dirty="0">
            <a:latin typeface="+mn-lt"/>
          </a:endParaRPr>
        </a:p>
      </dsp:txBody>
      <dsp:txXfrm>
        <a:off x="40944" y="2724972"/>
        <a:ext cx="3115383" cy="625629"/>
      </dsp:txXfrm>
    </dsp:sp>
    <dsp:sp modelId="{01FBF6E0-0765-4DE5-A76E-84B0007FC01C}">
      <dsp:nvSpPr>
        <dsp:cNvPr id="0" name=""/>
        <dsp:cNvSpPr/>
      </dsp:nvSpPr>
      <dsp:spPr>
        <a:xfrm>
          <a:off x="3447695" y="2711327"/>
          <a:ext cx="3075932" cy="65291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MX" sz="1600" kern="1200" dirty="0" smtClean="0">
              <a:latin typeface="+mn-lt"/>
              <a:cs typeface="Arial" pitchFamily="34" charset="0"/>
            </a:rPr>
            <a:t>Percepción de riesgo proveedor alto</a:t>
          </a:r>
          <a:endParaRPr lang="es-MX" sz="1600" kern="1200" dirty="0">
            <a:latin typeface="+mn-lt"/>
          </a:endParaRPr>
        </a:p>
      </dsp:txBody>
      <dsp:txXfrm>
        <a:off x="3447695" y="2711327"/>
        <a:ext cx="3075932" cy="65291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image" Target="../media/image59.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image" Target="../media/image59.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 Id="rId4" Type="http://schemas.openxmlformats.org/officeDocument/2006/relationships/image" Target="../media/image11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C4C76D-659F-4848-8312-C24C69D85EB8}" type="datetimeFigureOut">
              <a:rPr lang="es-MX" smtClean="0"/>
              <a:t>04/12/2013</a:t>
            </a:fld>
            <a:endParaRPr lang="es-MX"/>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F1081B-203A-4BE0-BB56-3A300D6537E1}" type="slidenum">
              <a:rPr lang="es-MX" smtClean="0"/>
              <a:t>‹#›</a:t>
            </a:fld>
            <a:endParaRPr lang="es-MX"/>
          </a:p>
        </p:txBody>
      </p:sp>
    </p:spTree>
    <p:extLst>
      <p:ext uri="{BB962C8B-B14F-4D97-AF65-F5344CB8AC3E}">
        <p14:creationId xmlns:p14="http://schemas.microsoft.com/office/powerpoint/2010/main" val="2359109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4DA42-9278-4DB5-B8AA-8DF03028F8C9}" type="datetimeFigureOut">
              <a:rPr lang="es-MX" smtClean="0"/>
              <a:t>04/12/2013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CC0E74-7CE9-4333-AA4D-C444E52A0663}" type="slidenum">
              <a:rPr lang="es-MX" smtClean="0"/>
              <a:t>‹#›</a:t>
            </a:fld>
            <a:endParaRPr lang="es-MX"/>
          </a:p>
        </p:txBody>
      </p:sp>
    </p:spTree>
    <p:extLst>
      <p:ext uri="{BB962C8B-B14F-4D97-AF65-F5344CB8AC3E}">
        <p14:creationId xmlns:p14="http://schemas.microsoft.com/office/powerpoint/2010/main" val="1598426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72C43F15-03B2-48C4-AEB7-B5E1388397B4}" type="slidenum">
              <a:rPr lang="es-MX" smtClean="0"/>
              <a:t>93</a:t>
            </a:fld>
            <a:endParaRPr lang="es-MX"/>
          </a:p>
        </p:txBody>
      </p:sp>
    </p:spTree>
    <p:extLst>
      <p:ext uri="{BB962C8B-B14F-4D97-AF65-F5344CB8AC3E}">
        <p14:creationId xmlns:p14="http://schemas.microsoft.com/office/powerpoint/2010/main" val="656824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Rectangle 3"/>
          <p:cNvSpPr>
            <a:spLocks noGrp="1" noChangeArrowheads="1"/>
          </p:cNvSpPr>
          <p:nvPr>
            <p:ph type="body" idx="1"/>
          </p:nvPr>
        </p:nvSpPr>
        <p:spPr bwMode="auto">
          <a:xfrm>
            <a:off x="680546" y="4718386"/>
            <a:ext cx="5428647" cy="44666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290" tIns="46144" rIns="92290" bIns="46144" numCol="1" anchor="t" anchorCtr="0" compatLnSpc="1">
            <a:prstTxWarp prst="textNoShape">
              <a:avLst/>
            </a:prstTxWarp>
          </a:bodyPr>
          <a:lstStyle/>
          <a:p>
            <a:pPr>
              <a:spcBef>
                <a:spcPct val="0"/>
              </a:spcBef>
            </a:pPr>
            <a:endParaRPr lang="es-ES" smtClean="0"/>
          </a:p>
        </p:txBody>
      </p:sp>
    </p:spTree>
    <p:extLst>
      <p:ext uri="{BB962C8B-B14F-4D97-AF65-F5344CB8AC3E}">
        <p14:creationId xmlns:p14="http://schemas.microsoft.com/office/powerpoint/2010/main" val="2154137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5A801B9D-EFCB-4703-AF5C-9A094C90C53F}" type="slidenum">
              <a:rPr lang="es-MX" smtClean="0"/>
              <a:t>127</a:t>
            </a:fld>
            <a:endParaRPr lang="es-MX" dirty="0"/>
          </a:p>
        </p:txBody>
      </p:sp>
    </p:spTree>
    <p:extLst>
      <p:ext uri="{BB962C8B-B14F-4D97-AF65-F5344CB8AC3E}">
        <p14:creationId xmlns:p14="http://schemas.microsoft.com/office/powerpoint/2010/main" val="2342189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243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456F226-8DE1-4888-B50A-8B8F6B96BA47}" type="datetimeFigureOut">
              <a:rPr lang="es-MX" smtClean="0"/>
              <a:t>04/12/2013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8A3CAB0-CAC5-434C-B995-7BC6C9742B8E}" type="slidenum">
              <a:rPr lang="es-MX" smtClean="0"/>
              <a:t>‹#›</a:t>
            </a:fld>
            <a:endParaRPr lang="es-MX"/>
          </a:p>
        </p:txBody>
      </p:sp>
    </p:spTree>
    <p:extLst>
      <p:ext uri="{BB962C8B-B14F-4D97-AF65-F5344CB8AC3E}">
        <p14:creationId xmlns:p14="http://schemas.microsoft.com/office/powerpoint/2010/main" val="2819614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14778"/>
            <a:ext cx="2628900" cy="575742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456F226-8DE1-4888-B50A-8B8F6B96BA47}" type="datetimeFigureOut">
              <a:rPr lang="es-MX" smtClean="0"/>
              <a:t>04/12/2013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8A3CAB0-CAC5-434C-B995-7BC6C9742B8E}" type="slidenum">
              <a:rPr lang="es-MX" smtClean="0"/>
              <a:t>‹#›</a:t>
            </a:fld>
            <a:endParaRPr lang="es-MX"/>
          </a:p>
        </p:txBody>
      </p:sp>
    </p:spTree>
    <p:extLst>
      <p:ext uri="{BB962C8B-B14F-4D97-AF65-F5344CB8AC3E}">
        <p14:creationId xmlns:p14="http://schemas.microsoft.com/office/powerpoint/2010/main" val="634476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103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74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Título y objetos">
    <p:spTree>
      <p:nvGrpSpPr>
        <p:cNvPr id="1" name=""/>
        <p:cNvGrpSpPr/>
        <p:nvPr/>
      </p:nvGrpSpPr>
      <p:grpSpPr>
        <a:xfrm>
          <a:off x="0" y="0"/>
          <a:ext cx="0" cy="0"/>
          <a:chOff x="0" y="0"/>
          <a:chExt cx="0" cy="0"/>
        </a:xfrm>
      </p:grpSpPr>
      <p:sp>
        <p:nvSpPr>
          <p:cNvPr id="16" name="15 Marcador de texto"/>
          <p:cNvSpPr>
            <a:spLocks noGrp="1"/>
          </p:cNvSpPr>
          <p:nvPr>
            <p:ph type="body" sz="quarter" idx="10"/>
          </p:nvPr>
        </p:nvSpPr>
        <p:spPr>
          <a:xfrm>
            <a:off x="143339" y="1484784"/>
            <a:ext cx="11809312" cy="3672408"/>
          </a:xfrm>
        </p:spPr>
        <p:txBody>
          <a:bodyPr/>
          <a:lstStyle>
            <a:lvl1pPr>
              <a:defRPr sz="2600" baseline="0">
                <a:solidFill>
                  <a:schemeClr val="accent6"/>
                </a:solidFill>
              </a:defRPr>
            </a:lvl1pPr>
            <a:lvl2pPr marL="812800" indent="-457200">
              <a:defRPr lang="es-ES" sz="2400" b="0" kern="1200" baseline="0" dirty="0" smtClean="0">
                <a:solidFill>
                  <a:schemeClr val="accent6"/>
                </a:solidFill>
                <a:latin typeface="+mj-lt"/>
                <a:ea typeface="+mn-ea"/>
                <a:cs typeface="Arial" pitchFamily="34" charset="0"/>
              </a:defRPr>
            </a:lvl2pPr>
            <a:lvl3pPr>
              <a:defRPr>
                <a:solidFill>
                  <a:schemeClr val="accent6"/>
                </a:solidFill>
              </a:defRPr>
            </a:lvl3pPr>
            <a:lvl4pPr>
              <a:defRPr>
                <a:solidFill>
                  <a:schemeClr val="accent6"/>
                </a:solidFill>
              </a:defRPr>
            </a:lvl4pPr>
            <a:lvl5pPr marL="1828800" indent="0">
              <a:buNone/>
              <a:defRPr>
                <a:solidFill>
                  <a:schemeClr val="accent6"/>
                </a:solidFill>
              </a:defRPr>
            </a:lvl5pPr>
          </a:lstStyle>
          <a:p>
            <a:pPr lvl="0"/>
            <a:r>
              <a:rPr lang="es-ES" dirty="0" smtClean="0"/>
              <a:t>Haga clic para modificar el estilo de texto del patrón</a:t>
            </a:r>
          </a:p>
          <a:p>
            <a:pPr marL="622300" lvl="1" indent="-266700">
              <a:buSzPct val="100000"/>
              <a:buFont typeface="Wingdings" pitchFamily="2" charset="2"/>
              <a:buChar char="ü"/>
              <a:tabLst>
                <a:tab pos="355600" algn="l"/>
              </a:tabLst>
              <a:defRPr/>
            </a:pPr>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MX" dirty="0"/>
          </a:p>
        </p:txBody>
      </p:sp>
    </p:spTree>
    <p:extLst>
      <p:ext uri="{BB962C8B-B14F-4D97-AF65-F5344CB8AC3E}">
        <p14:creationId xmlns:p14="http://schemas.microsoft.com/office/powerpoint/2010/main" val="3975564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Título y objetos">
    <p:spTree>
      <p:nvGrpSpPr>
        <p:cNvPr id="1" name=""/>
        <p:cNvGrpSpPr/>
        <p:nvPr/>
      </p:nvGrpSpPr>
      <p:grpSpPr>
        <a:xfrm>
          <a:off x="0" y="0"/>
          <a:ext cx="0" cy="0"/>
          <a:chOff x="0" y="0"/>
          <a:chExt cx="0" cy="0"/>
        </a:xfrm>
      </p:grpSpPr>
      <p:sp>
        <p:nvSpPr>
          <p:cNvPr id="16" name="15 Marcador de texto"/>
          <p:cNvSpPr>
            <a:spLocks noGrp="1"/>
          </p:cNvSpPr>
          <p:nvPr>
            <p:ph type="body" sz="quarter" idx="10"/>
          </p:nvPr>
        </p:nvSpPr>
        <p:spPr>
          <a:xfrm>
            <a:off x="143339" y="1484784"/>
            <a:ext cx="11809312" cy="3672408"/>
          </a:xfrm>
        </p:spPr>
        <p:txBody>
          <a:bodyPr/>
          <a:lstStyle>
            <a:lvl1pPr>
              <a:defRPr sz="2600" baseline="0">
                <a:solidFill>
                  <a:schemeClr val="accent6"/>
                </a:solidFill>
              </a:defRPr>
            </a:lvl1pPr>
            <a:lvl2pPr marL="812800" indent="-457200">
              <a:defRPr lang="es-ES" sz="2400" b="0" kern="1200" baseline="0" dirty="0" smtClean="0">
                <a:solidFill>
                  <a:schemeClr val="accent6"/>
                </a:solidFill>
                <a:latin typeface="+mj-lt"/>
                <a:ea typeface="+mn-ea"/>
                <a:cs typeface="Arial" pitchFamily="34" charset="0"/>
              </a:defRPr>
            </a:lvl2pPr>
            <a:lvl3pPr>
              <a:defRPr>
                <a:solidFill>
                  <a:schemeClr val="accent6"/>
                </a:solidFill>
              </a:defRPr>
            </a:lvl3pPr>
            <a:lvl4pPr>
              <a:defRPr>
                <a:solidFill>
                  <a:schemeClr val="accent6"/>
                </a:solidFill>
              </a:defRPr>
            </a:lvl4pPr>
            <a:lvl5pPr marL="1828800" indent="0">
              <a:buNone/>
              <a:defRPr>
                <a:solidFill>
                  <a:schemeClr val="accent6"/>
                </a:solidFill>
              </a:defRPr>
            </a:lvl5pPr>
          </a:lstStyle>
          <a:p>
            <a:pPr lvl="0"/>
            <a:r>
              <a:rPr lang="es-ES" dirty="0" smtClean="0"/>
              <a:t>Haga clic para modificar el estilo de texto del patrón</a:t>
            </a:r>
          </a:p>
          <a:p>
            <a:pPr marL="622300" lvl="1" indent="-266700">
              <a:buSzPct val="100000"/>
              <a:buFont typeface="Wingdings" pitchFamily="2" charset="2"/>
              <a:buChar char="ü"/>
              <a:tabLst>
                <a:tab pos="355600" algn="l"/>
              </a:tabLst>
              <a:defRPr/>
            </a:pPr>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MX" dirty="0"/>
          </a:p>
        </p:txBody>
      </p:sp>
    </p:spTree>
    <p:extLst>
      <p:ext uri="{BB962C8B-B14F-4D97-AF65-F5344CB8AC3E}">
        <p14:creationId xmlns:p14="http://schemas.microsoft.com/office/powerpoint/2010/main" val="364566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Título y objetos">
    <p:spTree>
      <p:nvGrpSpPr>
        <p:cNvPr id="1" name=""/>
        <p:cNvGrpSpPr/>
        <p:nvPr/>
      </p:nvGrpSpPr>
      <p:grpSpPr>
        <a:xfrm>
          <a:off x="0" y="0"/>
          <a:ext cx="0" cy="0"/>
          <a:chOff x="0" y="0"/>
          <a:chExt cx="0" cy="0"/>
        </a:xfrm>
      </p:grpSpPr>
      <p:sp>
        <p:nvSpPr>
          <p:cNvPr id="16" name="15 Marcador de texto"/>
          <p:cNvSpPr>
            <a:spLocks noGrp="1"/>
          </p:cNvSpPr>
          <p:nvPr>
            <p:ph type="body" sz="quarter" idx="10"/>
          </p:nvPr>
        </p:nvSpPr>
        <p:spPr>
          <a:xfrm>
            <a:off x="143339" y="1484784"/>
            <a:ext cx="11809312" cy="3672408"/>
          </a:xfrm>
        </p:spPr>
        <p:txBody>
          <a:bodyPr/>
          <a:lstStyle>
            <a:lvl1pPr>
              <a:defRPr sz="2600" baseline="0">
                <a:solidFill>
                  <a:schemeClr val="accent6"/>
                </a:solidFill>
              </a:defRPr>
            </a:lvl1pPr>
            <a:lvl2pPr marL="812800" indent="-457200">
              <a:defRPr lang="es-ES" sz="2400" b="0" kern="1200" baseline="0" dirty="0" smtClean="0">
                <a:solidFill>
                  <a:schemeClr val="accent6"/>
                </a:solidFill>
                <a:latin typeface="+mj-lt"/>
                <a:ea typeface="+mn-ea"/>
                <a:cs typeface="Arial" pitchFamily="34" charset="0"/>
              </a:defRPr>
            </a:lvl2pPr>
            <a:lvl3pPr>
              <a:defRPr>
                <a:solidFill>
                  <a:schemeClr val="accent6"/>
                </a:solidFill>
              </a:defRPr>
            </a:lvl3pPr>
            <a:lvl4pPr>
              <a:defRPr>
                <a:solidFill>
                  <a:schemeClr val="accent6"/>
                </a:solidFill>
              </a:defRPr>
            </a:lvl4pPr>
            <a:lvl5pPr marL="1828800" indent="0">
              <a:buNone/>
              <a:defRPr>
                <a:solidFill>
                  <a:schemeClr val="accent6"/>
                </a:solidFill>
              </a:defRPr>
            </a:lvl5pPr>
          </a:lstStyle>
          <a:p>
            <a:pPr lvl="0"/>
            <a:r>
              <a:rPr lang="es-ES" dirty="0" smtClean="0"/>
              <a:t>Haga clic para modificar el estilo de texto del patrón</a:t>
            </a:r>
          </a:p>
          <a:p>
            <a:pPr marL="622300" lvl="1" indent="-266700">
              <a:buSzPct val="100000"/>
              <a:buFont typeface="Wingdings" pitchFamily="2" charset="2"/>
              <a:buChar char="ü"/>
              <a:tabLst>
                <a:tab pos="355600" algn="l"/>
              </a:tabLst>
              <a:defRPr/>
            </a:pPr>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MX" dirty="0"/>
          </a:p>
        </p:txBody>
      </p:sp>
    </p:spTree>
    <p:extLst>
      <p:ext uri="{BB962C8B-B14F-4D97-AF65-F5344CB8AC3E}">
        <p14:creationId xmlns:p14="http://schemas.microsoft.com/office/powerpoint/2010/main" val="3189062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Título y objetos">
    <p:spTree>
      <p:nvGrpSpPr>
        <p:cNvPr id="1" name=""/>
        <p:cNvGrpSpPr/>
        <p:nvPr/>
      </p:nvGrpSpPr>
      <p:grpSpPr>
        <a:xfrm>
          <a:off x="0" y="0"/>
          <a:ext cx="0" cy="0"/>
          <a:chOff x="0" y="0"/>
          <a:chExt cx="0" cy="0"/>
        </a:xfrm>
      </p:grpSpPr>
      <p:sp>
        <p:nvSpPr>
          <p:cNvPr id="16" name="15 Marcador de texto"/>
          <p:cNvSpPr>
            <a:spLocks noGrp="1"/>
          </p:cNvSpPr>
          <p:nvPr>
            <p:ph type="body" sz="quarter" idx="10"/>
          </p:nvPr>
        </p:nvSpPr>
        <p:spPr>
          <a:xfrm>
            <a:off x="143339" y="1484784"/>
            <a:ext cx="11809312" cy="3672408"/>
          </a:xfrm>
        </p:spPr>
        <p:txBody>
          <a:bodyPr/>
          <a:lstStyle>
            <a:lvl1pPr>
              <a:defRPr sz="2600" baseline="0">
                <a:solidFill>
                  <a:schemeClr val="accent6"/>
                </a:solidFill>
              </a:defRPr>
            </a:lvl1pPr>
            <a:lvl2pPr marL="812800" indent="-457200">
              <a:defRPr lang="es-ES" sz="2400" b="0" kern="1200" baseline="0" dirty="0" smtClean="0">
                <a:solidFill>
                  <a:schemeClr val="accent6"/>
                </a:solidFill>
                <a:latin typeface="+mj-lt"/>
                <a:ea typeface="+mn-ea"/>
                <a:cs typeface="Arial" pitchFamily="34" charset="0"/>
              </a:defRPr>
            </a:lvl2pPr>
            <a:lvl3pPr>
              <a:defRPr>
                <a:solidFill>
                  <a:schemeClr val="accent6"/>
                </a:solidFill>
              </a:defRPr>
            </a:lvl3pPr>
            <a:lvl4pPr>
              <a:defRPr>
                <a:solidFill>
                  <a:schemeClr val="accent6"/>
                </a:solidFill>
              </a:defRPr>
            </a:lvl4pPr>
            <a:lvl5pPr marL="1828800" indent="0">
              <a:buNone/>
              <a:defRPr>
                <a:solidFill>
                  <a:schemeClr val="accent6"/>
                </a:solidFill>
              </a:defRPr>
            </a:lvl5pPr>
          </a:lstStyle>
          <a:p>
            <a:pPr lvl="0"/>
            <a:r>
              <a:rPr lang="es-ES" dirty="0" smtClean="0"/>
              <a:t>Haga clic para modificar el estilo de texto del patrón</a:t>
            </a:r>
          </a:p>
          <a:p>
            <a:pPr marL="622300" lvl="1" indent="-266700">
              <a:buSzPct val="100000"/>
              <a:buFont typeface="Wingdings" pitchFamily="2" charset="2"/>
              <a:buChar char="ü"/>
              <a:tabLst>
                <a:tab pos="355600" algn="l"/>
              </a:tabLst>
              <a:defRPr/>
            </a:pPr>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MX" dirty="0"/>
          </a:p>
        </p:txBody>
      </p:sp>
    </p:spTree>
    <p:extLst>
      <p:ext uri="{BB962C8B-B14F-4D97-AF65-F5344CB8AC3E}">
        <p14:creationId xmlns:p14="http://schemas.microsoft.com/office/powerpoint/2010/main" val="4209776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Título y objetos">
    <p:spTree>
      <p:nvGrpSpPr>
        <p:cNvPr id="1" name=""/>
        <p:cNvGrpSpPr/>
        <p:nvPr/>
      </p:nvGrpSpPr>
      <p:grpSpPr>
        <a:xfrm>
          <a:off x="0" y="0"/>
          <a:ext cx="0" cy="0"/>
          <a:chOff x="0" y="0"/>
          <a:chExt cx="0" cy="0"/>
        </a:xfrm>
      </p:grpSpPr>
      <p:sp>
        <p:nvSpPr>
          <p:cNvPr id="16" name="15 Marcador de texto"/>
          <p:cNvSpPr>
            <a:spLocks noGrp="1"/>
          </p:cNvSpPr>
          <p:nvPr>
            <p:ph type="body" sz="quarter" idx="10"/>
          </p:nvPr>
        </p:nvSpPr>
        <p:spPr>
          <a:xfrm>
            <a:off x="143339" y="1484784"/>
            <a:ext cx="11809312" cy="3672408"/>
          </a:xfrm>
        </p:spPr>
        <p:txBody>
          <a:bodyPr/>
          <a:lstStyle>
            <a:lvl1pPr>
              <a:defRPr sz="2600" baseline="0">
                <a:solidFill>
                  <a:schemeClr val="accent6"/>
                </a:solidFill>
              </a:defRPr>
            </a:lvl1pPr>
            <a:lvl2pPr marL="812800" indent="-457200">
              <a:defRPr lang="es-ES" sz="2400" b="0" kern="1200" baseline="0" dirty="0" smtClean="0">
                <a:solidFill>
                  <a:schemeClr val="accent6"/>
                </a:solidFill>
                <a:latin typeface="+mj-lt"/>
                <a:ea typeface="+mn-ea"/>
                <a:cs typeface="Arial" pitchFamily="34" charset="0"/>
              </a:defRPr>
            </a:lvl2pPr>
            <a:lvl3pPr>
              <a:defRPr>
                <a:solidFill>
                  <a:schemeClr val="accent6"/>
                </a:solidFill>
              </a:defRPr>
            </a:lvl3pPr>
            <a:lvl4pPr>
              <a:defRPr>
                <a:solidFill>
                  <a:schemeClr val="accent6"/>
                </a:solidFill>
              </a:defRPr>
            </a:lvl4pPr>
            <a:lvl5pPr marL="1828800" indent="0">
              <a:buNone/>
              <a:defRPr>
                <a:solidFill>
                  <a:schemeClr val="accent6"/>
                </a:solidFill>
              </a:defRPr>
            </a:lvl5pPr>
          </a:lstStyle>
          <a:p>
            <a:pPr lvl="0"/>
            <a:r>
              <a:rPr lang="es-ES" dirty="0" smtClean="0"/>
              <a:t>Haga clic para modificar el estilo de texto del patrón</a:t>
            </a:r>
          </a:p>
          <a:p>
            <a:pPr marL="622300" lvl="1" indent="-266700">
              <a:buSzPct val="100000"/>
              <a:buFont typeface="Wingdings" pitchFamily="2" charset="2"/>
              <a:buChar char="ü"/>
              <a:tabLst>
                <a:tab pos="355600" algn="l"/>
              </a:tabLst>
              <a:defRPr/>
            </a:pPr>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MX" dirty="0"/>
          </a:p>
        </p:txBody>
      </p:sp>
    </p:spTree>
    <p:extLst>
      <p:ext uri="{BB962C8B-B14F-4D97-AF65-F5344CB8AC3E}">
        <p14:creationId xmlns:p14="http://schemas.microsoft.com/office/powerpoint/2010/main" val="3442479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5_Título y objetos">
    <p:spTree>
      <p:nvGrpSpPr>
        <p:cNvPr id="1" name=""/>
        <p:cNvGrpSpPr/>
        <p:nvPr/>
      </p:nvGrpSpPr>
      <p:grpSpPr>
        <a:xfrm>
          <a:off x="0" y="0"/>
          <a:ext cx="0" cy="0"/>
          <a:chOff x="0" y="0"/>
          <a:chExt cx="0" cy="0"/>
        </a:xfrm>
      </p:grpSpPr>
      <p:sp>
        <p:nvSpPr>
          <p:cNvPr id="16" name="15 Marcador de texto"/>
          <p:cNvSpPr>
            <a:spLocks noGrp="1"/>
          </p:cNvSpPr>
          <p:nvPr>
            <p:ph type="body" sz="quarter" idx="10"/>
          </p:nvPr>
        </p:nvSpPr>
        <p:spPr>
          <a:xfrm>
            <a:off x="143339" y="1484784"/>
            <a:ext cx="11809312" cy="3672408"/>
          </a:xfrm>
        </p:spPr>
        <p:txBody>
          <a:bodyPr/>
          <a:lstStyle>
            <a:lvl1pPr>
              <a:defRPr sz="2600" baseline="0">
                <a:solidFill>
                  <a:schemeClr val="accent6"/>
                </a:solidFill>
              </a:defRPr>
            </a:lvl1pPr>
            <a:lvl2pPr marL="812800" indent="-457200">
              <a:defRPr lang="es-ES" sz="2400" b="0" kern="1200" baseline="0" dirty="0" smtClean="0">
                <a:solidFill>
                  <a:schemeClr val="accent6"/>
                </a:solidFill>
                <a:latin typeface="+mj-lt"/>
                <a:ea typeface="+mn-ea"/>
                <a:cs typeface="Arial" pitchFamily="34" charset="0"/>
              </a:defRPr>
            </a:lvl2pPr>
            <a:lvl3pPr>
              <a:defRPr>
                <a:solidFill>
                  <a:schemeClr val="accent6"/>
                </a:solidFill>
              </a:defRPr>
            </a:lvl3pPr>
            <a:lvl4pPr>
              <a:defRPr>
                <a:solidFill>
                  <a:schemeClr val="accent6"/>
                </a:solidFill>
              </a:defRPr>
            </a:lvl4pPr>
            <a:lvl5pPr marL="1828800" indent="0">
              <a:buNone/>
              <a:defRPr>
                <a:solidFill>
                  <a:schemeClr val="accent6"/>
                </a:solidFill>
              </a:defRPr>
            </a:lvl5pPr>
          </a:lstStyle>
          <a:p>
            <a:pPr lvl="0"/>
            <a:r>
              <a:rPr lang="es-ES" dirty="0" smtClean="0"/>
              <a:t>Haga clic para modificar el estilo de texto del patrón</a:t>
            </a:r>
          </a:p>
          <a:p>
            <a:pPr marL="622300" lvl="1" indent="-266700">
              <a:buSzPct val="100000"/>
              <a:buFont typeface="Wingdings" pitchFamily="2" charset="2"/>
              <a:buChar char="ü"/>
              <a:tabLst>
                <a:tab pos="355600" algn="l"/>
              </a:tabLst>
              <a:defRPr/>
            </a:pPr>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MX" dirty="0"/>
          </a:p>
        </p:txBody>
      </p:sp>
    </p:spTree>
    <p:extLst>
      <p:ext uri="{BB962C8B-B14F-4D97-AF65-F5344CB8AC3E}">
        <p14:creationId xmlns:p14="http://schemas.microsoft.com/office/powerpoint/2010/main" val="333073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456F226-8DE1-4888-B50A-8B8F6B96BA47}" type="datetimeFigureOut">
              <a:rPr lang="es-MX" smtClean="0"/>
              <a:t>04/12/2013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8A3CAB0-CAC5-434C-B995-7BC6C9742B8E}" type="slidenum">
              <a:rPr lang="es-MX" smtClean="0"/>
              <a:t>‹#›</a:t>
            </a:fld>
            <a:endParaRPr lang="es-MX"/>
          </a:p>
        </p:txBody>
      </p:sp>
    </p:spTree>
    <p:extLst>
      <p:ext uri="{BB962C8B-B14F-4D97-AF65-F5344CB8AC3E}">
        <p14:creationId xmlns:p14="http://schemas.microsoft.com/office/powerpoint/2010/main" val="955757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6_Título y objetos">
    <p:spTree>
      <p:nvGrpSpPr>
        <p:cNvPr id="1" name=""/>
        <p:cNvGrpSpPr/>
        <p:nvPr/>
      </p:nvGrpSpPr>
      <p:grpSpPr>
        <a:xfrm>
          <a:off x="0" y="0"/>
          <a:ext cx="0" cy="0"/>
          <a:chOff x="0" y="0"/>
          <a:chExt cx="0" cy="0"/>
        </a:xfrm>
      </p:grpSpPr>
      <p:sp>
        <p:nvSpPr>
          <p:cNvPr id="16" name="15 Marcador de texto"/>
          <p:cNvSpPr>
            <a:spLocks noGrp="1"/>
          </p:cNvSpPr>
          <p:nvPr>
            <p:ph type="body" sz="quarter" idx="10"/>
          </p:nvPr>
        </p:nvSpPr>
        <p:spPr>
          <a:xfrm>
            <a:off x="143339" y="1484784"/>
            <a:ext cx="11809312" cy="3672408"/>
          </a:xfrm>
        </p:spPr>
        <p:txBody>
          <a:bodyPr/>
          <a:lstStyle>
            <a:lvl1pPr>
              <a:defRPr sz="2600" baseline="0">
                <a:solidFill>
                  <a:schemeClr val="accent6"/>
                </a:solidFill>
              </a:defRPr>
            </a:lvl1pPr>
            <a:lvl2pPr marL="812800" indent="-457200">
              <a:defRPr lang="es-ES" sz="2400" b="0" kern="1200" baseline="0" dirty="0" smtClean="0">
                <a:solidFill>
                  <a:schemeClr val="accent6"/>
                </a:solidFill>
                <a:latin typeface="+mj-lt"/>
                <a:ea typeface="+mn-ea"/>
                <a:cs typeface="Arial" pitchFamily="34" charset="0"/>
              </a:defRPr>
            </a:lvl2pPr>
            <a:lvl3pPr>
              <a:defRPr>
                <a:solidFill>
                  <a:schemeClr val="accent6"/>
                </a:solidFill>
              </a:defRPr>
            </a:lvl3pPr>
            <a:lvl4pPr>
              <a:defRPr>
                <a:solidFill>
                  <a:schemeClr val="accent6"/>
                </a:solidFill>
              </a:defRPr>
            </a:lvl4pPr>
            <a:lvl5pPr marL="1828800" indent="0">
              <a:buNone/>
              <a:defRPr>
                <a:solidFill>
                  <a:schemeClr val="accent6"/>
                </a:solidFill>
              </a:defRPr>
            </a:lvl5pPr>
          </a:lstStyle>
          <a:p>
            <a:pPr lvl="0"/>
            <a:r>
              <a:rPr lang="es-ES" dirty="0" smtClean="0"/>
              <a:t>Haga clic para modificar el estilo de texto del patrón</a:t>
            </a:r>
          </a:p>
          <a:p>
            <a:pPr marL="622300" lvl="1" indent="-266700">
              <a:buSzPct val="100000"/>
              <a:buFont typeface="Wingdings" pitchFamily="2" charset="2"/>
              <a:buChar char="ü"/>
              <a:tabLst>
                <a:tab pos="355600" algn="l"/>
              </a:tabLst>
              <a:defRPr/>
            </a:pPr>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MX" dirty="0"/>
          </a:p>
        </p:txBody>
      </p:sp>
    </p:spTree>
    <p:extLst>
      <p:ext uri="{BB962C8B-B14F-4D97-AF65-F5344CB8AC3E}">
        <p14:creationId xmlns:p14="http://schemas.microsoft.com/office/powerpoint/2010/main" val="2392823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7_Título y objetos">
    <p:spTree>
      <p:nvGrpSpPr>
        <p:cNvPr id="1" name=""/>
        <p:cNvGrpSpPr/>
        <p:nvPr/>
      </p:nvGrpSpPr>
      <p:grpSpPr>
        <a:xfrm>
          <a:off x="0" y="0"/>
          <a:ext cx="0" cy="0"/>
          <a:chOff x="0" y="0"/>
          <a:chExt cx="0" cy="0"/>
        </a:xfrm>
      </p:grpSpPr>
      <p:sp>
        <p:nvSpPr>
          <p:cNvPr id="16" name="15 Marcador de texto"/>
          <p:cNvSpPr>
            <a:spLocks noGrp="1"/>
          </p:cNvSpPr>
          <p:nvPr>
            <p:ph type="body" sz="quarter" idx="10"/>
          </p:nvPr>
        </p:nvSpPr>
        <p:spPr>
          <a:xfrm>
            <a:off x="143339" y="1484784"/>
            <a:ext cx="11809312" cy="3672408"/>
          </a:xfrm>
        </p:spPr>
        <p:txBody>
          <a:bodyPr/>
          <a:lstStyle>
            <a:lvl1pPr>
              <a:defRPr sz="2600" baseline="0">
                <a:solidFill>
                  <a:schemeClr val="accent6"/>
                </a:solidFill>
              </a:defRPr>
            </a:lvl1pPr>
            <a:lvl2pPr marL="812800" indent="-457200">
              <a:defRPr lang="es-ES" sz="2400" b="0" kern="1200" baseline="0" dirty="0" smtClean="0">
                <a:solidFill>
                  <a:schemeClr val="accent6"/>
                </a:solidFill>
                <a:latin typeface="+mj-lt"/>
                <a:ea typeface="+mn-ea"/>
                <a:cs typeface="Arial" pitchFamily="34" charset="0"/>
              </a:defRPr>
            </a:lvl2pPr>
            <a:lvl3pPr>
              <a:defRPr>
                <a:solidFill>
                  <a:schemeClr val="accent6"/>
                </a:solidFill>
              </a:defRPr>
            </a:lvl3pPr>
            <a:lvl4pPr>
              <a:defRPr>
                <a:solidFill>
                  <a:schemeClr val="accent6"/>
                </a:solidFill>
              </a:defRPr>
            </a:lvl4pPr>
            <a:lvl5pPr marL="1828800" indent="0">
              <a:buNone/>
              <a:defRPr>
                <a:solidFill>
                  <a:schemeClr val="accent6"/>
                </a:solidFill>
              </a:defRPr>
            </a:lvl5pPr>
          </a:lstStyle>
          <a:p>
            <a:pPr lvl="0"/>
            <a:r>
              <a:rPr lang="es-ES" dirty="0" smtClean="0"/>
              <a:t>Haga clic para modificar el estilo de texto del patrón</a:t>
            </a:r>
          </a:p>
          <a:p>
            <a:pPr marL="622300" lvl="1" indent="-266700">
              <a:buSzPct val="100000"/>
              <a:buFont typeface="Wingdings" pitchFamily="2" charset="2"/>
              <a:buChar char="ü"/>
              <a:tabLst>
                <a:tab pos="355600" algn="l"/>
              </a:tabLst>
              <a:defRPr/>
            </a:pPr>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MX" dirty="0"/>
          </a:p>
        </p:txBody>
      </p:sp>
    </p:spTree>
    <p:extLst>
      <p:ext uri="{BB962C8B-B14F-4D97-AF65-F5344CB8AC3E}">
        <p14:creationId xmlns:p14="http://schemas.microsoft.com/office/powerpoint/2010/main" val="2465927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9_Título y objetos">
    <p:spTree>
      <p:nvGrpSpPr>
        <p:cNvPr id="1" name=""/>
        <p:cNvGrpSpPr/>
        <p:nvPr/>
      </p:nvGrpSpPr>
      <p:grpSpPr>
        <a:xfrm>
          <a:off x="0" y="0"/>
          <a:ext cx="0" cy="0"/>
          <a:chOff x="0" y="0"/>
          <a:chExt cx="0" cy="0"/>
        </a:xfrm>
      </p:grpSpPr>
      <p:sp>
        <p:nvSpPr>
          <p:cNvPr id="16" name="15 Marcador de texto"/>
          <p:cNvSpPr>
            <a:spLocks noGrp="1"/>
          </p:cNvSpPr>
          <p:nvPr>
            <p:ph type="body" sz="quarter" idx="10"/>
          </p:nvPr>
        </p:nvSpPr>
        <p:spPr>
          <a:xfrm>
            <a:off x="143339" y="1484784"/>
            <a:ext cx="11809312" cy="3672408"/>
          </a:xfrm>
        </p:spPr>
        <p:txBody>
          <a:bodyPr/>
          <a:lstStyle>
            <a:lvl1pPr>
              <a:defRPr sz="2600" baseline="0">
                <a:solidFill>
                  <a:schemeClr val="accent6"/>
                </a:solidFill>
              </a:defRPr>
            </a:lvl1pPr>
            <a:lvl2pPr marL="812800" indent="-457200">
              <a:defRPr lang="es-ES" sz="2400" b="0" kern="1200" baseline="0" dirty="0" smtClean="0">
                <a:solidFill>
                  <a:schemeClr val="accent6"/>
                </a:solidFill>
                <a:latin typeface="+mj-lt"/>
                <a:ea typeface="+mn-ea"/>
                <a:cs typeface="Arial" pitchFamily="34" charset="0"/>
              </a:defRPr>
            </a:lvl2pPr>
            <a:lvl3pPr>
              <a:defRPr>
                <a:solidFill>
                  <a:schemeClr val="accent6"/>
                </a:solidFill>
              </a:defRPr>
            </a:lvl3pPr>
            <a:lvl4pPr>
              <a:defRPr>
                <a:solidFill>
                  <a:schemeClr val="accent6"/>
                </a:solidFill>
              </a:defRPr>
            </a:lvl4pPr>
            <a:lvl5pPr marL="1828800" indent="0">
              <a:buNone/>
              <a:defRPr>
                <a:solidFill>
                  <a:schemeClr val="accent6"/>
                </a:solidFill>
              </a:defRPr>
            </a:lvl5pPr>
          </a:lstStyle>
          <a:p>
            <a:pPr lvl="0"/>
            <a:r>
              <a:rPr lang="es-ES" dirty="0" smtClean="0"/>
              <a:t>Haga clic para modificar el estilo de texto del patrón</a:t>
            </a:r>
          </a:p>
          <a:p>
            <a:pPr marL="622300" lvl="1" indent="-266700">
              <a:buSzPct val="100000"/>
              <a:buFont typeface="Wingdings" pitchFamily="2" charset="2"/>
              <a:buChar char="ü"/>
              <a:tabLst>
                <a:tab pos="355600" algn="l"/>
              </a:tabLst>
              <a:defRPr/>
            </a:pPr>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MX" dirty="0"/>
          </a:p>
        </p:txBody>
      </p:sp>
    </p:spTree>
    <p:extLst>
      <p:ext uri="{BB962C8B-B14F-4D97-AF65-F5344CB8AC3E}">
        <p14:creationId xmlns:p14="http://schemas.microsoft.com/office/powerpoint/2010/main" val="456070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Título y objetos">
    <p:spTree>
      <p:nvGrpSpPr>
        <p:cNvPr id="1" name=""/>
        <p:cNvGrpSpPr/>
        <p:nvPr/>
      </p:nvGrpSpPr>
      <p:grpSpPr>
        <a:xfrm>
          <a:off x="0" y="0"/>
          <a:ext cx="0" cy="0"/>
          <a:chOff x="0" y="0"/>
          <a:chExt cx="0" cy="0"/>
        </a:xfrm>
      </p:grpSpPr>
      <p:sp>
        <p:nvSpPr>
          <p:cNvPr id="16" name="15 Marcador de texto"/>
          <p:cNvSpPr>
            <a:spLocks noGrp="1"/>
          </p:cNvSpPr>
          <p:nvPr>
            <p:ph type="body" sz="quarter" idx="10"/>
          </p:nvPr>
        </p:nvSpPr>
        <p:spPr>
          <a:xfrm>
            <a:off x="143339" y="1484784"/>
            <a:ext cx="11809312" cy="3672408"/>
          </a:xfrm>
        </p:spPr>
        <p:txBody>
          <a:bodyPr/>
          <a:lstStyle>
            <a:lvl1pPr>
              <a:defRPr sz="2600" baseline="0">
                <a:solidFill>
                  <a:schemeClr val="accent6"/>
                </a:solidFill>
              </a:defRPr>
            </a:lvl1pPr>
            <a:lvl2pPr marL="812800" indent="-457200">
              <a:defRPr lang="es-ES" sz="2400" b="0" kern="1200" baseline="0" dirty="0" smtClean="0">
                <a:solidFill>
                  <a:schemeClr val="accent6"/>
                </a:solidFill>
                <a:latin typeface="+mj-lt"/>
                <a:ea typeface="+mn-ea"/>
                <a:cs typeface="Arial" pitchFamily="34" charset="0"/>
              </a:defRPr>
            </a:lvl2pPr>
            <a:lvl3pPr>
              <a:defRPr>
                <a:solidFill>
                  <a:schemeClr val="accent6"/>
                </a:solidFill>
              </a:defRPr>
            </a:lvl3pPr>
            <a:lvl4pPr>
              <a:defRPr>
                <a:solidFill>
                  <a:schemeClr val="accent6"/>
                </a:solidFill>
              </a:defRPr>
            </a:lvl4pPr>
            <a:lvl5pPr marL="1828800" indent="0">
              <a:buNone/>
              <a:defRPr>
                <a:solidFill>
                  <a:schemeClr val="accent6"/>
                </a:solidFill>
              </a:defRPr>
            </a:lvl5pPr>
          </a:lstStyle>
          <a:p>
            <a:pPr lvl="0"/>
            <a:r>
              <a:rPr lang="es-ES" dirty="0" smtClean="0"/>
              <a:t>Haga clic para modificar el estilo de texto del patrón</a:t>
            </a:r>
          </a:p>
          <a:p>
            <a:pPr marL="622300" lvl="1" indent="-266700">
              <a:buSzPct val="100000"/>
              <a:buFont typeface="Wingdings" pitchFamily="2" charset="2"/>
              <a:buChar char="ü"/>
              <a:tabLst>
                <a:tab pos="355600" algn="l"/>
              </a:tabLst>
              <a:defRPr/>
            </a:pPr>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MX" dirty="0"/>
          </a:p>
        </p:txBody>
      </p:sp>
    </p:spTree>
    <p:extLst>
      <p:ext uri="{BB962C8B-B14F-4D97-AF65-F5344CB8AC3E}">
        <p14:creationId xmlns:p14="http://schemas.microsoft.com/office/powerpoint/2010/main" val="1860022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3_Título y objetos">
    <p:spTree>
      <p:nvGrpSpPr>
        <p:cNvPr id="1" name=""/>
        <p:cNvGrpSpPr/>
        <p:nvPr/>
      </p:nvGrpSpPr>
      <p:grpSpPr>
        <a:xfrm>
          <a:off x="0" y="0"/>
          <a:ext cx="0" cy="0"/>
          <a:chOff x="0" y="0"/>
          <a:chExt cx="0" cy="0"/>
        </a:xfrm>
      </p:grpSpPr>
      <p:sp>
        <p:nvSpPr>
          <p:cNvPr id="16" name="15 Marcador de texto"/>
          <p:cNvSpPr>
            <a:spLocks noGrp="1"/>
          </p:cNvSpPr>
          <p:nvPr>
            <p:ph type="body" sz="quarter" idx="10"/>
          </p:nvPr>
        </p:nvSpPr>
        <p:spPr>
          <a:xfrm>
            <a:off x="143339" y="1484784"/>
            <a:ext cx="11809312" cy="3672408"/>
          </a:xfrm>
        </p:spPr>
        <p:txBody>
          <a:bodyPr/>
          <a:lstStyle>
            <a:lvl1pPr>
              <a:defRPr sz="2600" baseline="0">
                <a:solidFill>
                  <a:schemeClr val="accent6"/>
                </a:solidFill>
              </a:defRPr>
            </a:lvl1pPr>
            <a:lvl2pPr marL="812800" indent="-457200">
              <a:defRPr lang="es-ES" sz="2400" b="0" kern="1200" baseline="0" dirty="0" smtClean="0">
                <a:solidFill>
                  <a:schemeClr val="accent6"/>
                </a:solidFill>
                <a:latin typeface="+mj-lt"/>
                <a:ea typeface="+mn-ea"/>
                <a:cs typeface="Arial" pitchFamily="34" charset="0"/>
              </a:defRPr>
            </a:lvl2pPr>
            <a:lvl3pPr>
              <a:defRPr>
                <a:solidFill>
                  <a:schemeClr val="accent6"/>
                </a:solidFill>
              </a:defRPr>
            </a:lvl3pPr>
            <a:lvl4pPr>
              <a:defRPr>
                <a:solidFill>
                  <a:schemeClr val="accent6"/>
                </a:solidFill>
              </a:defRPr>
            </a:lvl4pPr>
            <a:lvl5pPr marL="1828800" indent="0">
              <a:buNone/>
              <a:defRPr>
                <a:solidFill>
                  <a:schemeClr val="accent6"/>
                </a:solidFill>
              </a:defRPr>
            </a:lvl5pPr>
          </a:lstStyle>
          <a:p>
            <a:pPr lvl="0"/>
            <a:r>
              <a:rPr lang="es-ES" dirty="0" smtClean="0"/>
              <a:t>Haga clic para modificar el estilo de texto del patrón</a:t>
            </a:r>
          </a:p>
          <a:p>
            <a:pPr marL="622300" lvl="1" indent="-266700">
              <a:buSzPct val="100000"/>
              <a:buFont typeface="Wingdings" pitchFamily="2" charset="2"/>
              <a:buChar char="ü"/>
              <a:tabLst>
                <a:tab pos="355600" algn="l"/>
              </a:tabLst>
              <a:defRPr/>
            </a:pPr>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MX" dirty="0"/>
          </a:p>
        </p:txBody>
      </p:sp>
    </p:spTree>
    <p:extLst>
      <p:ext uri="{BB962C8B-B14F-4D97-AF65-F5344CB8AC3E}">
        <p14:creationId xmlns:p14="http://schemas.microsoft.com/office/powerpoint/2010/main" val="437562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4_Título y objetos">
    <p:spTree>
      <p:nvGrpSpPr>
        <p:cNvPr id="1" name=""/>
        <p:cNvGrpSpPr/>
        <p:nvPr/>
      </p:nvGrpSpPr>
      <p:grpSpPr>
        <a:xfrm>
          <a:off x="0" y="0"/>
          <a:ext cx="0" cy="0"/>
          <a:chOff x="0" y="0"/>
          <a:chExt cx="0" cy="0"/>
        </a:xfrm>
      </p:grpSpPr>
      <p:sp>
        <p:nvSpPr>
          <p:cNvPr id="16" name="15 Marcador de texto"/>
          <p:cNvSpPr>
            <a:spLocks noGrp="1"/>
          </p:cNvSpPr>
          <p:nvPr>
            <p:ph type="body" sz="quarter" idx="10"/>
          </p:nvPr>
        </p:nvSpPr>
        <p:spPr>
          <a:xfrm>
            <a:off x="143339" y="1484784"/>
            <a:ext cx="11809312" cy="3672408"/>
          </a:xfrm>
        </p:spPr>
        <p:txBody>
          <a:bodyPr/>
          <a:lstStyle>
            <a:lvl1pPr>
              <a:defRPr sz="2600" baseline="0">
                <a:solidFill>
                  <a:schemeClr val="accent6"/>
                </a:solidFill>
              </a:defRPr>
            </a:lvl1pPr>
            <a:lvl2pPr marL="812800" indent="-457200">
              <a:defRPr lang="es-ES" sz="2400" b="0" kern="1200" baseline="0" dirty="0" smtClean="0">
                <a:solidFill>
                  <a:schemeClr val="accent6"/>
                </a:solidFill>
                <a:latin typeface="+mj-lt"/>
                <a:ea typeface="+mn-ea"/>
                <a:cs typeface="Arial" pitchFamily="34" charset="0"/>
              </a:defRPr>
            </a:lvl2pPr>
            <a:lvl3pPr>
              <a:defRPr>
                <a:solidFill>
                  <a:schemeClr val="accent6"/>
                </a:solidFill>
              </a:defRPr>
            </a:lvl3pPr>
            <a:lvl4pPr>
              <a:defRPr>
                <a:solidFill>
                  <a:schemeClr val="accent6"/>
                </a:solidFill>
              </a:defRPr>
            </a:lvl4pPr>
            <a:lvl5pPr marL="1828800" indent="0">
              <a:buNone/>
              <a:defRPr>
                <a:solidFill>
                  <a:schemeClr val="accent6"/>
                </a:solidFill>
              </a:defRPr>
            </a:lvl5pPr>
          </a:lstStyle>
          <a:p>
            <a:pPr lvl="0"/>
            <a:r>
              <a:rPr lang="es-ES" dirty="0" smtClean="0"/>
              <a:t>Haga clic para modificar el estilo de texto del patrón</a:t>
            </a:r>
          </a:p>
          <a:p>
            <a:pPr marL="622300" lvl="1" indent="-266700">
              <a:buSzPct val="100000"/>
              <a:buFont typeface="Wingdings" pitchFamily="2" charset="2"/>
              <a:buChar char="ü"/>
              <a:tabLst>
                <a:tab pos="355600" algn="l"/>
              </a:tabLst>
              <a:defRPr/>
            </a:pPr>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MX" dirty="0"/>
          </a:p>
        </p:txBody>
      </p:sp>
    </p:spTree>
    <p:extLst>
      <p:ext uri="{BB962C8B-B14F-4D97-AF65-F5344CB8AC3E}">
        <p14:creationId xmlns:p14="http://schemas.microsoft.com/office/powerpoint/2010/main" val="3740949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5_Título y objetos">
    <p:spTree>
      <p:nvGrpSpPr>
        <p:cNvPr id="1" name=""/>
        <p:cNvGrpSpPr/>
        <p:nvPr/>
      </p:nvGrpSpPr>
      <p:grpSpPr>
        <a:xfrm>
          <a:off x="0" y="0"/>
          <a:ext cx="0" cy="0"/>
          <a:chOff x="0" y="0"/>
          <a:chExt cx="0" cy="0"/>
        </a:xfrm>
      </p:grpSpPr>
      <p:sp>
        <p:nvSpPr>
          <p:cNvPr id="16" name="15 Marcador de texto"/>
          <p:cNvSpPr>
            <a:spLocks noGrp="1"/>
          </p:cNvSpPr>
          <p:nvPr>
            <p:ph type="body" sz="quarter" idx="10"/>
          </p:nvPr>
        </p:nvSpPr>
        <p:spPr>
          <a:xfrm>
            <a:off x="143339" y="1484784"/>
            <a:ext cx="11809312" cy="3672408"/>
          </a:xfrm>
        </p:spPr>
        <p:txBody>
          <a:bodyPr/>
          <a:lstStyle>
            <a:lvl1pPr>
              <a:defRPr sz="2600" baseline="0">
                <a:solidFill>
                  <a:schemeClr val="accent6"/>
                </a:solidFill>
              </a:defRPr>
            </a:lvl1pPr>
            <a:lvl2pPr marL="812800" indent="-457200">
              <a:defRPr lang="es-ES" sz="2400" b="0" kern="1200" baseline="0" dirty="0" smtClean="0">
                <a:solidFill>
                  <a:schemeClr val="accent6"/>
                </a:solidFill>
                <a:latin typeface="+mj-lt"/>
                <a:ea typeface="+mn-ea"/>
                <a:cs typeface="Arial" pitchFamily="34" charset="0"/>
              </a:defRPr>
            </a:lvl2pPr>
            <a:lvl3pPr>
              <a:defRPr>
                <a:solidFill>
                  <a:schemeClr val="accent6"/>
                </a:solidFill>
              </a:defRPr>
            </a:lvl3pPr>
            <a:lvl4pPr>
              <a:defRPr>
                <a:solidFill>
                  <a:schemeClr val="accent6"/>
                </a:solidFill>
              </a:defRPr>
            </a:lvl4pPr>
            <a:lvl5pPr marL="1828800" indent="0">
              <a:buNone/>
              <a:defRPr>
                <a:solidFill>
                  <a:schemeClr val="accent6"/>
                </a:solidFill>
              </a:defRPr>
            </a:lvl5pPr>
          </a:lstStyle>
          <a:p>
            <a:pPr lvl="0"/>
            <a:r>
              <a:rPr lang="es-ES" dirty="0" smtClean="0"/>
              <a:t>Haga clic para modificar el estilo de texto del patrón</a:t>
            </a:r>
          </a:p>
          <a:p>
            <a:pPr marL="622300" lvl="1" indent="-266700">
              <a:buSzPct val="100000"/>
              <a:buFont typeface="Wingdings" pitchFamily="2" charset="2"/>
              <a:buChar char="ü"/>
              <a:tabLst>
                <a:tab pos="355600" algn="l"/>
              </a:tabLst>
              <a:defRPr/>
            </a:pPr>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MX" dirty="0"/>
          </a:p>
        </p:txBody>
      </p:sp>
    </p:spTree>
    <p:extLst>
      <p:ext uri="{BB962C8B-B14F-4D97-AF65-F5344CB8AC3E}">
        <p14:creationId xmlns:p14="http://schemas.microsoft.com/office/powerpoint/2010/main" val="399333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6_Título y objetos">
    <p:spTree>
      <p:nvGrpSpPr>
        <p:cNvPr id="1" name=""/>
        <p:cNvGrpSpPr/>
        <p:nvPr/>
      </p:nvGrpSpPr>
      <p:grpSpPr>
        <a:xfrm>
          <a:off x="0" y="0"/>
          <a:ext cx="0" cy="0"/>
          <a:chOff x="0" y="0"/>
          <a:chExt cx="0" cy="0"/>
        </a:xfrm>
      </p:grpSpPr>
      <p:sp>
        <p:nvSpPr>
          <p:cNvPr id="16" name="15 Marcador de texto"/>
          <p:cNvSpPr>
            <a:spLocks noGrp="1"/>
          </p:cNvSpPr>
          <p:nvPr>
            <p:ph type="body" sz="quarter" idx="10"/>
          </p:nvPr>
        </p:nvSpPr>
        <p:spPr>
          <a:xfrm>
            <a:off x="143339" y="1484784"/>
            <a:ext cx="11809312" cy="3672408"/>
          </a:xfrm>
        </p:spPr>
        <p:txBody>
          <a:bodyPr/>
          <a:lstStyle>
            <a:lvl1pPr>
              <a:defRPr sz="2600" baseline="0">
                <a:solidFill>
                  <a:schemeClr val="accent6"/>
                </a:solidFill>
              </a:defRPr>
            </a:lvl1pPr>
            <a:lvl2pPr marL="812800" indent="-457200">
              <a:defRPr lang="es-ES" sz="2400" b="0" kern="1200" baseline="0" dirty="0" smtClean="0">
                <a:solidFill>
                  <a:schemeClr val="accent6"/>
                </a:solidFill>
                <a:latin typeface="+mj-lt"/>
                <a:ea typeface="+mn-ea"/>
                <a:cs typeface="Arial" pitchFamily="34" charset="0"/>
              </a:defRPr>
            </a:lvl2pPr>
            <a:lvl3pPr>
              <a:defRPr>
                <a:solidFill>
                  <a:schemeClr val="accent6"/>
                </a:solidFill>
              </a:defRPr>
            </a:lvl3pPr>
            <a:lvl4pPr>
              <a:defRPr>
                <a:solidFill>
                  <a:schemeClr val="accent6"/>
                </a:solidFill>
              </a:defRPr>
            </a:lvl4pPr>
            <a:lvl5pPr marL="1828800" indent="0">
              <a:buNone/>
              <a:defRPr>
                <a:solidFill>
                  <a:schemeClr val="accent6"/>
                </a:solidFill>
              </a:defRPr>
            </a:lvl5pPr>
          </a:lstStyle>
          <a:p>
            <a:pPr lvl="0"/>
            <a:r>
              <a:rPr lang="es-ES" dirty="0" smtClean="0"/>
              <a:t>Haga clic para modificar el estilo de texto del patrón</a:t>
            </a:r>
          </a:p>
          <a:p>
            <a:pPr marL="622300" lvl="1" indent="-266700">
              <a:buSzPct val="100000"/>
              <a:buFont typeface="Wingdings" pitchFamily="2" charset="2"/>
              <a:buChar char="ü"/>
              <a:tabLst>
                <a:tab pos="355600" algn="l"/>
              </a:tabLst>
              <a:defRPr/>
            </a:pPr>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MX" dirty="0"/>
          </a:p>
        </p:txBody>
      </p:sp>
    </p:spTree>
    <p:extLst>
      <p:ext uri="{BB962C8B-B14F-4D97-AF65-F5344CB8AC3E}">
        <p14:creationId xmlns:p14="http://schemas.microsoft.com/office/powerpoint/2010/main" val="15334498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7_Título y objetos">
    <p:spTree>
      <p:nvGrpSpPr>
        <p:cNvPr id="1" name=""/>
        <p:cNvGrpSpPr/>
        <p:nvPr/>
      </p:nvGrpSpPr>
      <p:grpSpPr>
        <a:xfrm>
          <a:off x="0" y="0"/>
          <a:ext cx="0" cy="0"/>
          <a:chOff x="0" y="0"/>
          <a:chExt cx="0" cy="0"/>
        </a:xfrm>
      </p:grpSpPr>
      <p:sp>
        <p:nvSpPr>
          <p:cNvPr id="16" name="15 Marcador de texto"/>
          <p:cNvSpPr>
            <a:spLocks noGrp="1"/>
          </p:cNvSpPr>
          <p:nvPr>
            <p:ph type="body" sz="quarter" idx="10"/>
          </p:nvPr>
        </p:nvSpPr>
        <p:spPr>
          <a:xfrm>
            <a:off x="143339" y="1484784"/>
            <a:ext cx="11809312" cy="3672408"/>
          </a:xfrm>
        </p:spPr>
        <p:txBody>
          <a:bodyPr/>
          <a:lstStyle>
            <a:lvl1pPr>
              <a:defRPr sz="2600" baseline="0">
                <a:solidFill>
                  <a:schemeClr val="accent6"/>
                </a:solidFill>
              </a:defRPr>
            </a:lvl1pPr>
            <a:lvl2pPr marL="812800" indent="-457200">
              <a:defRPr lang="es-ES" sz="2400" b="0" kern="1200" baseline="0" dirty="0" smtClean="0">
                <a:solidFill>
                  <a:schemeClr val="accent6"/>
                </a:solidFill>
                <a:latin typeface="+mj-lt"/>
                <a:ea typeface="+mn-ea"/>
                <a:cs typeface="Arial" pitchFamily="34" charset="0"/>
              </a:defRPr>
            </a:lvl2pPr>
            <a:lvl3pPr>
              <a:defRPr>
                <a:solidFill>
                  <a:schemeClr val="accent6"/>
                </a:solidFill>
              </a:defRPr>
            </a:lvl3pPr>
            <a:lvl4pPr>
              <a:defRPr>
                <a:solidFill>
                  <a:schemeClr val="accent6"/>
                </a:solidFill>
              </a:defRPr>
            </a:lvl4pPr>
            <a:lvl5pPr marL="1828800" indent="0">
              <a:buNone/>
              <a:defRPr>
                <a:solidFill>
                  <a:schemeClr val="accent6"/>
                </a:solidFill>
              </a:defRPr>
            </a:lvl5pPr>
          </a:lstStyle>
          <a:p>
            <a:pPr lvl="0"/>
            <a:r>
              <a:rPr lang="es-ES" dirty="0" smtClean="0"/>
              <a:t>Haga clic para modificar el estilo de texto del patrón</a:t>
            </a:r>
          </a:p>
          <a:p>
            <a:pPr marL="622300" lvl="1" indent="-266700">
              <a:buSzPct val="100000"/>
              <a:buFont typeface="Wingdings" pitchFamily="2" charset="2"/>
              <a:buChar char="ü"/>
              <a:tabLst>
                <a:tab pos="355600" algn="l"/>
              </a:tabLst>
              <a:defRPr/>
            </a:pPr>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MX" dirty="0"/>
          </a:p>
        </p:txBody>
      </p:sp>
    </p:spTree>
    <p:extLst>
      <p:ext uri="{BB962C8B-B14F-4D97-AF65-F5344CB8AC3E}">
        <p14:creationId xmlns:p14="http://schemas.microsoft.com/office/powerpoint/2010/main" val="30632982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8_Título y objetos">
    <p:spTree>
      <p:nvGrpSpPr>
        <p:cNvPr id="1" name=""/>
        <p:cNvGrpSpPr/>
        <p:nvPr/>
      </p:nvGrpSpPr>
      <p:grpSpPr>
        <a:xfrm>
          <a:off x="0" y="0"/>
          <a:ext cx="0" cy="0"/>
          <a:chOff x="0" y="0"/>
          <a:chExt cx="0" cy="0"/>
        </a:xfrm>
      </p:grpSpPr>
      <p:sp>
        <p:nvSpPr>
          <p:cNvPr id="16" name="15 Marcador de texto"/>
          <p:cNvSpPr>
            <a:spLocks noGrp="1"/>
          </p:cNvSpPr>
          <p:nvPr>
            <p:ph type="body" sz="quarter" idx="10"/>
          </p:nvPr>
        </p:nvSpPr>
        <p:spPr>
          <a:xfrm>
            <a:off x="143339" y="1484784"/>
            <a:ext cx="11809312" cy="3672408"/>
          </a:xfrm>
        </p:spPr>
        <p:txBody>
          <a:bodyPr/>
          <a:lstStyle>
            <a:lvl1pPr>
              <a:defRPr sz="2600" baseline="0">
                <a:solidFill>
                  <a:schemeClr val="accent6"/>
                </a:solidFill>
              </a:defRPr>
            </a:lvl1pPr>
            <a:lvl2pPr marL="812800" indent="-457200">
              <a:defRPr lang="es-ES" sz="2400" b="0" kern="1200" baseline="0" dirty="0" smtClean="0">
                <a:solidFill>
                  <a:schemeClr val="accent6"/>
                </a:solidFill>
                <a:latin typeface="+mj-lt"/>
                <a:ea typeface="+mn-ea"/>
                <a:cs typeface="Arial" pitchFamily="34" charset="0"/>
              </a:defRPr>
            </a:lvl2pPr>
            <a:lvl3pPr>
              <a:defRPr>
                <a:solidFill>
                  <a:schemeClr val="accent6"/>
                </a:solidFill>
              </a:defRPr>
            </a:lvl3pPr>
            <a:lvl4pPr>
              <a:defRPr>
                <a:solidFill>
                  <a:schemeClr val="accent6"/>
                </a:solidFill>
              </a:defRPr>
            </a:lvl4pPr>
            <a:lvl5pPr marL="1828800" indent="0">
              <a:buNone/>
              <a:defRPr>
                <a:solidFill>
                  <a:schemeClr val="accent6"/>
                </a:solidFill>
              </a:defRPr>
            </a:lvl5pPr>
          </a:lstStyle>
          <a:p>
            <a:pPr lvl="0"/>
            <a:r>
              <a:rPr lang="es-ES" dirty="0" smtClean="0"/>
              <a:t>Haga clic para modificar el estilo de texto del patrón</a:t>
            </a:r>
          </a:p>
          <a:p>
            <a:pPr marL="622300" lvl="1" indent="-266700">
              <a:buSzPct val="100000"/>
              <a:buFont typeface="Wingdings" pitchFamily="2" charset="2"/>
              <a:buChar char="ü"/>
              <a:tabLst>
                <a:tab pos="355600" algn="l"/>
              </a:tabLst>
              <a:defRPr/>
            </a:pPr>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MX" dirty="0"/>
          </a:p>
        </p:txBody>
      </p:sp>
    </p:spTree>
    <p:extLst>
      <p:ext uri="{BB962C8B-B14F-4D97-AF65-F5344CB8AC3E}">
        <p14:creationId xmlns:p14="http://schemas.microsoft.com/office/powerpoint/2010/main" val="3442548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456F226-8DE1-4888-B50A-8B8F6B96BA47}" type="datetimeFigureOut">
              <a:rPr lang="es-MX" smtClean="0"/>
              <a:t>04/12/2013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8A3CAB0-CAC5-434C-B995-7BC6C9742B8E}" type="slidenum">
              <a:rPr lang="es-MX" smtClean="0"/>
              <a:t>‹#›</a:t>
            </a:fld>
            <a:endParaRPr lang="es-MX"/>
          </a:p>
        </p:txBody>
      </p:sp>
    </p:spTree>
    <p:extLst>
      <p:ext uri="{BB962C8B-B14F-4D97-AF65-F5344CB8AC3E}">
        <p14:creationId xmlns:p14="http://schemas.microsoft.com/office/powerpoint/2010/main" val="25194581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3842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2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91390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3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31587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4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44538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5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28512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6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1218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7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09817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8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53484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9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42703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026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456F226-8DE1-4888-B50A-8B8F6B96BA47}" type="datetimeFigureOut">
              <a:rPr lang="es-MX" smtClean="0"/>
              <a:t>04/12/2013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8A3CAB0-CAC5-434C-B995-7BC6C9742B8E}" type="slidenum">
              <a:rPr lang="es-MX" smtClean="0"/>
              <a:t>‹#›</a:t>
            </a:fld>
            <a:endParaRPr lang="es-MX"/>
          </a:p>
        </p:txBody>
      </p:sp>
    </p:spTree>
    <p:extLst>
      <p:ext uri="{BB962C8B-B14F-4D97-AF65-F5344CB8AC3E}">
        <p14:creationId xmlns:p14="http://schemas.microsoft.com/office/powerpoint/2010/main" val="28010070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3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53538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2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4F567ED-FE3E-45E3-A1E6-9F1D7EE70AAA}" type="datetimeFigureOut">
              <a:rPr lang="es-MX" smtClean="0"/>
              <a:t>04/12/2013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E174E2B-4A03-413C-827B-8CDC6571CB6D}" type="slidenum">
              <a:rPr lang="es-MX" smtClean="0"/>
              <a:t>‹#›</a:t>
            </a:fld>
            <a:endParaRPr lang="es-MX"/>
          </a:p>
        </p:txBody>
      </p:sp>
    </p:spTree>
    <p:extLst>
      <p:ext uri="{BB962C8B-B14F-4D97-AF65-F5344CB8AC3E}">
        <p14:creationId xmlns:p14="http://schemas.microsoft.com/office/powerpoint/2010/main" val="35493019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6DAAB595-B21C-4355-963D-E37CC47657E2}" type="datetimeFigureOut">
              <a:rPr lang="es-MX" smtClean="0"/>
              <a:t>04/12/2013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FAF3FE5-ACD3-4C2A-8251-58D13ECB646B}" type="slidenum">
              <a:rPr lang="es-MX" smtClean="0"/>
              <a:t>‹#›</a:t>
            </a:fld>
            <a:endParaRPr lang="es-MX"/>
          </a:p>
        </p:txBody>
      </p:sp>
    </p:spTree>
    <p:extLst>
      <p:ext uri="{BB962C8B-B14F-4D97-AF65-F5344CB8AC3E}">
        <p14:creationId xmlns:p14="http://schemas.microsoft.com/office/powerpoint/2010/main" val="643831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1456F226-8DE1-4888-B50A-8B8F6B96BA47}" type="datetimeFigureOut">
              <a:rPr lang="es-MX" smtClean="0"/>
              <a:t>04/12/2013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C8A3CAB0-CAC5-434C-B995-7BC6C9742B8E}" type="slidenum">
              <a:rPr lang="es-MX" smtClean="0"/>
              <a:t>‹#›</a:t>
            </a:fld>
            <a:endParaRPr lang="es-MX"/>
          </a:p>
        </p:txBody>
      </p:sp>
    </p:spTree>
    <p:extLst>
      <p:ext uri="{BB962C8B-B14F-4D97-AF65-F5344CB8AC3E}">
        <p14:creationId xmlns:p14="http://schemas.microsoft.com/office/powerpoint/2010/main" val="3987163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1456F226-8DE1-4888-B50A-8B8F6B96BA47}" type="datetimeFigureOut">
              <a:rPr lang="es-MX" smtClean="0"/>
              <a:t>04/12/2013</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C8A3CAB0-CAC5-434C-B995-7BC6C9742B8E}" type="slidenum">
              <a:rPr lang="es-MX" smtClean="0"/>
              <a:t>‹#›</a:t>
            </a:fld>
            <a:endParaRPr lang="es-MX"/>
          </a:p>
        </p:txBody>
      </p:sp>
    </p:spTree>
    <p:extLst>
      <p:ext uri="{BB962C8B-B14F-4D97-AF65-F5344CB8AC3E}">
        <p14:creationId xmlns:p14="http://schemas.microsoft.com/office/powerpoint/2010/main" val="896482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456F226-8DE1-4888-B50A-8B8F6B96BA47}" type="datetimeFigureOut">
              <a:rPr lang="es-MX" smtClean="0"/>
              <a:t>04/12/2013</a:t>
            </a:fld>
            <a:endParaRPr lang="es-MX"/>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MX"/>
          </a:p>
        </p:txBody>
      </p:sp>
      <p:sp>
        <p:nvSpPr>
          <p:cNvPr id="9" name="Slide Number Placeholder 8"/>
          <p:cNvSpPr>
            <a:spLocks noGrp="1"/>
          </p:cNvSpPr>
          <p:nvPr>
            <p:ph type="sldNum" sz="quarter" idx="12"/>
          </p:nvPr>
        </p:nvSpPr>
        <p:spPr/>
        <p:txBody>
          <a:bodyPr/>
          <a:lstStyle/>
          <a:p>
            <a:fld id="{C8A3CAB0-CAC5-434C-B995-7BC6C9742B8E}" type="slidenum">
              <a:rPr lang="es-MX" smtClean="0"/>
              <a:t>‹#›</a:t>
            </a:fld>
            <a:endParaRPr lang="es-MX"/>
          </a:p>
        </p:txBody>
      </p:sp>
    </p:spTree>
    <p:extLst>
      <p:ext uri="{BB962C8B-B14F-4D97-AF65-F5344CB8AC3E}">
        <p14:creationId xmlns:p14="http://schemas.microsoft.com/office/powerpoint/2010/main" val="2238379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456F226-8DE1-4888-B50A-8B8F6B96BA47}" type="datetimeFigureOut">
              <a:rPr lang="es-MX" smtClean="0"/>
              <a:t>04/12/2013</a:t>
            </a:fld>
            <a:endParaRPr lang="es-MX"/>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MX"/>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8A3CAB0-CAC5-434C-B995-7BC6C9742B8E}" type="slidenum">
              <a:rPr lang="es-MX" smtClean="0"/>
              <a:t>‹#›</a:t>
            </a:fld>
            <a:endParaRPr lang="es-MX"/>
          </a:p>
        </p:txBody>
      </p:sp>
    </p:spTree>
    <p:extLst>
      <p:ext uri="{BB962C8B-B14F-4D97-AF65-F5344CB8AC3E}">
        <p14:creationId xmlns:p14="http://schemas.microsoft.com/office/powerpoint/2010/main" val="1282994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456F226-8DE1-4888-B50A-8B8F6B96BA47}" type="datetimeFigureOut">
              <a:rPr lang="es-MX" smtClean="0"/>
              <a:t>04/12/2013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8A3CAB0-CAC5-434C-B995-7BC6C9742B8E}" type="slidenum">
              <a:rPr lang="es-MX" smtClean="0"/>
              <a:t>‹#›</a:t>
            </a:fld>
            <a:endParaRPr lang="es-MX"/>
          </a:p>
        </p:txBody>
      </p:sp>
    </p:spTree>
    <p:extLst>
      <p:ext uri="{BB962C8B-B14F-4D97-AF65-F5344CB8AC3E}">
        <p14:creationId xmlns:p14="http://schemas.microsoft.com/office/powerpoint/2010/main" val="4083735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456F226-8DE1-4888-B50A-8B8F6B96BA47}" type="datetimeFigureOut">
              <a:rPr lang="es-MX" smtClean="0"/>
              <a:t>04/12/2013</a:t>
            </a:fld>
            <a:endParaRPr lang="es-MX"/>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MX"/>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8A3CAB0-CAC5-434C-B995-7BC6C9742B8E}" type="slidenum">
              <a:rPr lang="es-MX" smtClean="0"/>
              <a:t>‹#›</a:t>
            </a:fld>
            <a:endParaRPr lang="es-MX"/>
          </a:p>
        </p:txBody>
      </p:sp>
    </p:spTree>
    <p:extLst>
      <p:ext uri="{BB962C8B-B14F-4D97-AF65-F5344CB8AC3E}">
        <p14:creationId xmlns:p14="http://schemas.microsoft.com/office/powerpoint/2010/main" val="333872081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4" r:id="rId22"/>
    <p:sldLayoutId id="2147483746" r:id="rId23"/>
    <p:sldLayoutId id="2147483748" r:id="rId24"/>
    <p:sldLayoutId id="2147483749" r:id="rId25"/>
    <p:sldLayoutId id="2147483750" r:id="rId26"/>
    <p:sldLayoutId id="2147483751" r:id="rId27"/>
    <p:sldLayoutId id="2147483752" r:id="rId28"/>
    <p:sldLayoutId id="2147483753"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 id="2147483771" r:id="rId41"/>
    <p:sldLayoutId id="2147483772" r:id="rId4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39.xml"/></Relationships>
</file>

<file path=ppt/slides/_rels/slide10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3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39.xml"/></Relationships>
</file>

<file path=ppt/slides/_rels/slide10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0.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jpg"/><Relationship Id="rId1" Type="http://schemas.openxmlformats.org/officeDocument/2006/relationships/slideLayout" Target="../slideLayouts/slideLayout31.xml"/></Relationships>
</file>

<file path=ppt/slides/_rels/slide12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8.jpg"/><Relationship Id="rId1" Type="http://schemas.openxmlformats.org/officeDocument/2006/relationships/slideLayout" Target="../slideLayouts/slideLayout32.xml"/></Relationships>
</file>

<file path=ppt/slides/_rels/slide12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78.jpg"/><Relationship Id="rId1" Type="http://schemas.openxmlformats.org/officeDocument/2006/relationships/slideLayout" Target="../slideLayouts/slideLayout33.xml"/></Relationships>
</file>

<file path=ppt/slides/_rels/slide12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78.jpg"/><Relationship Id="rId1" Type="http://schemas.openxmlformats.org/officeDocument/2006/relationships/slideLayout" Target="../slideLayouts/slideLayout34.xml"/><Relationship Id="rId5" Type="http://schemas.openxmlformats.org/officeDocument/2006/relationships/image" Target="../media/image184.jpeg"/><Relationship Id="rId4" Type="http://schemas.openxmlformats.org/officeDocument/2006/relationships/image" Target="../media/image183.jpeg"/></Relationships>
</file>

<file path=ppt/slides/_rels/slide1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8.jpg"/><Relationship Id="rId1" Type="http://schemas.openxmlformats.org/officeDocument/2006/relationships/slideLayout" Target="../slideLayouts/slideLayout35.xml"/></Relationships>
</file>

<file path=ppt/slides/_rels/slide127.xml.rels><?xml version="1.0" encoding="UTF-8" standalone="yes"?>
<Relationships xmlns="http://schemas.openxmlformats.org/package/2006/relationships"><Relationship Id="rId8" Type="http://schemas.openxmlformats.org/officeDocument/2006/relationships/hyperlink" Target="http://www.clipartof.com/portfolio/kjpargeter/illustration/3d-white-character-going-over-a-numbered-list-1095113.html" TargetMode="External"/><Relationship Id="rId3" Type="http://schemas.openxmlformats.org/officeDocument/2006/relationships/image" Target="../media/image185.jpg"/><Relationship Id="rId7" Type="http://schemas.openxmlformats.org/officeDocument/2006/relationships/image" Target="../media/image188.jpeg"/><Relationship Id="rId12" Type="http://schemas.openxmlformats.org/officeDocument/2006/relationships/image" Target="../media/image192.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hyperlink" Target="http://www.clipartof.com/portfolio/skvoor/illustration/3d-blanco-man-facing-away-and-holding-a-check-list-212055.html" TargetMode="External"/><Relationship Id="rId11" Type="http://schemas.openxmlformats.org/officeDocument/2006/relationships/image" Target="../media/image191.jpg"/><Relationship Id="rId5" Type="http://schemas.openxmlformats.org/officeDocument/2006/relationships/image" Target="../media/image187.jpeg"/><Relationship Id="rId10" Type="http://schemas.openxmlformats.org/officeDocument/2006/relationships/image" Target="../media/image190.jpg"/><Relationship Id="rId4" Type="http://schemas.openxmlformats.org/officeDocument/2006/relationships/image" Target="../media/image186.jpeg"/><Relationship Id="rId9" Type="http://schemas.openxmlformats.org/officeDocument/2006/relationships/image" Target="../media/image189.jpeg"/></Relationships>
</file>

<file path=ppt/slides/_rels/slide12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78.jpg"/><Relationship Id="rId1" Type="http://schemas.openxmlformats.org/officeDocument/2006/relationships/slideLayout" Target="../slideLayouts/slideLayout37.xml"/><Relationship Id="rId4" Type="http://schemas.openxmlformats.org/officeDocument/2006/relationships/image" Target="../media/image194.png"/></Relationships>
</file>

<file path=ppt/slides/_rels/slide1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78.jpg"/><Relationship Id="rId1" Type="http://schemas.openxmlformats.org/officeDocument/2006/relationships/slideLayout" Target="../slideLayouts/slideLayout38.xml"/><Relationship Id="rId5" Type="http://schemas.openxmlformats.org/officeDocument/2006/relationships/chart" Target="../charts/chart4.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1.xml"/><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google.com.mx/imgres?imgurl=http://www.cipi.gob.mx/assets/images/Nafin.gif&amp;imgrefurl=http://www.cipi.gob.mx/html/body_integrantes.html&amp;usg=__mm9Apg6c6Dv6KNaGBZaAkOUuUrI=&amp;h=77&amp;w=112&amp;sz=13&amp;hl=es&amp;start=6&amp;um=1&amp;itbs=1&amp;tbnid=c0GLQd0Pbn9KcM:&amp;tbnh=59&amp;tbnw=86&amp;prev=/images?q=NACIONAL+FINANCIERA&amp;um=1&amp;hl=es&amp;sa=N&amp;rlz=1R2GGLL_en&amp;tbs=isch:1" TargetMode="Externa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3.jpeg"/><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hyperlink" Target="http://www.google.com.mx/imgres?imgurl=http://www.cipi.gob.mx/assets/images/Nafin.gif&amp;imgrefurl=http://www.cipi.gob.mx/html/body_integrantes.html&amp;usg=__mm9Apg6c6Dv6KNaGBZaAkOUuUrI=&amp;h=77&amp;w=112&amp;sz=13&amp;hl=es&amp;start=6&amp;um=1&amp;itbs=1&amp;tbnid=c0GLQd0Pbn9KcM:&amp;tbnh=59&amp;tbnw=86&amp;prev=/images?q=NACIONAL+FINANCIERA&amp;um=1&amp;hl=es&amp;sa=N&amp;rlz=1R2GGLL_en&amp;tbs=isch:1" TargetMode="External"/><Relationship Id="rId1" Type="http://schemas.openxmlformats.org/officeDocument/2006/relationships/slideLayout" Target="../slideLayouts/slideLayout1.xml"/><Relationship Id="rId6" Type="http://schemas.openxmlformats.org/officeDocument/2006/relationships/hyperlink" Target="http://www.google.com.mx/imgres?imgurl=http://i2.esmas.com/2009/03/18/39083/logo-de-la-secretaria-de-economia-300x350.jpg&amp;imgrefurl=http://www2.esmas.com/ipad/49533&amp;usg=__5of0Rr9P3Z5D7NNAzD2GURyU9qw=&amp;h=350&amp;w=300&amp;sz=11&amp;hl=es&amp;start=22&amp;um=1&amp;itbs=1&amp;tbnid=JjUs8M1xfj64iM:&amp;tbnh=120&amp;tbnw=103&amp;prev=/images?q=SECRETARIA+DE+ECONOMIA&amp;start=20&amp;um=1&amp;hl=es&amp;sa=N&amp;rlz=1R2GGLL_en&amp;ndsp=20&amp;tbs=isch:1" TargetMode="External"/><Relationship Id="rId11" Type="http://schemas.openxmlformats.org/officeDocument/2006/relationships/image" Target="../media/image22.png"/><Relationship Id="rId5" Type="http://schemas.openxmlformats.org/officeDocument/2006/relationships/image" Target="../media/image17.jpeg"/><Relationship Id="rId10" Type="http://schemas.openxmlformats.org/officeDocument/2006/relationships/image" Target="../media/image21.png"/><Relationship Id="rId4" Type="http://schemas.openxmlformats.org/officeDocument/2006/relationships/hyperlink" Target="http://www.google.com.mx/imgres?imgurl=http://www.noticiasaldia.com.mx/img/notas/17007_cb088030d5.jpg&amp;imgrefurl=http://www.noticiasaldia.com.mx/notas.pl?n=2398&amp;s=d&amp;usg=__z6ZqAB7dH0BVMT21Rh3jb6sjxbY=&amp;h=382&amp;w=382&amp;sz=39&amp;hl=es&amp;start=6&amp;um=1&amp;itbs=1&amp;tbnid=p7MznNvUSvYEDM:&amp;tbnh=123&amp;tbnw=123&amp;prev=/images?q=SHCP&amp;um=1&amp;hl=es&amp;rlz=1R2GGLL_en&amp;tbs=isch:1" TargetMode="External"/><Relationship Id="rId9"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oleObject" Target="file:///C:\Users\sara.hernandez\Desktop\25%20SEPTIEMBRE%20CG\NUEVO%20FORMATO%20GR&#193;FICAS.xlsx!HIST&#211;RICO!%5bNUEVO%20FORMATO%20GR&#193;FICAS.xlsx%5dHIST&#211;RICO%209%20Gr&#225;fico" TargetMode="Externa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2.png"/><Relationship Id="rId4" Type="http://schemas.openxmlformats.org/officeDocument/2006/relationships/image" Target="../media/image2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15.xml"/><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6.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1.jpg"/><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sites.google.com/site/cnetrupc/eventos" TargetMode="Externa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1.png"/><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oleObject" Target="../embeddings/oleObject1.bin"/><Relationship Id="rId9"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9.xml"/><Relationship Id="rId5" Type="http://schemas.openxmlformats.org/officeDocument/2006/relationships/image" Target="../media/image68.pn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jpeg"/><Relationship Id="rId18" Type="http://schemas.openxmlformats.org/officeDocument/2006/relationships/image" Target="../media/image80.png"/><Relationship Id="rId26" Type="http://schemas.openxmlformats.org/officeDocument/2006/relationships/image" Target="../media/image88.png"/><Relationship Id="rId3" Type="http://schemas.openxmlformats.org/officeDocument/2006/relationships/hyperlink" Target="http://www.google.com.mx/imgres?imgurl=http://www.uvg.edu.mx/siv/images/portada/liconsa-logo.jpg&amp;imgrefurl=http://www.uvg.edu.mx/siv/etac/conveniosetac.php?pageNum_RstCC=4&amp;totalRows_RstCC=44&amp;usg=__OJP4HvxliOlNTbgpNuOsd_7wnYk=&amp;h=200&amp;w=220&amp;sz=5&amp;hl=es&amp;start=2&amp;um=1&amp;itbs=1&amp;tbnid=Wq9DyLpS_nNcRM:&amp;tbnh=97&amp;tbnw=107&amp;prev=/images?q=liconsa&amp;um=1&amp;hl=es&amp;rlz=1R2ADRA_esMX352&amp;tbs=isch:1" TargetMode="External"/><Relationship Id="rId21" Type="http://schemas.openxmlformats.org/officeDocument/2006/relationships/image" Target="../media/image83.png"/><Relationship Id="rId7" Type="http://schemas.openxmlformats.org/officeDocument/2006/relationships/image" Target="../media/image70.jpeg"/><Relationship Id="rId12" Type="http://schemas.openxmlformats.org/officeDocument/2006/relationships/image" Target="../media/image75.emf"/><Relationship Id="rId17" Type="http://schemas.microsoft.com/office/2007/relationships/hdphoto" Target="../media/hdphoto1.wdp"/><Relationship Id="rId25" Type="http://schemas.openxmlformats.org/officeDocument/2006/relationships/image" Target="../media/image87.png"/><Relationship Id="rId2" Type="http://schemas.openxmlformats.org/officeDocument/2006/relationships/hyperlink" Target="http://www.google.com.mx/imgres?imgurl=http://www.oeidrus-tamaulipas.gob.mx/logos/conagua.jpg&amp;imgrefurl=http://www.oeidrus-tamaulipas.gob.mx/dependencias.htm&amp;usg=__7_33jNOsS60jOdLTQAizQVoFNco=&amp;h=300&amp;w=400&amp;sz=18&amp;hl=es&amp;start=1&amp;um=1&amp;itbs=1&amp;tbnid=9P9jC6s8bHJRuM:&amp;tbnh=93&amp;tbnw=124&amp;prev=/images?q=conagua&amp;um=1&amp;hl=es&amp;sa=N&amp;rlz=1R2ADRA_esMX352&amp;tbs=isch:1" TargetMode="External"/><Relationship Id="rId16" Type="http://schemas.openxmlformats.org/officeDocument/2006/relationships/image" Target="../media/image79.png"/><Relationship Id="rId20" Type="http://schemas.openxmlformats.org/officeDocument/2006/relationships/image" Target="../media/image82.png"/><Relationship Id="rId29"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74.png"/><Relationship Id="rId24" Type="http://schemas.openxmlformats.org/officeDocument/2006/relationships/image" Target="../media/image86.png"/><Relationship Id="rId5" Type="http://schemas.openxmlformats.org/officeDocument/2006/relationships/hyperlink" Target="http://www.google.com.mx/imgres?imgurl=http://c.markosweb.com/screenshots/5/7/5/57500.jpg&amp;imgrefurl=http://www.markosweb.com/hosting/Sixsigma+Networks+Mexico/&amp;usg=__g0tloEiscWT__OSyTXnKegvcZIs=&amp;h=252&amp;w=336&amp;sz=29&amp;hl=es&amp;start=1&amp;um=1&amp;itbs=1&amp;tbnid=SBLbahb3l6gTJM:&amp;tbnh=89&amp;tbnw=119&amp;prev=/images?q=COMPRANET+5.0&amp;um=1&amp;hl=es&amp;sa=G&amp;rlz=1R2ADRA_esMX352&amp;tbs=isch:1" TargetMode="External"/><Relationship Id="rId15" Type="http://schemas.openxmlformats.org/officeDocument/2006/relationships/image" Target="../media/image78.jpeg"/><Relationship Id="rId23" Type="http://schemas.openxmlformats.org/officeDocument/2006/relationships/image" Target="../media/image85.png"/><Relationship Id="rId28" Type="http://schemas.openxmlformats.org/officeDocument/2006/relationships/image" Target="../media/image90.jpeg"/><Relationship Id="rId10" Type="http://schemas.openxmlformats.org/officeDocument/2006/relationships/image" Target="../media/image73.png"/><Relationship Id="rId19" Type="http://schemas.openxmlformats.org/officeDocument/2006/relationships/image" Target="../media/image81.png"/><Relationship Id="rId4" Type="http://schemas.openxmlformats.org/officeDocument/2006/relationships/hyperlink" Target="http://www.google.com.mx/imgres?imgurl=http://www.cenavece.salud.gob.mx/emergencias/imgs/IMAGES-NEW/logo_salud_07-2.jpg&amp;imgrefurl=http://www.cenavece.salud.gob.mx/emergencias/interior/flu-sitios.htm&amp;usg=__tvKXcjGhWZhGUBSpf7w3N7jgqDI=&amp;h=686&amp;w=1269&amp;sz=66&amp;hl=es&amp;start=1&amp;um=1&amp;itbs=1&amp;tbnid=4NgAsdeShMCyOM:&amp;tbnh=81&amp;tbnw=150&amp;prev=/images?q=secretaria+de+salud&amp;um=1&amp;hl=es&amp;rlz=1R2ADRA_esMX352&amp;tbs=isch:1" TargetMode="External"/><Relationship Id="rId9" Type="http://schemas.openxmlformats.org/officeDocument/2006/relationships/image" Target="../media/image72.png"/><Relationship Id="rId14" Type="http://schemas.openxmlformats.org/officeDocument/2006/relationships/image" Target="../media/image77.jpeg"/><Relationship Id="rId22" Type="http://schemas.openxmlformats.org/officeDocument/2006/relationships/image" Target="../media/image84.png"/><Relationship Id="rId27" Type="http://schemas.openxmlformats.org/officeDocument/2006/relationships/image" Target="../media/image89.jpeg"/><Relationship Id="rId30" Type="http://schemas.openxmlformats.org/officeDocument/2006/relationships/image" Target="../media/image51.jpg"/></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www.sba.gov/aboutsba/sbaprograms/"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hyperlink" Target="http://www.usaspending.gov/" TargetMode="Externa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40.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87.xml.rels><?xml version="1.0" encoding="UTF-8" standalone="yes"?>
<Relationships xmlns="http://schemas.openxmlformats.org/package/2006/relationships"><Relationship Id="rId2" Type="http://schemas.openxmlformats.org/officeDocument/2006/relationships/hyperlink" Target="http://www.usaspending.gov/"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jp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wmf"/><Relationship Id="rId9" Type="http://schemas.openxmlformats.org/officeDocument/2006/relationships/image" Target="../media/image112.png"/></Relationships>
</file>

<file path=ppt/slides/_rels/slide8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1.png"/><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oleObject" Target="../embeddings/oleObject3.bin"/><Relationship Id="rId9" Type="http://schemas.openxmlformats.org/officeDocument/2006/relationships/image" Target="../media/image6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0.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19.png"/><Relationship Id="rId18" Type="http://schemas.openxmlformats.org/officeDocument/2006/relationships/image" Target="../media/image125.jpeg"/><Relationship Id="rId26" Type="http://schemas.openxmlformats.org/officeDocument/2006/relationships/image" Target="../media/image133.jpeg"/><Relationship Id="rId3" Type="http://schemas.openxmlformats.org/officeDocument/2006/relationships/image" Target="../media/image120.jpeg"/><Relationship Id="rId21" Type="http://schemas.openxmlformats.org/officeDocument/2006/relationships/image" Target="../media/image128.png"/><Relationship Id="rId7" Type="http://schemas.openxmlformats.org/officeDocument/2006/relationships/image" Target="../media/image116.png"/><Relationship Id="rId12" Type="http://schemas.openxmlformats.org/officeDocument/2006/relationships/oleObject" Target="../embeddings/oleObject8.bin"/><Relationship Id="rId17" Type="http://schemas.openxmlformats.org/officeDocument/2006/relationships/image" Target="../media/image124.jpeg"/><Relationship Id="rId25" Type="http://schemas.openxmlformats.org/officeDocument/2006/relationships/image" Target="../media/image132.jpeg"/><Relationship Id="rId33" Type="http://schemas.openxmlformats.org/officeDocument/2006/relationships/slide" Target="slide123.xml"/><Relationship Id="rId2" Type="http://schemas.openxmlformats.org/officeDocument/2006/relationships/slideLayout" Target="../slideLayouts/slideLayout39.xml"/><Relationship Id="rId16" Type="http://schemas.openxmlformats.org/officeDocument/2006/relationships/hyperlink" Target="http://images.google.com.mx/imgres?imgurl=http://www.videod.com.mx/imagenes/imagvideos/ANIMACION%20GOBIERNO%20DE%20CAMPECHE.jpg&amp;imgrefurl=http://www.videod.com.mx/videos.html&amp;h=200&amp;w=300&amp;sz=8&amp;hl=es&amp;start=22&amp;tbnid=ChBzWo6JLIHaQM:&amp;tbnh=77&amp;tbnw=116&amp;prev=/images?q=campeche+gobierno&amp;start=18&amp;gbv=2&amp;ndsp=18&amp;hl=es&amp;sa=N" TargetMode="External"/><Relationship Id="rId20" Type="http://schemas.openxmlformats.org/officeDocument/2006/relationships/image" Target="../media/image127.jpeg"/><Relationship Id="rId29" Type="http://schemas.openxmlformats.org/officeDocument/2006/relationships/image" Target="../media/image136.png"/><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118.png"/><Relationship Id="rId24" Type="http://schemas.openxmlformats.org/officeDocument/2006/relationships/image" Target="../media/image131.jpeg"/><Relationship Id="rId32" Type="http://schemas.openxmlformats.org/officeDocument/2006/relationships/image" Target="../media/image139.png"/><Relationship Id="rId5" Type="http://schemas.openxmlformats.org/officeDocument/2006/relationships/image" Target="../media/image122.wmf"/><Relationship Id="rId15" Type="http://schemas.openxmlformats.org/officeDocument/2006/relationships/image" Target="../media/image123.jpeg"/><Relationship Id="rId23" Type="http://schemas.openxmlformats.org/officeDocument/2006/relationships/image" Target="../media/image130.jpeg"/><Relationship Id="rId28" Type="http://schemas.openxmlformats.org/officeDocument/2006/relationships/image" Target="../media/image135.jpeg"/><Relationship Id="rId10" Type="http://schemas.openxmlformats.org/officeDocument/2006/relationships/oleObject" Target="../embeddings/oleObject7.bin"/><Relationship Id="rId19" Type="http://schemas.openxmlformats.org/officeDocument/2006/relationships/image" Target="../media/image126.png"/><Relationship Id="rId31" Type="http://schemas.openxmlformats.org/officeDocument/2006/relationships/image" Target="../media/image138.png"/><Relationship Id="rId4" Type="http://schemas.openxmlformats.org/officeDocument/2006/relationships/image" Target="../media/image121.png"/><Relationship Id="rId9" Type="http://schemas.openxmlformats.org/officeDocument/2006/relationships/image" Target="../media/image117.png"/><Relationship Id="rId14" Type="http://schemas.openxmlformats.org/officeDocument/2006/relationships/hyperlink" Target="http://images.google.com.mx/imgres?imgurl=http://www.saludcoahuila.gob.mx/admin/uploads/imagenes/modulo11/gobierno.gif&amp;imgrefurl=http://www.saludcoahuila.gob.mx/&amp;h=155&amp;w=250&amp;sz=9&amp;hl=es&amp;start=30&amp;um=1&amp;tbnid=ej97LSJlKfQLgM:&amp;tbnh=69&amp;tbnw=111&amp;prev=/images?q=coahuila+gobierno&amp;start=18&amp;ndsp=18&amp;um=1&amp;hl=es&amp;sa=N" TargetMode="External"/><Relationship Id="rId22" Type="http://schemas.openxmlformats.org/officeDocument/2006/relationships/image" Target="../media/image129.png"/><Relationship Id="rId27" Type="http://schemas.openxmlformats.org/officeDocument/2006/relationships/image" Target="../media/image134.jpeg"/><Relationship Id="rId30" Type="http://schemas.openxmlformats.org/officeDocument/2006/relationships/image" Target="../media/image137.png"/></Relationships>
</file>

<file path=ppt/slides/_rels/slide9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40.gi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jpeg"/><Relationship Id="rId7" Type="http://schemas.openxmlformats.org/officeDocument/2006/relationships/image" Target="../media/image145.jp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144.jpeg"/><Relationship Id="rId5" Type="http://schemas.openxmlformats.org/officeDocument/2006/relationships/image" Target="../media/image143.gif"/><Relationship Id="rId4" Type="http://schemas.openxmlformats.org/officeDocument/2006/relationships/image" Target="../media/image142.jpeg"/></Relationships>
</file>

<file path=ppt/slides/_rels/slide94.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png"/><Relationship Id="rId1" Type="http://schemas.openxmlformats.org/officeDocument/2006/relationships/slideLayout" Target="../slideLayouts/slideLayout7.xml"/><Relationship Id="rId5" Type="http://schemas.openxmlformats.org/officeDocument/2006/relationships/image" Target="../media/image150.png"/><Relationship Id="rId4" Type="http://schemas.openxmlformats.org/officeDocument/2006/relationships/image" Target="../media/image149.jpeg"/></Relationships>
</file>

<file path=ppt/slides/_rels/slide9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96.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54.png"/><Relationship Id="rId3" Type="http://schemas.openxmlformats.org/officeDocument/2006/relationships/image" Target="../media/image155.png"/><Relationship Id="rId7" Type="http://schemas.openxmlformats.org/officeDocument/2006/relationships/image" Target="../media/image159.png"/><Relationship Id="rId12"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58.png"/><Relationship Id="rId11" Type="http://schemas.openxmlformats.org/officeDocument/2006/relationships/image" Target="../media/image163.png"/><Relationship Id="rId5" Type="http://schemas.openxmlformats.org/officeDocument/2006/relationships/image" Target="../media/image157.wmf"/><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png"/></Relationships>
</file>

<file path=ppt/slides/_rels/slide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3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idx="4294967295"/>
          </p:nvPr>
        </p:nvSpPr>
        <p:spPr>
          <a:xfrm>
            <a:off x="2595736" y="2317315"/>
            <a:ext cx="7060554" cy="1920570"/>
          </a:xfrm>
        </p:spPr>
        <p:txBody>
          <a:bodyPr>
            <a:noAutofit/>
          </a:bodyPr>
          <a:lstStyle/>
          <a:p>
            <a:pPr algn="ctr"/>
            <a:r>
              <a:rPr lang="es-MX" sz="4400" b="1" dirty="0" smtClean="0">
                <a:latin typeface="+mn-lt"/>
              </a:rPr>
              <a:t>Taller de Formación RICG sobre Acceso </a:t>
            </a:r>
            <a:r>
              <a:rPr lang="es-MX" sz="4400" b="1" dirty="0" smtClean="0">
                <a:latin typeface="+mn-lt"/>
              </a:rPr>
              <a:t>de las Mipymes a las Compras </a:t>
            </a:r>
            <a:r>
              <a:rPr lang="es-MX" sz="4400" b="1" dirty="0" smtClean="0">
                <a:latin typeface="+mn-lt"/>
              </a:rPr>
              <a:t>Públicas</a:t>
            </a:r>
            <a:endParaRPr lang="es-MX" sz="4400" b="1" dirty="0">
              <a:latin typeface="+mn-lt"/>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00" y="488496"/>
            <a:ext cx="3200000" cy="558730"/>
          </a:xfrm>
          <a:prstGeom prst="rect">
            <a:avLst/>
          </a:prstGeom>
        </p:spPr>
      </p:pic>
      <p:sp>
        <p:nvSpPr>
          <p:cNvPr id="6" name="Rectángulo 5"/>
          <p:cNvSpPr/>
          <p:nvPr/>
        </p:nvSpPr>
        <p:spPr>
          <a:xfrm>
            <a:off x="5685692" y="5026365"/>
            <a:ext cx="6096000" cy="400110"/>
          </a:xfrm>
          <a:prstGeom prst="rect">
            <a:avLst/>
          </a:prstGeom>
        </p:spPr>
        <p:txBody>
          <a:bodyPr>
            <a:spAutoFit/>
          </a:bodyPr>
          <a:lstStyle/>
          <a:p>
            <a:pPr algn="ctr">
              <a:lnSpc>
                <a:spcPct val="100000"/>
              </a:lnSpc>
              <a:spcBef>
                <a:spcPts val="0"/>
              </a:spcBef>
            </a:pPr>
            <a:r>
              <a:rPr lang="es-MX" sz="2000" b="1" dirty="0" smtClean="0">
                <a:solidFill>
                  <a:schemeClr val="bg1"/>
                </a:solidFill>
              </a:rPr>
              <a:t>Teja</a:t>
            </a:r>
            <a:endParaRPr lang="es-MX" sz="2000" b="1" dirty="0"/>
          </a:p>
        </p:txBody>
      </p:sp>
    </p:spTree>
    <p:extLst>
      <p:ext uri="{BB962C8B-B14F-4D97-AF65-F5344CB8AC3E}">
        <p14:creationId xmlns:p14="http://schemas.microsoft.com/office/powerpoint/2010/main" val="28925499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811580586"/>
              </p:ext>
            </p:extLst>
          </p:nvPr>
        </p:nvGraphicFramePr>
        <p:xfrm>
          <a:off x="1913964" y="1919219"/>
          <a:ext cx="8458200" cy="2606040"/>
        </p:xfrm>
        <a:graphic>
          <a:graphicData uri="http://schemas.openxmlformats.org/drawingml/2006/table">
            <a:tbl>
              <a:tblPr firstRow="1" bandRow="1">
                <a:tableStyleId>{5C22544A-7EE6-4342-B048-85BDC9FD1C3A}</a:tableStyleId>
              </a:tblPr>
              <a:tblGrid>
                <a:gridCol w="2114550"/>
                <a:gridCol w="2114550"/>
                <a:gridCol w="2114550"/>
                <a:gridCol w="2114550"/>
              </a:tblGrid>
              <a:tr h="285750">
                <a:tc>
                  <a:txBody>
                    <a:bodyPr/>
                    <a:lstStyle/>
                    <a:p>
                      <a:pPr algn="ctr"/>
                      <a:r>
                        <a:rPr lang="es-MX" sz="1800" dirty="0" smtClean="0">
                          <a:latin typeface="Arial" panose="020B0604020202020204" pitchFamily="34" charset="0"/>
                          <a:cs typeface="Arial" panose="020B0604020202020204" pitchFamily="34" charset="0"/>
                        </a:rPr>
                        <a:t>País</a:t>
                      </a:r>
                      <a:endParaRPr lang="es-MX" sz="18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MX" sz="1800" dirty="0" smtClean="0">
                          <a:latin typeface="Arial" panose="020B0604020202020204" pitchFamily="34" charset="0"/>
                          <a:cs typeface="Arial" panose="020B0604020202020204" pitchFamily="34" charset="0"/>
                        </a:rPr>
                        <a:t>Número de empleos</a:t>
                      </a:r>
                      <a:endParaRPr lang="es-MX" sz="18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MX" sz="1800" dirty="0" smtClean="0">
                          <a:latin typeface="Arial" panose="020B0604020202020204" pitchFamily="34" charset="0"/>
                          <a:cs typeface="Arial" panose="020B0604020202020204" pitchFamily="34" charset="0"/>
                        </a:rPr>
                        <a:t>Ventas máximas</a:t>
                      </a:r>
                    </a:p>
                    <a:p>
                      <a:pPr algn="ctr"/>
                      <a:r>
                        <a:rPr lang="es-MX" sz="1800" dirty="0" smtClean="0">
                          <a:latin typeface="Arial" panose="020B0604020202020204" pitchFamily="34" charset="0"/>
                          <a:cs typeface="Arial" panose="020B0604020202020204" pitchFamily="34" charset="0"/>
                        </a:rPr>
                        <a:t>(USD)</a:t>
                      </a:r>
                      <a:endParaRPr lang="es-MX" sz="18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MX" sz="1800" dirty="0" smtClean="0">
                          <a:latin typeface="Arial" panose="020B0604020202020204" pitchFamily="34" charset="0"/>
                          <a:cs typeface="Arial" panose="020B0604020202020204" pitchFamily="34" charset="0"/>
                        </a:rPr>
                        <a:t>Monto de préstamo</a:t>
                      </a:r>
                    </a:p>
                    <a:p>
                      <a:pPr algn="ctr"/>
                      <a:r>
                        <a:rPr lang="es-MX" sz="1800" dirty="0" smtClean="0">
                          <a:latin typeface="Arial" panose="020B0604020202020204" pitchFamily="34" charset="0"/>
                          <a:cs typeface="Arial" panose="020B0604020202020204" pitchFamily="34" charset="0"/>
                        </a:rPr>
                        <a:t>(USD)</a:t>
                      </a:r>
                      <a:endParaRPr lang="es-MX" sz="1800" dirty="0">
                        <a:latin typeface="Arial" panose="020B0604020202020204" pitchFamily="34" charset="0"/>
                        <a:cs typeface="Arial" panose="020B0604020202020204" pitchFamily="34" charset="0"/>
                      </a:endParaRPr>
                    </a:p>
                  </a:txBody>
                  <a:tcPr marL="68580" marR="68580" marT="34290" marB="34290" anchor="ctr"/>
                </a:tc>
              </a:tr>
              <a:tr h="285750">
                <a:tc gridSpan="4">
                  <a:txBody>
                    <a:bodyPr/>
                    <a:lstStyle/>
                    <a:p>
                      <a:pPr algn="ctr"/>
                      <a:r>
                        <a:rPr lang="es-MX" sz="1400" b="1" dirty="0" smtClean="0">
                          <a:latin typeface="Arial" panose="020B0604020202020204" pitchFamily="34" charset="0"/>
                          <a:cs typeface="Arial" panose="020B0604020202020204" pitchFamily="34" charset="0"/>
                        </a:rPr>
                        <a:t>…NORTEAMÉRICA Y EUROPA</a:t>
                      </a:r>
                      <a:endParaRPr lang="es-MX" sz="1400" b="1" dirty="0">
                        <a:latin typeface="Arial" panose="020B0604020202020204" pitchFamily="34" charset="0"/>
                        <a:cs typeface="Arial" panose="020B0604020202020204" pitchFamily="34" charset="0"/>
                      </a:endParaRPr>
                    </a:p>
                  </a:txBody>
                  <a:tcPr marL="68580" marR="68580" marT="34290" marB="34290"/>
                </a:tc>
                <a:tc hMerge="1">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hMerge="1">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hMerge="1">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Reino Unido</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250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35,500,000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Rusia</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250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31,500,000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Serbia</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250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13,900,000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Ucrania</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50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8,984,449</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Uzbekistán</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100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bl>
          </a:graphicData>
        </a:graphic>
      </p:graphicFrame>
      <p:sp>
        <p:nvSpPr>
          <p:cNvPr id="7" name="CuadroTexto 6"/>
          <p:cNvSpPr txBox="1"/>
          <p:nvPr/>
        </p:nvSpPr>
        <p:spPr>
          <a:xfrm>
            <a:off x="1518165" y="6205462"/>
            <a:ext cx="9083487" cy="461665"/>
          </a:xfrm>
          <a:prstGeom prst="rect">
            <a:avLst/>
          </a:prstGeom>
          <a:noFill/>
        </p:spPr>
        <p:txBody>
          <a:bodyPr wrap="square" rtlCol="0">
            <a:spAutoFit/>
          </a:bodyPr>
          <a:lstStyle/>
          <a:p>
            <a:r>
              <a:rPr lang="es-MX" sz="1200" dirty="0">
                <a:latin typeface="Arial" panose="020B0604020202020204" pitchFamily="34" charset="0"/>
                <a:cs typeface="Arial" panose="020B0604020202020204" pitchFamily="34" charset="0"/>
              </a:rPr>
              <a:t>Fuente: </a:t>
            </a:r>
            <a:r>
              <a:rPr lang="en-US" sz="1200" dirty="0" err="1">
                <a:latin typeface="Arial" panose="020B0604020202020204" pitchFamily="34" charset="0"/>
                <a:cs typeface="Arial" panose="020B0604020202020204" pitchFamily="34" charset="0"/>
              </a:rPr>
              <a:t>Ardic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Oya</a:t>
            </a:r>
            <a:r>
              <a:rPr lang="en-US" sz="1200" dirty="0">
                <a:latin typeface="Arial" panose="020B0604020202020204" pitchFamily="34" charset="0"/>
                <a:cs typeface="Arial" panose="020B0604020202020204" pitchFamily="34" charset="0"/>
              </a:rPr>
              <a:t> P., </a:t>
            </a:r>
            <a:r>
              <a:rPr lang="en-US" sz="1200" dirty="0" err="1">
                <a:latin typeface="Arial" panose="020B0604020202020204" pitchFamily="34" charset="0"/>
                <a:cs typeface="Arial" panose="020B0604020202020204" pitchFamily="34" charset="0"/>
              </a:rPr>
              <a:t>Natalyia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Mylenko</a:t>
            </a:r>
            <a:r>
              <a:rPr lang="en-US" sz="1200" dirty="0">
                <a:latin typeface="Arial" panose="020B0604020202020204" pitchFamily="34" charset="0"/>
                <a:cs typeface="Arial" panose="020B0604020202020204" pitchFamily="34" charset="0"/>
              </a:rPr>
              <a:t> y Valentina </a:t>
            </a:r>
            <a:r>
              <a:rPr lang="en-US" sz="1200" dirty="0" err="1">
                <a:latin typeface="Arial" panose="020B0604020202020204" pitchFamily="34" charset="0"/>
                <a:cs typeface="Arial" panose="020B0604020202020204" pitchFamily="34" charset="0"/>
              </a:rPr>
              <a:t>Saltane</a:t>
            </a:r>
            <a:r>
              <a:rPr lang="en-US" sz="1200" dirty="0">
                <a:latin typeface="Arial" panose="020B0604020202020204" pitchFamily="34" charset="0"/>
                <a:cs typeface="Arial" panose="020B0604020202020204" pitchFamily="34" charset="0"/>
              </a:rPr>
              <a:t> (2011), </a:t>
            </a:r>
            <a:r>
              <a:rPr lang="en-US" sz="1200" i="1" dirty="0">
                <a:latin typeface="Arial" panose="020B0604020202020204" pitchFamily="34" charset="0"/>
                <a:cs typeface="Arial" panose="020B0604020202020204" pitchFamily="34" charset="0"/>
              </a:rPr>
              <a:t>Small and Medium </a:t>
            </a:r>
            <a:r>
              <a:rPr lang="en-US" sz="1200" i="1" dirty="0" err="1">
                <a:latin typeface="Arial" panose="020B0604020202020204" pitchFamily="34" charset="0"/>
                <a:cs typeface="Arial" panose="020B0604020202020204" pitchFamily="34" charset="0"/>
              </a:rPr>
              <a:t>Entreprises</a:t>
            </a:r>
            <a:r>
              <a:rPr lang="en-US" sz="1200" i="1" dirty="0">
                <a:latin typeface="Arial" panose="020B0604020202020204" pitchFamily="34" charset="0"/>
                <a:cs typeface="Arial" panose="020B0604020202020204" pitchFamily="34" charset="0"/>
              </a:rPr>
              <a:t>: A cross-country analysis with a new data set. </a:t>
            </a:r>
            <a:r>
              <a:rPr lang="en-US" sz="1200" dirty="0">
                <a:latin typeface="Arial" panose="020B0604020202020204" pitchFamily="34" charset="0"/>
                <a:cs typeface="Arial" panose="020B0604020202020204" pitchFamily="34" charset="0"/>
              </a:rPr>
              <a:t>Policy Research Working Paper N° 5538, World Bank, 2011.</a:t>
            </a:r>
          </a:p>
        </p:txBody>
      </p:sp>
      <p:sp>
        <p:nvSpPr>
          <p:cNvPr id="6" name="Título 1"/>
          <p:cNvSpPr txBox="1">
            <a:spLocks/>
          </p:cNvSpPr>
          <p:nvPr/>
        </p:nvSpPr>
        <p:spPr>
          <a:xfrm>
            <a:off x="700238" y="381776"/>
            <a:ext cx="6181825" cy="57029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200" dirty="0" smtClean="0">
                <a:solidFill>
                  <a:srgbClr val="000078"/>
                </a:solidFill>
                <a:latin typeface="Impact" panose="020B0806030902050204" pitchFamily="34" charset="0"/>
                <a:ea typeface="+mn-ea"/>
                <a:cs typeface="+mn-cs"/>
              </a:rPr>
              <a:t>Algunos ejemplos de clasificación</a:t>
            </a:r>
            <a:endParaRPr lang="es-MX" sz="3200" dirty="0">
              <a:solidFill>
                <a:srgbClr val="000078"/>
              </a:solidFill>
              <a:latin typeface="Impact" panose="020B0806030902050204" pitchFamily="34" charset="0"/>
              <a:ea typeface="+mn-ea"/>
              <a:cs typeface="+mn-cs"/>
            </a:endParaRPr>
          </a:p>
        </p:txBody>
      </p:sp>
    </p:spTree>
    <p:extLst>
      <p:ext uri="{BB962C8B-B14F-4D97-AF65-F5344CB8AC3E}">
        <p14:creationId xmlns:p14="http://schemas.microsoft.com/office/powerpoint/2010/main" val="170552510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593188" y="611172"/>
            <a:ext cx="10058400" cy="459545"/>
          </a:xfrm>
        </p:spPr>
        <p:txBody>
          <a:bodyPr>
            <a:noAutofit/>
          </a:bodyPr>
          <a:lstStyle/>
          <a:p>
            <a:r>
              <a:rPr lang="es-MX" sz="3200" dirty="0">
                <a:solidFill>
                  <a:srgbClr val="000078"/>
                </a:solidFill>
                <a:latin typeface="Impact" panose="020B0806030902050204" pitchFamily="34" charset="0"/>
                <a:ea typeface="+mn-ea"/>
                <a:cs typeface="+mn-cs"/>
              </a:rPr>
              <a:t>Acreditación de Bienes Nacionales</a:t>
            </a:r>
          </a:p>
        </p:txBody>
      </p:sp>
      <p:sp>
        <p:nvSpPr>
          <p:cNvPr id="14" name="TextBox 4"/>
          <p:cNvSpPr txBox="1">
            <a:spLocks noChangeArrowheads="1"/>
          </p:cNvSpPr>
          <p:nvPr/>
        </p:nvSpPr>
        <p:spPr bwMode="auto">
          <a:xfrm>
            <a:off x="1055354" y="2081589"/>
            <a:ext cx="8256096" cy="369332"/>
          </a:xfrm>
          <a:prstGeom prst="rect">
            <a:avLst/>
          </a:prstGeom>
          <a:noFill/>
          <a:ln w="9525">
            <a:noFill/>
            <a:miter lim="800000"/>
            <a:headEnd/>
            <a:tailEnd/>
          </a:ln>
        </p:spPr>
        <p:txBody>
          <a:bodyPr wrap="square">
            <a:spAutoFit/>
          </a:bodyPr>
          <a:lstStyle/>
          <a:p>
            <a:pPr marL="285750" indent="-285750">
              <a:spcAft>
                <a:spcPts val="800"/>
              </a:spcAft>
              <a:buClr>
                <a:srgbClr val="FF0000"/>
              </a:buClr>
              <a:buSzPct val="150000"/>
              <a:buFont typeface="Arial" pitchFamily="34" charset="0"/>
              <a:buChar char="•"/>
            </a:pPr>
            <a:r>
              <a:rPr lang="es-MX" b="1" dirty="0">
                <a:latin typeface="Trebuchet MS" pitchFamily="34" charset="0"/>
              </a:rPr>
              <a:t>Acreditación de un Bien como Nacional:</a:t>
            </a:r>
          </a:p>
        </p:txBody>
      </p:sp>
      <p:sp>
        <p:nvSpPr>
          <p:cNvPr id="28" name="Rectangle 41"/>
          <p:cNvSpPr/>
          <p:nvPr/>
        </p:nvSpPr>
        <p:spPr>
          <a:xfrm>
            <a:off x="1141079" y="2584045"/>
            <a:ext cx="9792206" cy="400110"/>
          </a:xfrm>
          <a:prstGeom prst="rect">
            <a:avLst/>
          </a:prstGeom>
        </p:spPr>
        <p:txBody>
          <a:bodyPr wrap="square">
            <a:spAutoFit/>
          </a:bodyPr>
          <a:lstStyle/>
          <a:p>
            <a:r>
              <a:rPr lang="es-MX" dirty="0"/>
              <a:t>Un </a:t>
            </a:r>
            <a:r>
              <a:rPr lang="es-MX" sz="2000" b="1" dirty="0">
                <a:solidFill>
                  <a:srgbClr val="0070C0"/>
                </a:solidFill>
              </a:rPr>
              <a:t>bien</a:t>
            </a:r>
            <a:r>
              <a:rPr lang="es-MX" dirty="0"/>
              <a:t> se acredita como </a:t>
            </a:r>
            <a:r>
              <a:rPr lang="es-MX" sz="2000" b="1" dirty="0">
                <a:solidFill>
                  <a:srgbClr val="0070C0"/>
                </a:solidFill>
              </a:rPr>
              <a:t>nacional</a:t>
            </a:r>
            <a:r>
              <a:rPr lang="es-MX" dirty="0"/>
              <a:t>, cuando cumple con los siguientes dos requerimientos:</a:t>
            </a:r>
          </a:p>
        </p:txBody>
      </p:sp>
      <p:sp>
        <p:nvSpPr>
          <p:cNvPr id="29" name="TextBox 12"/>
          <p:cNvSpPr txBox="1"/>
          <p:nvPr/>
        </p:nvSpPr>
        <p:spPr>
          <a:xfrm>
            <a:off x="1141080" y="3391455"/>
            <a:ext cx="9954173" cy="2062103"/>
          </a:xfrm>
          <a:prstGeom prst="rect">
            <a:avLst/>
          </a:prstGeom>
          <a:noFill/>
        </p:spPr>
        <p:txBody>
          <a:bodyPr wrap="square" rtlCol="0">
            <a:spAutoFit/>
          </a:bodyPr>
          <a:lstStyle/>
          <a:p>
            <a:pPr marL="800100" lvl="1" indent="-342900" algn="just">
              <a:spcBef>
                <a:spcPts val="1200"/>
              </a:spcBef>
              <a:buFont typeface="+mj-lt"/>
              <a:buAutoNum type="arabicPeriod"/>
            </a:pPr>
            <a:r>
              <a:rPr lang="es-MX" dirty="0"/>
              <a:t>Es fabricado en territorio nacional</a:t>
            </a:r>
          </a:p>
          <a:p>
            <a:pPr marL="800100" lvl="1" indent="-342900" algn="just">
              <a:spcBef>
                <a:spcPts val="1200"/>
              </a:spcBef>
              <a:buFont typeface="+mj-lt"/>
              <a:buAutoNum type="arabicPeriod"/>
            </a:pPr>
            <a:r>
              <a:rPr lang="es-MX" dirty="0"/>
              <a:t>Su Grado de Integración Nacional (GIN) es igual o mayor a 65% o el que corresponda a los casos de excepción</a:t>
            </a:r>
          </a:p>
          <a:p>
            <a:pPr algn="just">
              <a:spcBef>
                <a:spcPts val="1200"/>
              </a:spcBef>
              <a:buClr>
                <a:srgbClr val="FF0000"/>
              </a:buClr>
            </a:pPr>
            <a:r>
              <a:rPr lang="es-MX" dirty="0"/>
              <a:t>Los casos de excepción son aquellos bienes fabricados en territorio nacional pero que por sus características de fabricación o por los materiales que los conforman, se consideran como nacionales, aun cuando éstos no cumplan con el porcentaje mínimo requerido de 65% </a:t>
            </a:r>
          </a:p>
        </p:txBody>
      </p:sp>
    </p:spTree>
    <p:extLst>
      <p:ext uri="{BB962C8B-B14F-4D97-AF65-F5344CB8AC3E}">
        <p14:creationId xmlns:p14="http://schemas.microsoft.com/office/powerpoint/2010/main" val="3861364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663122" y="-418050"/>
            <a:ext cx="10058400" cy="1450757"/>
          </a:xfrm>
        </p:spPr>
        <p:txBody>
          <a:bodyPr>
            <a:normAutofit/>
          </a:bodyPr>
          <a:lstStyle/>
          <a:p>
            <a:r>
              <a:rPr lang="es-MX" sz="3200" dirty="0" smtClean="0">
                <a:solidFill>
                  <a:srgbClr val="000078"/>
                </a:solidFill>
                <a:latin typeface="Impact" panose="020B0806030902050204" pitchFamily="34" charset="0"/>
                <a:ea typeface="+mn-ea"/>
                <a:cs typeface="+mn-cs"/>
              </a:rPr>
              <a:t>Cálculo de Contenido Nacional</a:t>
            </a:r>
            <a:endParaRPr lang="es-MX" sz="3200" dirty="0">
              <a:solidFill>
                <a:srgbClr val="000078"/>
              </a:solidFill>
              <a:latin typeface="Impact" panose="020B0806030902050204" pitchFamily="34" charset="0"/>
              <a:ea typeface="+mn-ea"/>
              <a:cs typeface="+mn-cs"/>
            </a:endParaRPr>
          </a:p>
        </p:txBody>
      </p:sp>
      <p:sp>
        <p:nvSpPr>
          <p:cNvPr id="3" name="Rectángulo 2"/>
          <p:cNvSpPr/>
          <p:nvPr/>
        </p:nvSpPr>
        <p:spPr>
          <a:xfrm>
            <a:off x="663122" y="1465726"/>
            <a:ext cx="10454057" cy="5139869"/>
          </a:xfrm>
          <a:prstGeom prst="rect">
            <a:avLst/>
          </a:prstGeom>
        </p:spPr>
        <p:txBody>
          <a:bodyPr wrap="square">
            <a:spAutoFit/>
          </a:bodyPr>
          <a:lstStyle/>
          <a:p>
            <a:pPr algn="just"/>
            <a:r>
              <a:rPr lang="es-MX" dirty="0">
                <a:solidFill>
                  <a:srgbClr val="000000"/>
                </a:solidFill>
              </a:rPr>
              <a:t>De acuerdo con los criterios que se prevén en los acuerdos comerciales –y que establece la Secretaría de Economía– un bien es nacional cuando haya sido fabricado en México y cuente con un grado de contenido nacional de por lo menos 50%, salvo en algunas excepciones específicas. Este criterio se utiliza en los procesos de contratación nacional que establece la Ley de Adquisiciones, Arrendamientos y Servicios del Sector Público (LAASSP). Ese grado de contenido nacional en bienes se calcula a partir de alguna de las siguientes fórmulas</a:t>
            </a:r>
            <a:r>
              <a:rPr lang="es-MX" dirty="0" smtClean="0">
                <a:solidFill>
                  <a:srgbClr val="000000"/>
                </a:solidFill>
              </a:rPr>
              <a:t>:</a:t>
            </a:r>
          </a:p>
          <a:p>
            <a:pPr algn="just"/>
            <a:endParaRPr lang="es-MX" dirty="0">
              <a:solidFill>
                <a:srgbClr val="000000"/>
              </a:solidFill>
            </a:endParaRPr>
          </a:p>
          <a:p>
            <a:pPr algn="just"/>
            <a:endParaRPr lang="es-MX" dirty="0" smtClean="0">
              <a:solidFill>
                <a:srgbClr val="000000"/>
              </a:solidFill>
            </a:endParaRPr>
          </a:p>
          <a:p>
            <a:pPr algn="just"/>
            <a:endParaRPr lang="es-MX" dirty="0" smtClean="0">
              <a:solidFill>
                <a:srgbClr val="000000"/>
              </a:solidFill>
            </a:endParaRPr>
          </a:p>
          <a:p>
            <a:pPr algn="just"/>
            <a:endParaRPr lang="es-MX" dirty="0">
              <a:solidFill>
                <a:srgbClr val="000000"/>
              </a:solidFill>
            </a:endParaRPr>
          </a:p>
          <a:p>
            <a:endParaRPr lang="es-MX" dirty="0" smtClean="0">
              <a:solidFill>
                <a:srgbClr val="000000"/>
              </a:solidFill>
              <a:latin typeface="Times New Roman" panose="02020603050405020304" pitchFamily="18" charset="0"/>
            </a:endParaRPr>
          </a:p>
          <a:p>
            <a:endParaRPr lang="es-MX" dirty="0">
              <a:solidFill>
                <a:srgbClr val="000000"/>
              </a:solidFill>
              <a:latin typeface="Times New Roman" panose="02020603050405020304" pitchFamily="18" charset="0"/>
            </a:endParaRPr>
          </a:p>
          <a:p>
            <a:endParaRPr lang="es-MX" dirty="0" smtClean="0">
              <a:solidFill>
                <a:srgbClr val="000000"/>
              </a:solidFill>
              <a:latin typeface="Times New Roman" panose="02020603050405020304" pitchFamily="18" charset="0"/>
            </a:endParaRPr>
          </a:p>
          <a:p>
            <a:endParaRPr lang="es-MX" sz="1400" dirty="0" smtClean="0">
              <a:solidFill>
                <a:srgbClr val="000000"/>
              </a:solidFill>
              <a:latin typeface="Calibri" panose="020F0502020204030204" pitchFamily="34" charset="0"/>
            </a:endParaRPr>
          </a:p>
          <a:p>
            <a:r>
              <a:rPr lang="es-MX" sz="1400" dirty="0" smtClean="0">
                <a:solidFill>
                  <a:srgbClr val="000000"/>
                </a:solidFill>
                <a:latin typeface="Calibri" panose="020F0502020204030204" pitchFamily="34" charset="0"/>
              </a:rPr>
              <a:t>Donde</a:t>
            </a:r>
            <a:r>
              <a:rPr lang="es-MX" sz="1400" dirty="0">
                <a:solidFill>
                  <a:srgbClr val="000000"/>
                </a:solidFill>
                <a:latin typeface="Calibri" panose="020F0502020204030204" pitchFamily="34" charset="0"/>
              </a:rPr>
              <a:t>: </a:t>
            </a:r>
            <a:endParaRPr lang="es-MX" sz="1400" dirty="0" smtClean="0">
              <a:solidFill>
                <a:srgbClr val="000000"/>
              </a:solidFill>
              <a:latin typeface="Calibri" panose="020F0502020204030204" pitchFamily="34" charset="0"/>
            </a:endParaRPr>
          </a:p>
          <a:p>
            <a:r>
              <a:rPr lang="es-MX" sz="1400" i="1" dirty="0" smtClean="0">
                <a:solidFill>
                  <a:srgbClr val="000000"/>
                </a:solidFill>
                <a:latin typeface="Calibri" panose="020F0502020204030204" pitchFamily="34" charset="0"/>
              </a:rPr>
              <a:t>CN </a:t>
            </a:r>
            <a:r>
              <a:rPr lang="es-MX" sz="1400" i="1" dirty="0">
                <a:solidFill>
                  <a:srgbClr val="000000"/>
                </a:solidFill>
                <a:latin typeface="Calibri" panose="020F0502020204030204" pitchFamily="34" charset="0"/>
              </a:rPr>
              <a:t>= Grado de contenido nacional del bien ofertado en el procedimiento de contratación, expresado en porcentaje </a:t>
            </a:r>
            <a:endParaRPr lang="es-MX" sz="1400" i="1" dirty="0" smtClean="0">
              <a:solidFill>
                <a:srgbClr val="000000"/>
              </a:solidFill>
              <a:latin typeface="Calibri" panose="020F0502020204030204" pitchFamily="34" charset="0"/>
            </a:endParaRPr>
          </a:p>
          <a:p>
            <a:r>
              <a:rPr lang="es-MX" sz="1400" i="1" dirty="0" smtClean="0">
                <a:solidFill>
                  <a:srgbClr val="000000"/>
                </a:solidFill>
                <a:latin typeface="Calibri" panose="020F0502020204030204" pitchFamily="34" charset="0"/>
              </a:rPr>
              <a:t>CP </a:t>
            </a:r>
            <a:r>
              <a:rPr lang="es-MX" sz="1400" i="1" dirty="0">
                <a:solidFill>
                  <a:srgbClr val="000000"/>
                </a:solidFill>
                <a:latin typeface="Calibri" panose="020F0502020204030204" pitchFamily="34" charset="0"/>
              </a:rPr>
              <a:t>= Costo de producción del bien ofertado en el procedimiento de contratación </a:t>
            </a:r>
            <a:endParaRPr lang="es-MX" sz="1400" i="1" dirty="0" smtClean="0">
              <a:solidFill>
                <a:srgbClr val="000000"/>
              </a:solidFill>
              <a:latin typeface="Calibri" panose="020F0502020204030204" pitchFamily="34" charset="0"/>
            </a:endParaRPr>
          </a:p>
          <a:p>
            <a:r>
              <a:rPr lang="es-MX" sz="1400" i="1" dirty="0" smtClean="0">
                <a:solidFill>
                  <a:srgbClr val="000000"/>
                </a:solidFill>
                <a:latin typeface="Calibri" panose="020F0502020204030204" pitchFamily="34" charset="0"/>
              </a:rPr>
              <a:t>CI </a:t>
            </a:r>
            <a:r>
              <a:rPr lang="es-MX" sz="1400" i="1" dirty="0">
                <a:solidFill>
                  <a:srgbClr val="000000"/>
                </a:solidFill>
                <a:latin typeface="Calibri" panose="020F0502020204030204" pitchFamily="34" charset="0"/>
              </a:rPr>
              <a:t>= Costo de las importaciones directas e indirectas de insumos, incorporados en el bien ofertado en el procedimiento de contratación, incluyendo el costo de transporte hasta la planta, impuestos de importación y gastos aduaneros </a:t>
            </a:r>
            <a:endParaRPr lang="es-MX" sz="1400" i="1" dirty="0" smtClean="0">
              <a:solidFill>
                <a:srgbClr val="000000"/>
              </a:solidFill>
              <a:latin typeface="Calibri" panose="020F0502020204030204" pitchFamily="34" charset="0"/>
            </a:endParaRPr>
          </a:p>
          <a:p>
            <a:r>
              <a:rPr lang="es-MX" sz="1400" i="1" dirty="0" smtClean="0">
                <a:solidFill>
                  <a:srgbClr val="000000"/>
                </a:solidFill>
                <a:latin typeface="Calibri" panose="020F0502020204030204" pitchFamily="34" charset="0"/>
              </a:rPr>
              <a:t>R </a:t>
            </a:r>
            <a:r>
              <a:rPr lang="es-MX" sz="1400" i="1" dirty="0">
                <a:solidFill>
                  <a:srgbClr val="000000"/>
                </a:solidFill>
                <a:latin typeface="Calibri" panose="020F0502020204030204" pitchFamily="34" charset="0"/>
              </a:rPr>
              <a:t>= Valor de los costos de promoción de ventas, comercialización, regalías, embarque y del bien ofertado en el procedimiento de contratación </a:t>
            </a:r>
            <a:endParaRPr lang="es-MX" sz="1400" i="1" dirty="0" smtClean="0">
              <a:solidFill>
                <a:srgbClr val="000000"/>
              </a:solidFill>
              <a:latin typeface="Calibri" panose="020F0502020204030204" pitchFamily="34" charset="0"/>
            </a:endParaRPr>
          </a:p>
          <a:p>
            <a:r>
              <a:rPr lang="es-MX" sz="1400" i="1" dirty="0" smtClean="0">
                <a:solidFill>
                  <a:srgbClr val="000000"/>
                </a:solidFill>
                <a:latin typeface="Calibri" panose="020F0502020204030204" pitchFamily="34" charset="0"/>
              </a:rPr>
              <a:t>PV </a:t>
            </a:r>
            <a:r>
              <a:rPr lang="es-MX" sz="1400" i="1" dirty="0">
                <a:solidFill>
                  <a:srgbClr val="000000"/>
                </a:solidFill>
                <a:latin typeface="Calibri" panose="020F0502020204030204" pitchFamily="34" charset="0"/>
              </a:rPr>
              <a:t>= Precio de venta del producto ofertado en el procedimiento de contratación </a:t>
            </a:r>
            <a:endParaRPr lang="es-MX" sz="1400" dirty="0">
              <a:latin typeface="Calibri" panose="020F0502020204030204" pitchFamily="34" charset="0"/>
            </a:endParaRPr>
          </a:p>
        </p:txBody>
      </p:sp>
      <p:pic>
        <p:nvPicPr>
          <p:cNvPr id="4" name="Imagen 3"/>
          <p:cNvPicPr>
            <a:picLocks noChangeAspect="1"/>
          </p:cNvPicPr>
          <p:nvPr/>
        </p:nvPicPr>
        <p:blipFill>
          <a:blip r:embed="rId2"/>
          <a:stretch>
            <a:fillRect/>
          </a:stretch>
        </p:blipFill>
        <p:spPr>
          <a:xfrm>
            <a:off x="1588168" y="3297474"/>
            <a:ext cx="3505200" cy="1485900"/>
          </a:xfrm>
          <a:prstGeom prst="rect">
            <a:avLst/>
          </a:prstGeom>
        </p:spPr>
      </p:pic>
      <p:pic>
        <p:nvPicPr>
          <p:cNvPr id="5" name="Imagen 4"/>
          <p:cNvPicPr>
            <a:picLocks noChangeAspect="1"/>
          </p:cNvPicPr>
          <p:nvPr/>
        </p:nvPicPr>
        <p:blipFill>
          <a:blip r:embed="rId3"/>
          <a:stretch>
            <a:fillRect/>
          </a:stretch>
        </p:blipFill>
        <p:spPr>
          <a:xfrm>
            <a:off x="6706101" y="3297474"/>
            <a:ext cx="2990850" cy="1476375"/>
          </a:xfrm>
          <a:prstGeom prst="rect">
            <a:avLst/>
          </a:prstGeom>
        </p:spPr>
      </p:pic>
      <p:sp>
        <p:nvSpPr>
          <p:cNvPr id="6" name="CuadroTexto 5"/>
          <p:cNvSpPr txBox="1"/>
          <p:nvPr/>
        </p:nvSpPr>
        <p:spPr>
          <a:xfrm>
            <a:off x="5410050" y="3753850"/>
            <a:ext cx="912429" cy="369332"/>
          </a:xfrm>
          <a:prstGeom prst="rect">
            <a:avLst/>
          </a:prstGeom>
          <a:noFill/>
        </p:spPr>
        <p:txBody>
          <a:bodyPr wrap="none" rtlCol="0">
            <a:spAutoFit/>
          </a:bodyPr>
          <a:lstStyle/>
          <a:p>
            <a:r>
              <a:rPr lang="es-MX" dirty="0" smtClean="0"/>
              <a:t>O bien, </a:t>
            </a:r>
            <a:endParaRPr lang="es-MX" dirty="0"/>
          </a:p>
        </p:txBody>
      </p:sp>
    </p:spTree>
    <p:extLst>
      <p:ext uri="{BB962C8B-B14F-4D97-AF65-F5344CB8AC3E}">
        <p14:creationId xmlns:p14="http://schemas.microsoft.com/office/powerpoint/2010/main" val="43749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63122" y="1178603"/>
            <a:ext cx="10768263" cy="5539978"/>
          </a:xfrm>
          <a:prstGeom prst="rect">
            <a:avLst/>
          </a:prstGeom>
        </p:spPr>
        <p:txBody>
          <a:bodyPr wrap="square">
            <a:spAutoFit/>
          </a:bodyPr>
          <a:lstStyle/>
          <a:p>
            <a:pPr algn="just"/>
            <a:r>
              <a:rPr lang="es-MX" dirty="0">
                <a:solidFill>
                  <a:srgbClr val="000000"/>
                </a:solidFill>
              </a:rPr>
              <a:t>La Ley de Obras Públicas y Servicios Relacionados con las Mismas (LOPSRM) establece que en las obras que realice la Administración Pública Federal podrán requerirse materiales, maquinaria y equipo de instalación permanente, de fabricación nacional, por el porcentaje del valor de los trabajos que determine la entidad convocante. Para calcular ese porcentaje de contenido nacional en proyectos de infraestructura, se deberá considerar el valor total de los bienes nacionales con respecto al valor total del proyecto, expresado en porcentaje, conforme a la siguiente fórmula: </a:t>
            </a:r>
            <a:endParaRPr lang="es-MX" dirty="0" smtClean="0">
              <a:solidFill>
                <a:srgbClr val="000000"/>
              </a:solidFill>
            </a:endParaRPr>
          </a:p>
          <a:p>
            <a:pPr algn="just"/>
            <a:endParaRPr lang="es-MX" dirty="0">
              <a:solidFill>
                <a:srgbClr val="000000"/>
              </a:solidFill>
            </a:endParaRPr>
          </a:p>
          <a:p>
            <a:pPr algn="just"/>
            <a:endParaRPr lang="es-MX" dirty="0" smtClean="0">
              <a:solidFill>
                <a:srgbClr val="000000"/>
              </a:solidFill>
            </a:endParaRPr>
          </a:p>
          <a:p>
            <a:endParaRPr lang="es-MX" dirty="0">
              <a:solidFill>
                <a:srgbClr val="000000"/>
              </a:solidFill>
              <a:latin typeface="Times New Roman" panose="02020603050405020304" pitchFamily="18" charset="0"/>
            </a:endParaRPr>
          </a:p>
          <a:p>
            <a:endParaRPr lang="es-MX" dirty="0" smtClean="0">
              <a:solidFill>
                <a:srgbClr val="000000"/>
              </a:solidFill>
              <a:latin typeface="Times New Roman" panose="02020603050405020304" pitchFamily="18" charset="0"/>
            </a:endParaRPr>
          </a:p>
          <a:p>
            <a:endParaRPr lang="es-MX" dirty="0">
              <a:solidFill>
                <a:srgbClr val="000000"/>
              </a:solidFill>
              <a:latin typeface="Times New Roman" panose="02020603050405020304" pitchFamily="18" charset="0"/>
            </a:endParaRPr>
          </a:p>
          <a:p>
            <a:endParaRPr lang="es-MX" dirty="0" smtClean="0">
              <a:solidFill>
                <a:srgbClr val="000000"/>
              </a:solidFill>
              <a:latin typeface="Times New Roman" panose="02020603050405020304" pitchFamily="18" charset="0"/>
            </a:endParaRPr>
          </a:p>
          <a:p>
            <a:endParaRPr lang="es-MX" dirty="0">
              <a:solidFill>
                <a:srgbClr val="000000"/>
              </a:solidFill>
              <a:latin typeface="Times New Roman" panose="02020603050405020304" pitchFamily="18" charset="0"/>
            </a:endParaRPr>
          </a:p>
          <a:p>
            <a:endParaRPr lang="es-MX" dirty="0" smtClean="0">
              <a:solidFill>
                <a:srgbClr val="000000"/>
              </a:solidFill>
              <a:latin typeface="Times New Roman" panose="02020603050405020304" pitchFamily="18" charset="0"/>
            </a:endParaRPr>
          </a:p>
          <a:p>
            <a:endParaRPr lang="es-MX" dirty="0">
              <a:solidFill>
                <a:srgbClr val="000000"/>
              </a:solidFill>
              <a:latin typeface="Times New Roman" panose="02020603050405020304" pitchFamily="18" charset="0"/>
            </a:endParaRPr>
          </a:p>
          <a:p>
            <a:r>
              <a:rPr lang="es-MX" sz="1400" dirty="0" smtClean="0">
                <a:solidFill>
                  <a:srgbClr val="000000"/>
                </a:solidFill>
              </a:rPr>
              <a:t>Donde</a:t>
            </a:r>
            <a:r>
              <a:rPr lang="es-MX" sz="1400" dirty="0">
                <a:solidFill>
                  <a:srgbClr val="000000"/>
                </a:solidFill>
              </a:rPr>
              <a:t>: </a:t>
            </a:r>
            <a:endParaRPr lang="es-MX" sz="1400" dirty="0" smtClean="0">
              <a:solidFill>
                <a:srgbClr val="000000"/>
              </a:solidFill>
            </a:endParaRPr>
          </a:p>
          <a:p>
            <a:r>
              <a:rPr lang="es-MX" sz="1400" i="1" dirty="0" smtClean="0">
                <a:solidFill>
                  <a:srgbClr val="000000"/>
                </a:solidFill>
              </a:rPr>
              <a:t>CN </a:t>
            </a:r>
            <a:r>
              <a:rPr lang="es-MX" sz="1400" i="1" dirty="0">
                <a:solidFill>
                  <a:srgbClr val="000000"/>
                </a:solidFill>
              </a:rPr>
              <a:t>= Contenido nacional del proyecto correspondiente, expresado en porcentaje </a:t>
            </a:r>
            <a:endParaRPr lang="es-MX" sz="1400" i="1" dirty="0" smtClean="0">
              <a:solidFill>
                <a:srgbClr val="000000"/>
              </a:solidFill>
            </a:endParaRPr>
          </a:p>
          <a:p>
            <a:r>
              <a:rPr lang="es-MX" sz="1400" i="1" dirty="0" smtClean="0">
                <a:solidFill>
                  <a:srgbClr val="000000"/>
                </a:solidFill>
              </a:rPr>
              <a:t>VSN </a:t>
            </a:r>
            <a:r>
              <a:rPr lang="es-MX" sz="1400" i="1" dirty="0">
                <a:solidFill>
                  <a:srgbClr val="000000"/>
                </a:solidFill>
              </a:rPr>
              <a:t>= Valor de los materiales (diferentes a los de la construcción), maquinaria y equipo de instalación permanente, de fabricación nacional, en el proyecto correspondiente </a:t>
            </a:r>
            <a:endParaRPr lang="es-MX" sz="1400" i="1" dirty="0" smtClean="0">
              <a:solidFill>
                <a:srgbClr val="000000"/>
              </a:solidFill>
            </a:endParaRPr>
          </a:p>
          <a:p>
            <a:r>
              <a:rPr lang="es-MX" sz="1400" i="1" dirty="0" smtClean="0">
                <a:solidFill>
                  <a:srgbClr val="000000"/>
                </a:solidFill>
              </a:rPr>
              <a:t>VTP </a:t>
            </a:r>
            <a:r>
              <a:rPr lang="es-MX" sz="1400" i="1" dirty="0">
                <a:solidFill>
                  <a:srgbClr val="000000"/>
                </a:solidFill>
              </a:rPr>
              <a:t>= Valor total del proyecto que incluye, además de los componentes anteriores, el valor de la ingeniería, la ejecución de la obra civil y de la obra electromecánica, así como de los suministros </a:t>
            </a:r>
            <a:endParaRPr lang="es-MX" sz="1400" i="1" dirty="0" smtClean="0">
              <a:solidFill>
                <a:srgbClr val="000000"/>
              </a:solidFill>
            </a:endParaRPr>
          </a:p>
        </p:txBody>
      </p:sp>
      <p:sp>
        <p:nvSpPr>
          <p:cNvPr id="3" name="Título 1"/>
          <p:cNvSpPr txBox="1">
            <a:spLocks/>
          </p:cNvSpPr>
          <p:nvPr/>
        </p:nvSpPr>
        <p:spPr>
          <a:xfrm>
            <a:off x="663122" y="433138"/>
            <a:ext cx="10058400" cy="5634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200" dirty="0" smtClean="0">
                <a:solidFill>
                  <a:srgbClr val="000078"/>
                </a:solidFill>
                <a:latin typeface="Impact" panose="020B0806030902050204" pitchFamily="34" charset="0"/>
                <a:ea typeface="+mn-ea"/>
                <a:cs typeface="+mn-cs"/>
              </a:rPr>
              <a:t>Cálculo de Contenido Nacional</a:t>
            </a:r>
            <a:endParaRPr lang="es-MX" sz="3200" dirty="0">
              <a:solidFill>
                <a:srgbClr val="000078"/>
              </a:solidFill>
              <a:latin typeface="Impact" panose="020B0806030902050204" pitchFamily="34" charset="0"/>
              <a:ea typeface="+mn-ea"/>
              <a:cs typeface="+mn-cs"/>
            </a:endParaRPr>
          </a:p>
        </p:txBody>
      </p:sp>
      <p:pic>
        <p:nvPicPr>
          <p:cNvPr id="4" name="Imagen 3"/>
          <p:cNvPicPr>
            <a:picLocks noChangeAspect="1"/>
          </p:cNvPicPr>
          <p:nvPr/>
        </p:nvPicPr>
        <p:blipFill>
          <a:blip r:embed="rId2"/>
          <a:stretch>
            <a:fillRect/>
          </a:stretch>
        </p:blipFill>
        <p:spPr>
          <a:xfrm>
            <a:off x="4198019" y="3302145"/>
            <a:ext cx="3454066" cy="1548847"/>
          </a:xfrm>
          <a:prstGeom prst="rect">
            <a:avLst/>
          </a:prstGeom>
        </p:spPr>
      </p:pic>
    </p:spTree>
    <p:extLst>
      <p:ext uri="{BB962C8B-B14F-4D97-AF65-F5344CB8AC3E}">
        <p14:creationId xmlns:p14="http://schemas.microsoft.com/office/powerpoint/2010/main" val="19873564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9" name="TextBox 16"/>
          <p:cNvSpPr txBox="1">
            <a:spLocks noChangeArrowheads="1"/>
          </p:cNvSpPr>
          <p:nvPr/>
        </p:nvSpPr>
        <p:spPr bwMode="auto">
          <a:xfrm>
            <a:off x="1982523" y="1776519"/>
            <a:ext cx="28415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r>
              <a:rPr lang="es-MX" b="1" dirty="0">
                <a:solidFill>
                  <a:srgbClr val="0070C0"/>
                </a:solidFill>
              </a:rPr>
              <a:t>TIPO DE PROCEDIMIENTO</a:t>
            </a:r>
          </a:p>
        </p:txBody>
      </p:sp>
      <p:sp>
        <p:nvSpPr>
          <p:cNvPr id="20500" name="TextBox 21"/>
          <p:cNvSpPr txBox="1">
            <a:spLocks noChangeArrowheads="1"/>
          </p:cNvSpPr>
          <p:nvPr/>
        </p:nvSpPr>
        <p:spPr bwMode="auto">
          <a:xfrm>
            <a:off x="5655188" y="1786044"/>
            <a:ext cx="4246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r>
              <a:rPr lang="es-MX" b="1" dirty="0">
                <a:solidFill>
                  <a:srgbClr val="0070C0"/>
                </a:solidFill>
              </a:rPr>
              <a:t>CONDICIONES QUE SE DEBEN CUMPLIR</a:t>
            </a:r>
          </a:p>
        </p:txBody>
      </p:sp>
      <p:grpSp>
        <p:nvGrpSpPr>
          <p:cNvPr id="2" name="1 Grupo"/>
          <p:cNvGrpSpPr/>
          <p:nvPr/>
        </p:nvGrpSpPr>
        <p:grpSpPr>
          <a:xfrm>
            <a:off x="1752602" y="2238673"/>
            <a:ext cx="8648699" cy="1038225"/>
            <a:chOff x="228601" y="1588031"/>
            <a:chExt cx="8648699" cy="1038225"/>
          </a:xfrm>
          <a:solidFill>
            <a:schemeClr val="bg2">
              <a:lumMod val="50000"/>
            </a:schemeClr>
          </a:solidFill>
        </p:grpSpPr>
        <p:sp>
          <p:nvSpPr>
            <p:cNvPr id="18" name="Snip Single Corner Rectangle 17"/>
            <p:cNvSpPr/>
            <p:nvPr/>
          </p:nvSpPr>
          <p:spPr>
            <a:xfrm>
              <a:off x="228601" y="1588031"/>
              <a:ext cx="8591550" cy="1038225"/>
            </a:xfrm>
            <a:prstGeom prst="snip1Rect">
              <a:avLst/>
            </a:prstGeom>
            <a:grpFill/>
            <a:ln/>
          </p:spPr>
          <p:style>
            <a:lnRef idx="0">
              <a:schemeClr val="accent3"/>
            </a:lnRef>
            <a:fillRef idx="3">
              <a:schemeClr val="accent3"/>
            </a:fillRef>
            <a:effectRef idx="3">
              <a:schemeClr val="accent3"/>
            </a:effectRef>
            <a:fontRef idx="minor">
              <a:schemeClr val="lt1"/>
            </a:fontRef>
          </p:style>
          <p:txBody>
            <a:bodyPr anchor="ctr"/>
            <a:lstStyle/>
            <a:p>
              <a:pPr algn="just">
                <a:defRPr/>
              </a:pPr>
              <a:endParaRPr lang="es-MX" sz="1600" dirty="0">
                <a:solidFill>
                  <a:srgbClr val="000000">
                    <a:lumMod val="95000"/>
                    <a:lumOff val="5000"/>
                  </a:srgbClr>
                </a:solidFill>
              </a:endParaRPr>
            </a:p>
          </p:txBody>
        </p:sp>
        <p:sp>
          <p:nvSpPr>
            <p:cNvPr id="20495" name="Rectangle 3"/>
            <p:cNvSpPr>
              <a:spLocks noChangeArrowheads="1"/>
            </p:cNvSpPr>
            <p:nvPr/>
          </p:nvSpPr>
          <p:spPr bwMode="auto">
            <a:xfrm>
              <a:off x="3743325" y="1684869"/>
              <a:ext cx="5133975" cy="695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85725" lvl="1" indent="-85725">
                <a:lnSpc>
                  <a:spcPct val="115000"/>
                </a:lnSpc>
                <a:spcBef>
                  <a:spcPct val="15000"/>
                </a:spcBef>
                <a:buFont typeface="Arial" pitchFamily="34" charset="0"/>
                <a:buChar char="•"/>
                <a:tabLst>
                  <a:tab pos="542925" algn="l"/>
                </a:tabLst>
              </a:pPr>
              <a:r>
                <a:rPr lang="es-ES" sz="1600" dirty="0">
                  <a:solidFill>
                    <a:srgbClr val="0D0D0D"/>
                  </a:solidFill>
                  <a:latin typeface="Trebuchet MS" pitchFamily="34" charset="0"/>
                </a:rPr>
                <a:t>Todos los participantes deben ser nacionales</a:t>
              </a:r>
            </a:p>
            <a:p>
              <a:pPr marL="85725" lvl="1" indent="-85725">
                <a:lnSpc>
                  <a:spcPct val="115000"/>
                </a:lnSpc>
                <a:spcBef>
                  <a:spcPct val="15000"/>
                </a:spcBef>
                <a:buFont typeface="Arial" pitchFamily="34" charset="0"/>
                <a:buChar char="•"/>
                <a:tabLst>
                  <a:tab pos="542925" algn="l"/>
                </a:tabLst>
              </a:pPr>
              <a:r>
                <a:rPr lang="es-ES" sz="1600" dirty="0">
                  <a:solidFill>
                    <a:srgbClr val="0D0D0D"/>
                  </a:solidFill>
                  <a:latin typeface="Trebuchet MS" pitchFamily="34" charset="0"/>
                </a:rPr>
                <a:t>Los bienes que oferten deben ser nacionales</a:t>
              </a:r>
            </a:p>
          </p:txBody>
        </p:sp>
        <p:sp>
          <p:nvSpPr>
            <p:cNvPr id="20505" name="Rectangle 25"/>
            <p:cNvSpPr>
              <a:spLocks noChangeArrowheads="1"/>
            </p:cNvSpPr>
            <p:nvPr/>
          </p:nvSpPr>
          <p:spPr bwMode="auto">
            <a:xfrm>
              <a:off x="257175" y="1703919"/>
              <a:ext cx="3009900" cy="6586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85725" lvl="1" indent="-85725">
                <a:lnSpc>
                  <a:spcPct val="115000"/>
                </a:lnSpc>
                <a:spcBef>
                  <a:spcPct val="15000"/>
                </a:spcBef>
                <a:tabLst>
                  <a:tab pos="542925" algn="l"/>
                </a:tabLst>
              </a:pPr>
              <a:r>
                <a:rPr lang="es-ES" sz="1600" b="1" dirty="0">
                  <a:solidFill>
                    <a:srgbClr val="000000"/>
                  </a:solidFill>
                  <a:latin typeface="Trebuchet MS" pitchFamily="34" charset="0"/>
                </a:rPr>
                <a:t>	Procedimientos de contratación nacionales</a:t>
              </a:r>
            </a:p>
          </p:txBody>
        </p:sp>
      </p:grpSp>
      <p:grpSp>
        <p:nvGrpSpPr>
          <p:cNvPr id="3" name="2 Grupo"/>
          <p:cNvGrpSpPr/>
          <p:nvPr/>
        </p:nvGrpSpPr>
        <p:grpSpPr>
          <a:xfrm>
            <a:off x="1785939" y="3480718"/>
            <a:ext cx="8582025" cy="1261884"/>
            <a:chOff x="228601" y="2772817"/>
            <a:chExt cx="8582025" cy="1261884"/>
          </a:xfrm>
        </p:grpSpPr>
        <p:sp>
          <p:nvSpPr>
            <p:cNvPr id="19" name="Snip Single Corner Rectangle 18"/>
            <p:cNvSpPr/>
            <p:nvPr/>
          </p:nvSpPr>
          <p:spPr>
            <a:xfrm>
              <a:off x="228601" y="2794978"/>
              <a:ext cx="8582025" cy="1228725"/>
            </a:xfrm>
            <a:prstGeom prst="snip1Rect">
              <a:avLst/>
            </a:prstGeom>
            <a:solidFill>
              <a:srgbClr val="FFC000"/>
            </a:solidFill>
            <a:ln/>
          </p:spPr>
          <p:style>
            <a:lnRef idx="0">
              <a:schemeClr val="accent3"/>
            </a:lnRef>
            <a:fillRef idx="3">
              <a:schemeClr val="accent3"/>
            </a:fillRef>
            <a:effectRef idx="3">
              <a:schemeClr val="accent3"/>
            </a:effectRef>
            <a:fontRef idx="minor">
              <a:schemeClr val="lt1"/>
            </a:fontRef>
          </p:style>
          <p:txBody>
            <a:bodyPr anchor="ctr"/>
            <a:lstStyle/>
            <a:p>
              <a:pPr algn="just">
                <a:defRPr/>
              </a:pPr>
              <a:endParaRPr lang="es-MX" sz="1600" dirty="0">
                <a:solidFill>
                  <a:srgbClr val="000000">
                    <a:lumMod val="95000"/>
                    <a:lumOff val="5000"/>
                  </a:srgbClr>
                </a:solidFill>
              </a:endParaRPr>
            </a:p>
          </p:txBody>
        </p:sp>
        <p:sp>
          <p:nvSpPr>
            <p:cNvPr id="20496" name="Rectangle 11"/>
            <p:cNvSpPr>
              <a:spLocks noChangeArrowheads="1"/>
            </p:cNvSpPr>
            <p:nvPr/>
          </p:nvSpPr>
          <p:spPr bwMode="auto">
            <a:xfrm>
              <a:off x="3733799" y="2772817"/>
              <a:ext cx="4912963"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85725" lvl="1" indent="-85725">
                <a:lnSpc>
                  <a:spcPct val="115000"/>
                </a:lnSpc>
                <a:spcBef>
                  <a:spcPct val="15000"/>
                </a:spcBef>
                <a:buFont typeface="Arial" pitchFamily="34" charset="0"/>
                <a:buChar char="•"/>
              </a:pPr>
              <a:r>
                <a:rPr lang="es-ES" sz="1600" dirty="0">
                  <a:solidFill>
                    <a:srgbClr val="0D0D0D"/>
                  </a:solidFill>
                  <a:latin typeface="Trebuchet MS" pitchFamily="34" charset="0"/>
                </a:rPr>
                <a:t>Los participantes serán mexicanos y de los países socios en tratados</a:t>
              </a:r>
            </a:p>
            <a:p>
              <a:pPr marL="85725" lvl="1" indent="-85725">
                <a:lnSpc>
                  <a:spcPct val="115000"/>
                </a:lnSpc>
                <a:spcBef>
                  <a:spcPct val="15000"/>
                </a:spcBef>
                <a:buFont typeface="Arial" pitchFamily="34" charset="0"/>
                <a:buChar char="•"/>
              </a:pPr>
              <a:r>
                <a:rPr lang="es-ES" sz="1600" dirty="0">
                  <a:solidFill>
                    <a:srgbClr val="0D0D0D"/>
                  </a:solidFill>
                  <a:latin typeface="Trebuchet MS" pitchFamily="34" charset="0"/>
                </a:rPr>
                <a:t>Los bienes que oferten </a:t>
              </a:r>
              <a:r>
                <a:rPr lang="es-ES" sz="1600" dirty="0">
                  <a:latin typeface="Trebuchet MS" pitchFamily="34" charset="0"/>
                </a:rPr>
                <a:t>sólo</a:t>
              </a:r>
              <a:r>
                <a:rPr lang="es-ES" sz="1600" dirty="0">
                  <a:solidFill>
                    <a:srgbClr val="0D0D0D"/>
                  </a:solidFill>
                  <a:latin typeface="Trebuchet MS" pitchFamily="34" charset="0"/>
                </a:rPr>
                <a:t> podrán ser nacionales u originarios de los países socios en tratados</a:t>
              </a:r>
            </a:p>
          </p:txBody>
        </p:sp>
        <p:sp>
          <p:nvSpPr>
            <p:cNvPr id="20506" name="Rectangle 26"/>
            <p:cNvSpPr>
              <a:spLocks noChangeArrowheads="1"/>
            </p:cNvSpPr>
            <p:nvPr/>
          </p:nvSpPr>
          <p:spPr bwMode="auto">
            <a:xfrm>
              <a:off x="257175" y="2939441"/>
              <a:ext cx="3248025"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85725" lvl="1" indent="-85725">
                <a:lnSpc>
                  <a:spcPct val="115000"/>
                </a:lnSpc>
                <a:spcBef>
                  <a:spcPct val="15000"/>
                </a:spcBef>
                <a:tabLst>
                  <a:tab pos="542925" algn="l"/>
                </a:tabLst>
              </a:pPr>
              <a:r>
                <a:rPr lang="es-ES" sz="1600" b="1" dirty="0">
                  <a:solidFill>
                    <a:srgbClr val="000000"/>
                  </a:solidFill>
                  <a:latin typeface="Trebuchet MS" pitchFamily="34" charset="0"/>
                </a:rPr>
                <a:t>	Procedimientos de contratación internacionales bajo la cobertura de los TLC</a:t>
              </a:r>
            </a:p>
          </p:txBody>
        </p:sp>
      </p:grpSp>
      <p:grpSp>
        <p:nvGrpSpPr>
          <p:cNvPr id="4" name="3 Grupo"/>
          <p:cNvGrpSpPr/>
          <p:nvPr/>
        </p:nvGrpSpPr>
        <p:grpSpPr>
          <a:xfrm>
            <a:off x="1790700" y="4946422"/>
            <a:ext cx="8572500" cy="1271524"/>
            <a:chOff x="228601" y="4149477"/>
            <a:chExt cx="8572500" cy="1271524"/>
          </a:xfrm>
        </p:grpSpPr>
        <p:sp>
          <p:nvSpPr>
            <p:cNvPr id="20" name="Snip Single Corner Rectangle 19"/>
            <p:cNvSpPr/>
            <p:nvPr/>
          </p:nvSpPr>
          <p:spPr>
            <a:xfrm>
              <a:off x="228601" y="4192276"/>
              <a:ext cx="8572500" cy="1228725"/>
            </a:xfrm>
            <a:prstGeom prst="snip1Rect">
              <a:avLst/>
            </a:prstGeom>
            <a:solidFill>
              <a:schemeClr val="tx2">
                <a:lumMod val="60000"/>
                <a:lumOff val="40000"/>
              </a:schemeClr>
            </a:solidFill>
            <a:ln/>
          </p:spPr>
          <p:style>
            <a:lnRef idx="0">
              <a:schemeClr val="accent3"/>
            </a:lnRef>
            <a:fillRef idx="3">
              <a:schemeClr val="accent3"/>
            </a:fillRef>
            <a:effectRef idx="3">
              <a:schemeClr val="accent3"/>
            </a:effectRef>
            <a:fontRef idx="minor">
              <a:schemeClr val="lt1"/>
            </a:fontRef>
          </p:style>
          <p:txBody>
            <a:bodyPr anchor="ctr"/>
            <a:lstStyle/>
            <a:p>
              <a:pPr algn="just">
                <a:defRPr/>
              </a:pPr>
              <a:endParaRPr lang="es-MX" sz="1600" dirty="0">
                <a:solidFill>
                  <a:srgbClr val="000000">
                    <a:lumMod val="95000"/>
                    <a:lumOff val="5000"/>
                  </a:srgbClr>
                </a:solidFill>
              </a:endParaRPr>
            </a:p>
          </p:txBody>
        </p:sp>
        <p:sp>
          <p:nvSpPr>
            <p:cNvPr id="22" name="Rectangle 26"/>
            <p:cNvSpPr>
              <a:spLocks noChangeArrowheads="1"/>
            </p:cNvSpPr>
            <p:nvPr/>
          </p:nvSpPr>
          <p:spPr bwMode="auto">
            <a:xfrm>
              <a:off x="257175" y="4310341"/>
              <a:ext cx="3375025"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85725" lvl="1" indent="-85725">
                <a:lnSpc>
                  <a:spcPct val="115000"/>
                </a:lnSpc>
                <a:spcBef>
                  <a:spcPct val="15000"/>
                </a:spcBef>
                <a:tabLst>
                  <a:tab pos="542925" algn="l"/>
                </a:tabLst>
              </a:pPr>
              <a:r>
                <a:rPr lang="es-ES" sz="1600" b="1" dirty="0">
                  <a:solidFill>
                    <a:srgbClr val="000000"/>
                  </a:solidFill>
                  <a:latin typeface="Trebuchet MS" pitchFamily="34" charset="0"/>
                </a:rPr>
                <a:t>	Procedimientos de contratación internacionales fuera de la cobertura de los TLC</a:t>
              </a:r>
            </a:p>
          </p:txBody>
        </p:sp>
        <p:sp>
          <p:nvSpPr>
            <p:cNvPr id="24" name="Rectangle 11"/>
            <p:cNvSpPr>
              <a:spLocks noChangeArrowheads="1"/>
            </p:cNvSpPr>
            <p:nvPr/>
          </p:nvSpPr>
          <p:spPr bwMode="auto">
            <a:xfrm>
              <a:off x="3733800" y="4149477"/>
              <a:ext cx="45720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85725" lvl="1" indent="-85725">
                <a:lnSpc>
                  <a:spcPct val="115000"/>
                </a:lnSpc>
                <a:spcBef>
                  <a:spcPct val="15000"/>
                </a:spcBef>
                <a:buFont typeface="Arial" pitchFamily="34" charset="0"/>
                <a:buChar char="•"/>
              </a:pPr>
              <a:r>
                <a:rPr lang="es-ES" sz="1600" dirty="0">
                  <a:solidFill>
                    <a:srgbClr val="0D0D0D"/>
                  </a:solidFill>
                  <a:latin typeface="Trebuchet MS" pitchFamily="34" charset="0"/>
                </a:rPr>
                <a:t>Los participantes serán mexicanos y de los países no socios en tratados</a:t>
              </a:r>
            </a:p>
            <a:p>
              <a:pPr marL="85725" lvl="1" indent="-85725">
                <a:lnSpc>
                  <a:spcPct val="115000"/>
                </a:lnSpc>
                <a:spcBef>
                  <a:spcPct val="15000"/>
                </a:spcBef>
                <a:buFont typeface="Arial" pitchFamily="34" charset="0"/>
                <a:buChar char="•"/>
              </a:pPr>
              <a:r>
                <a:rPr lang="es-ES" sz="1600" dirty="0">
                  <a:solidFill>
                    <a:srgbClr val="0D0D0D"/>
                  </a:solidFill>
                  <a:latin typeface="Trebuchet MS" pitchFamily="34" charset="0"/>
                </a:rPr>
                <a:t>Los bienes que oferten podrán ser nacionales u originarios de cualquier país</a:t>
              </a:r>
            </a:p>
          </p:txBody>
        </p:sp>
      </p:grpSp>
      <p:sp>
        <p:nvSpPr>
          <p:cNvPr id="5" name="Título 4"/>
          <p:cNvSpPr>
            <a:spLocks noGrp="1"/>
          </p:cNvSpPr>
          <p:nvPr>
            <p:ph type="title" idx="4294967295"/>
          </p:nvPr>
        </p:nvSpPr>
        <p:spPr>
          <a:xfrm>
            <a:off x="1047750" y="-66271"/>
            <a:ext cx="10058400" cy="1450757"/>
          </a:xfrm>
        </p:spPr>
        <p:txBody>
          <a:bodyPr>
            <a:normAutofit/>
          </a:bodyPr>
          <a:lstStyle/>
          <a:p>
            <a:r>
              <a:rPr lang="es-MX" sz="3200" dirty="0">
                <a:solidFill>
                  <a:srgbClr val="000078"/>
                </a:solidFill>
                <a:latin typeface="Impact" panose="020B0806030902050204" pitchFamily="34" charset="0"/>
                <a:ea typeface="+mn-ea"/>
                <a:cs typeface="+mn-cs"/>
              </a:rPr>
              <a:t>Requerimientos a cumplir en los procedimientos de adquisición de bienes</a:t>
            </a:r>
          </a:p>
        </p:txBody>
      </p:sp>
    </p:spTree>
    <p:extLst>
      <p:ext uri="{BB962C8B-B14F-4D97-AF65-F5344CB8AC3E}">
        <p14:creationId xmlns:p14="http://schemas.microsoft.com/office/powerpoint/2010/main" val="1124683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idx="4294967295"/>
          </p:nvPr>
        </p:nvSpPr>
        <p:spPr>
          <a:xfrm>
            <a:off x="827649" y="446142"/>
            <a:ext cx="10058400" cy="1010529"/>
          </a:xfrm>
        </p:spPr>
        <p:txBody>
          <a:bodyPr>
            <a:normAutofit/>
          </a:bodyPr>
          <a:lstStyle/>
          <a:p>
            <a:r>
              <a:rPr lang="es-ES" sz="3200" dirty="0">
                <a:solidFill>
                  <a:srgbClr val="000078"/>
                </a:solidFill>
                <a:latin typeface="Impact" panose="020B0806030902050204" pitchFamily="34" charset="0"/>
                <a:ea typeface="+mn-ea"/>
                <a:cs typeface="+mn-cs"/>
              </a:rPr>
              <a:t>En el cálculo del contenido nacional quedan excluidos los siguientes insumos:</a:t>
            </a:r>
            <a:endParaRPr lang="es-MX" sz="3200" dirty="0">
              <a:solidFill>
                <a:srgbClr val="000078"/>
              </a:solidFill>
              <a:latin typeface="Impact" panose="020B0806030902050204" pitchFamily="34" charset="0"/>
              <a:ea typeface="+mn-ea"/>
              <a:cs typeface="+mn-cs"/>
            </a:endParaRPr>
          </a:p>
        </p:txBody>
      </p:sp>
      <p:sp>
        <p:nvSpPr>
          <p:cNvPr id="5" name="4 Cheurón"/>
          <p:cNvSpPr/>
          <p:nvPr/>
        </p:nvSpPr>
        <p:spPr>
          <a:xfrm rot="5400000">
            <a:off x="1731658" y="1786749"/>
            <a:ext cx="1296000" cy="1512000"/>
          </a:xfrm>
          <a:prstGeom prst="chevron">
            <a:avLst>
              <a:gd name="adj" fmla="val 24018"/>
            </a:avLst>
          </a:prstGeom>
          <a:solidFill>
            <a:srgbClr val="2C6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bg1"/>
              </a:solidFill>
            </a:endParaRPr>
          </a:p>
        </p:txBody>
      </p:sp>
      <p:sp>
        <p:nvSpPr>
          <p:cNvPr id="6" name="5 CuadroTexto"/>
          <p:cNvSpPr txBox="1"/>
          <p:nvPr/>
        </p:nvSpPr>
        <p:spPr>
          <a:xfrm>
            <a:off x="1597061" y="2232338"/>
            <a:ext cx="1609563" cy="646331"/>
          </a:xfrm>
          <a:prstGeom prst="rect">
            <a:avLst/>
          </a:prstGeom>
          <a:noFill/>
        </p:spPr>
        <p:txBody>
          <a:bodyPr wrap="square" rtlCol="0">
            <a:spAutoFit/>
          </a:bodyPr>
          <a:lstStyle/>
          <a:p>
            <a:pPr algn="ctr"/>
            <a:r>
              <a:rPr lang="es-MX" dirty="0">
                <a:solidFill>
                  <a:schemeClr val="bg1"/>
                </a:solidFill>
              </a:rPr>
              <a:t>Material de construcción</a:t>
            </a:r>
          </a:p>
        </p:txBody>
      </p:sp>
      <p:sp>
        <p:nvSpPr>
          <p:cNvPr id="8" name="7 Rectángulo redondeado"/>
          <p:cNvSpPr/>
          <p:nvPr/>
        </p:nvSpPr>
        <p:spPr>
          <a:xfrm>
            <a:off x="3088440" y="1880829"/>
            <a:ext cx="7152316" cy="952020"/>
          </a:xfrm>
          <a:prstGeom prst="roundRect">
            <a:avLst>
              <a:gd name="adj" fmla="val 1925"/>
            </a:avLst>
          </a:prstGeom>
          <a:noFill/>
          <a:ln>
            <a:solidFill>
              <a:srgbClr val="2C6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TextBox 12"/>
          <p:cNvSpPr txBox="1"/>
          <p:nvPr/>
        </p:nvSpPr>
        <p:spPr>
          <a:xfrm>
            <a:off x="3125027" y="2033360"/>
            <a:ext cx="6920496" cy="584775"/>
          </a:xfrm>
          <a:prstGeom prst="rect">
            <a:avLst/>
          </a:prstGeom>
          <a:noFill/>
        </p:spPr>
        <p:txBody>
          <a:bodyPr wrap="square" rtlCol="0">
            <a:spAutoFit/>
          </a:bodyPr>
          <a:lstStyle/>
          <a:p>
            <a:pPr marL="285750" indent="-285750" algn="just">
              <a:spcBef>
                <a:spcPts val="1200"/>
              </a:spcBef>
              <a:buClr>
                <a:srgbClr val="FF0000"/>
              </a:buClr>
              <a:buFont typeface="Wingdings" pitchFamily="2" charset="2"/>
              <a:buChar char="§"/>
            </a:pPr>
            <a:r>
              <a:rPr lang="es-ES" sz="1600" dirty="0"/>
              <a:t>Grava, arena, concreto, agua, cemento, yeso, cal, varilla, alambrón, clavos, madera, ladrillos, tabiques, triplay, etc.</a:t>
            </a:r>
            <a:endParaRPr lang="es-MX" sz="1600" dirty="0"/>
          </a:p>
        </p:txBody>
      </p:sp>
      <p:sp>
        <p:nvSpPr>
          <p:cNvPr id="14" name="13 Cheurón"/>
          <p:cNvSpPr/>
          <p:nvPr/>
        </p:nvSpPr>
        <p:spPr>
          <a:xfrm rot="5400000">
            <a:off x="1731658" y="2853543"/>
            <a:ext cx="1296000" cy="1512000"/>
          </a:xfrm>
          <a:prstGeom prst="chevron">
            <a:avLst>
              <a:gd name="adj" fmla="val 24018"/>
            </a:avLst>
          </a:prstGeom>
          <a:solidFill>
            <a:srgbClr val="64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bg1"/>
              </a:solidFill>
            </a:endParaRPr>
          </a:p>
        </p:txBody>
      </p:sp>
      <p:sp>
        <p:nvSpPr>
          <p:cNvPr id="15" name="14 CuadroTexto"/>
          <p:cNvSpPr txBox="1"/>
          <p:nvPr/>
        </p:nvSpPr>
        <p:spPr>
          <a:xfrm>
            <a:off x="1597061" y="3496596"/>
            <a:ext cx="1609563" cy="369332"/>
          </a:xfrm>
          <a:prstGeom prst="rect">
            <a:avLst/>
          </a:prstGeom>
          <a:noFill/>
        </p:spPr>
        <p:txBody>
          <a:bodyPr wrap="square" rtlCol="0">
            <a:spAutoFit/>
          </a:bodyPr>
          <a:lstStyle/>
          <a:p>
            <a:pPr algn="ctr"/>
            <a:r>
              <a:rPr lang="es-MX" dirty="0">
                <a:solidFill>
                  <a:schemeClr val="bg1"/>
                </a:solidFill>
              </a:rPr>
              <a:t>Acero</a:t>
            </a:r>
          </a:p>
        </p:txBody>
      </p:sp>
      <p:sp>
        <p:nvSpPr>
          <p:cNvPr id="17" name="16 Cheurón"/>
          <p:cNvSpPr/>
          <p:nvPr/>
        </p:nvSpPr>
        <p:spPr>
          <a:xfrm rot="5400000">
            <a:off x="1731658" y="4987130"/>
            <a:ext cx="1296000" cy="1512000"/>
          </a:xfrm>
          <a:prstGeom prst="chevron">
            <a:avLst>
              <a:gd name="adj" fmla="val 24018"/>
            </a:avLst>
          </a:prstGeom>
          <a:solidFill>
            <a:srgbClr val="C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bg1"/>
              </a:solidFill>
            </a:endParaRPr>
          </a:p>
        </p:txBody>
      </p:sp>
      <p:sp>
        <p:nvSpPr>
          <p:cNvPr id="16" name="15 Cheurón"/>
          <p:cNvSpPr/>
          <p:nvPr/>
        </p:nvSpPr>
        <p:spPr>
          <a:xfrm rot="5400000">
            <a:off x="1731658" y="3920337"/>
            <a:ext cx="1296000" cy="1512000"/>
          </a:xfrm>
          <a:prstGeom prst="chevron">
            <a:avLst>
              <a:gd name="adj" fmla="val 24018"/>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bg1"/>
              </a:solidFill>
            </a:endParaRPr>
          </a:p>
        </p:txBody>
      </p:sp>
      <p:sp>
        <p:nvSpPr>
          <p:cNvPr id="18" name="17 CuadroTexto"/>
          <p:cNvSpPr txBox="1"/>
          <p:nvPr/>
        </p:nvSpPr>
        <p:spPr>
          <a:xfrm>
            <a:off x="1597061" y="4495210"/>
            <a:ext cx="1609563" cy="369332"/>
          </a:xfrm>
          <a:prstGeom prst="rect">
            <a:avLst/>
          </a:prstGeom>
          <a:noFill/>
        </p:spPr>
        <p:txBody>
          <a:bodyPr wrap="square" rtlCol="0">
            <a:spAutoFit/>
          </a:bodyPr>
          <a:lstStyle/>
          <a:p>
            <a:pPr algn="ctr"/>
            <a:r>
              <a:rPr lang="es-MX" dirty="0">
                <a:solidFill>
                  <a:schemeClr val="bg1"/>
                </a:solidFill>
              </a:rPr>
              <a:t>Consumibles</a:t>
            </a:r>
          </a:p>
        </p:txBody>
      </p:sp>
      <p:sp>
        <p:nvSpPr>
          <p:cNvPr id="19" name="18 CuadroTexto"/>
          <p:cNvSpPr txBox="1"/>
          <p:nvPr/>
        </p:nvSpPr>
        <p:spPr>
          <a:xfrm>
            <a:off x="1597061" y="5441231"/>
            <a:ext cx="1609563" cy="646331"/>
          </a:xfrm>
          <a:prstGeom prst="rect">
            <a:avLst/>
          </a:prstGeom>
          <a:noFill/>
        </p:spPr>
        <p:txBody>
          <a:bodyPr wrap="square" rtlCol="0">
            <a:spAutoFit/>
          </a:bodyPr>
          <a:lstStyle/>
          <a:p>
            <a:pPr algn="ctr"/>
            <a:r>
              <a:rPr lang="es-MX" dirty="0">
                <a:solidFill>
                  <a:schemeClr val="bg1"/>
                </a:solidFill>
              </a:rPr>
              <a:t>Otros conceptos</a:t>
            </a:r>
          </a:p>
        </p:txBody>
      </p:sp>
      <p:sp>
        <p:nvSpPr>
          <p:cNvPr id="22" name="21 Rectángulo redondeado"/>
          <p:cNvSpPr/>
          <p:nvPr/>
        </p:nvSpPr>
        <p:spPr>
          <a:xfrm>
            <a:off x="3088440" y="4008595"/>
            <a:ext cx="7152316" cy="952020"/>
          </a:xfrm>
          <a:prstGeom prst="roundRect">
            <a:avLst>
              <a:gd name="adj" fmla="val 1925"/>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19 Rectángulo redondeado"/>
          <p:cNvSpPr/>
          <p:nvPr/>
        </p:nvSpPr>
        <p:spPr>
          <a:xfrm>
            <a:off x="3088440" y="2944712"/>
            <a:ext cx="7152316" cy="952020"/>
          </a:xfrm>
          <a:prstGeom prst="roundRect">
            <a:avLst>
              <a:gd name="adj" fmla="val 1925"/>
            </a:avLst>
          </a:prstGeom>
          <a:noFill/>
          <a:ln>
            <a:solidFill>
              <a:srgbClr val="648E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22 Rectángulo redondeado"/>
          <p:cNvSpPr/>
          <p:nvPr/>
        </p:nvSpPr>
        <p:spPr>
          <a:xfrm>
            <a:off x="3125027" y="5061845"/>
            <a:ext cx="7152316" cy="1128734"/>
          </a:xfrm>
          <a:prstGeom prst="roundRect">
            <a:avLst>
              <a:gd name="adj" fmla="val 1925"/>
            </a:avLst>
          </a:prstGeom>
          <a:noFill/>
          <a:ln>
            <a:solidFill>
              <a:srgbClr val="C00000">
                <a:alpha val="7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TextBox 12"/>
          <p:cNvSpPr txBox="1"/>
          <p:nvPr/>
        </p:nvSpPr>
        <p:spPr>
          <a:xfrm>
            <a:off x="3125027" y="3051041"/>
            <a:ext cx="6920496" cy="830997"/>
          </a:xfrm>
          <a:prstGeom prst="rect">
            <a:avLst/>
          </a:prstGeom>
          <a:noFill/>
        </p:spPr>
        <p:txBody>
          <a:bodyPr wrap="square" rtlCol="0">
            <a:spAutoFit/>
          </a:bodyPr>
          <a:lstStyle/>
          <a:p>
            <a:pPr marL="285750" lvl="2" indent="-285750" algn="just">
              <a:spcBef>
                <a:spcPts val="1200"/>
              </a:spcBef>
              <a:buClr>
                <a:srgbClr val="FF0000"/>
              </a:buClr>
              <a:buFont typeface="Wingdings" pitchFamily="2" charset="2"/>
              <a:buChar char="§"/>
            </a:pPr>
            <a:r>
              <a:rPr lang="es-ES" sz="1600" dirty="0"/>
              <a:t>Acero estructural, excepto el utilizado en la construcción de plataformas marinas (subestructura, superestructura, pilotes y conductores), de refuerzo y misceláneo</a:t>
            </a:r>
            <a:endParaRPr lang="es-MX" sz="1600" dirty="0"/>
          </a:p>
        </p:txBody>
      </p:sp>
      <p:sp>
        <p:nvSpPr>
          <p:cNvPr id="26" name="TextBox 12"/>
          <p:cNvSpPr txBox="1"/>
          <p:nvPr/>
        </p:nvSpPr>
        <p:spPr>
          <a:xfrm>
            <a:off x="3125027" y="4095298"/>
            <a:ext cx="6920496" cy="584775"/>
          </a:xfrm>
          <a:prstGeom prst="rect">
            <a:avLst/>
          </a:prstGeom>
          <a:noFill/>
        </p:spPr>
        <p:txBody>
          <a:bodyPr wrap="square" rtlCol="0">
            <a:spAutoFit/>
          </a:bodyPr>
          <a:lstStyle/>
          <a:p>
            <a:pPr marL="285750" indent="-285750" algn="just">
              <a:spcBef>
                <a:spcPts val="1200"/>
              </a:spcBef>
              <a:buClr>
                <a:srgbClr val="FF0000"/>
              </a:buClr>
              <a:buFont typeface="Wingdings" pitchFamily="2" charset="2"/>
              <a:buChar char="§"/>
            </a:pPr>
            <a:r>
              <a:rPr lang="es-ES" sz="1600" dirty="0"/>
              <a:t>Gases (acetileno, oxígeno, nitrógeno, gas butano, etc.), soldadura, solventes, grasas, aceites, lubricantes, combustibles, etc.</a:t>
            </a:r>
            <a:endParaRPr lang="es-MX" sz="1600" dirty="0"/>
          </a:p>
        </p:txBody>
      </p:sp>
      <p:sp>
        <p:nvSpPr>
          <p:cNvPr id="27" name="TextBox 12"/>
          <p:cNvSpPr txBox="1"/>
          <p:nvPr/>
        </p:nvSpPr>
        <p:spPr>
          <a:xfrm>
            <a:off x="3125027" y="5113361"/>
            <a:ext cx="6920496" cy="1077218"/>
          </a:xfrm>
          <a:prstGeom prst="rect">
            <a:avLst/>
          </a:prstGeom>
          <a:noFill/>
        </p:spPr>
        <p:txBody>
          <a:bodyPr wrap="square" rtlCol="0">
            <a:spAutoFit/>
          </a:bodyPr>
          <a:lstStyle/>
          <a:p>
            <a:pPr marL="285750" indent="-285750" algn="just">
              <a:buClr>
                <a:srgbClr val="FF0000"/>
              </a:buClr>
              <a:buFont typeface="Wingdings" pitchFamily="2" charset="2"/>
              <a:buChar char="§"/>
            </a:pPr>
            <a:r>
              <a:rPr lang="es-ES" sz="1600" dirty="0"/>
              <a:t>Pintura, barniz, recubrimiento anticorrosivo</a:t>
            </a:r>
          </a:p>
          <a:p>
            <a:pPr marL="285750" lvl="2" indent="-285750" algn="just">
              <a:buClr>
                <a:srgbClr val="FF0000"/>
              </a:buClr>
              <a:buFont typeface="Wingdings" pitchFamily="2" charset="2"/>
              <a:buChar char="§"/>
            </a:pPr>
            <a:r>
              <a:rPr lang="es-ES" sz="1600" dirty="0"/>
              <a:t>Equipos y materiales de importación</a:t>
            </a:r>
          </a:p>
          <a:p>
            <a:pPr marL="285750" lvl="2" indent="-285750" algn="just">
              <a:buClr>
                <a:srgbClr val="FF0000"/>
              </a:buClr>
              <a:buFont typeface="Wingdings" pitchFamily="2" charset="2"/>
              <a:buChar char="§"/>
            </a:pPr>
            <a:r>
              <a:rPr lang="es-ES" sz="1600" dirty="0"/>
              <a:t>Mano de obra</a:t>
            </a:r>
          </a:p>
          <a:p>
            <a:pPr marL="285750" lvl="2" indent="-285750" algn="just">
              <a:buClr>
                <a:srgbClr val="FF0000"/>
              </a:buClr>
              <a:buFont typeface="Wingdings" pitchFamily="2" charset="2"/>
              <a:buChar char="§"/>
            </a:pPr>
            <a:r>
              <a:rPr lang="es-ES" sz="1600" dirty="0"/>
              <a:t>Equipo, maquinaria y/o herramienta de construcción</a:t>
            </a:r>
            <a:endParaRPr lang="es-MX" sz="1600" dirty="0"/>
          </a:p>
        </p:txBody>
      </p:sp>
    </p:spTree>
    <p:extLst>
      <p:ext uri="{BB962C8B-B14F-4D97-AF65-F5344CB8AC3E}">
        <p14:creationId xmlns:p14="http://schemas.microsoft.com/office/powerpoint/2010/main" val="32848510"/>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6"/>
          <p:cNvSpPr txBox="1">
            <a:spLocks noChangeArrowheads="1"/>
          </p:cNvSpPr>
          <p:nvPr/>
        </p:nvSpPr>
        <p:spPr bwMode="auto">
          <a:xfrm>
            <a:off x="1982523" y="1905306"/>
            <a:ext cx="28415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a:defRPr/>
            </a:pPr>
            <a:r>
              <a:rPr lang="es-MX" b="1" kern="0" dirty="0">
                <a:solidFill>
                  <a:srgbClr val="0070C0"/>
                </a:solidFill>
              </a:rPr>
              <a:t>TIPO DE PROCEDIMIENTO</a:t>
            </a:r>
          </a:p>
        </p:txBody>
      </p:sp>
      <p:sp>
        <p:nvSpPr>
          <p:cNvPr id="58" name="TextBox 21"/>
          <p:cNvSpPr txBox="1">
            <a:spLocks noChangeArrowheads="1"/>
          </p:cNvSpPr>
          <p:nvPr/>
        </p:nvSpPr>
        <p:spPr bwMode="auto">
          <a:xfrm>
            <a:off x="5655188" y="1914831"/>
            <a:ext cx="4246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a:defRPr/>
            </a:pPr>
            <a:r>
              <a:rPr lang="es-MX" b="1" kern="0" dirty="0">
                <a:solidFill>
                  <a:srgbClr val="0070C0"/>
                </a:solidFill>
              </a:rPr>
              <a:t>CONDICIONES QUE SE DEBEN CUMPLIR</a:t>
            </a:r>
          </a:p>
        </p:txBody>
      </p:sp>
      <p:grpSp>
        <p:nvGrpSpPr>
          <p:cNvPr id="6" name="5 Grupo"/>
          <p:cNvGrpSpPr/>
          <p:nvPr/>
        </p:nvGrpSpPr>
        <p:grpSpPr>
          <a:xfrm>
            <a:off x="1737631" y="2404036"/>
            <a:ext cx="8722308" cy="1038225"/>
            <a:chOff x="213631" y="1734335"/>
            <a:chExt cx="8722308" cy="1038225"/>
          </a:xfrm>
        </p:grpSpPr>
        <p:sp>
          <p:nvSpPr>
            <p:cNvPr id="49" name="Snip Single Corner Rectangle 17"/>
            <p:cNvSpPr/>
            <p:nvPr/>
          </p:nvSpPr>
          <p:spPr>
            <a:xfrm>
              <a:off x="228601" y="1734335"/>
              <a:ext cx="8707338" cy="1038225"/>
            </a:xfrm>
            <a:prstGeom prst="snip1Rect">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just">
                <a:defRPr/>
              </a:pPr>
              <a:endParaRPr lang="es-MX" sz="1600" kern="0" dirty="0">
                <a:solidFill>
                  <a:srgbClr val="000000">
                    <a:lumMod val="95000"/>
                    <a:lumOff val="5000"/>
                  </a:srgbClr>
                </a:solidFill>
                <a:latin typeface="Trebuchet MS"/>
              </a:endParaRPr>
            </a:p>
          </p:txBody>
        </p:sp>
        <p:sp>
          <p:nvSpPr>
            <p:cNvPr id="55" name="Rectangle 3"/>
            <p:cNvSpPr>
              <a:spLocks noChangeArrowheads="1"/>
            </p:cNvSpPr>
            <p:nvPr/>
          </p:nvSpPr>
          <p:spPr bwMode="auto">
            <a:xfrm>
              <a:off x="3594052" y="1831173"/>
              <a:ext cx="5133975" cy="73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85725" lvl="1" indent="-85725">
                <a:lnSpc>
                  <a:spcPct val="115000"/>
                </a:lnSpc>
                <a:spcBef>
                  <a:spcPts val="600"/>
                </a:spcBef>
                <a:buFont typeface="Arial" pitchFamily="34" charset="0"/>
                <a:buChar char="•"/>
                <a:tabLst>
                  <a:tab pos="542925" algn="l"/>
                </a:tabLst>
              </a:pPr>
              <a:r>
                <a:rPr lang="es-ES" sz="1600" dirty="0">
                  <a:solidFill>
                    <a:srgbClr val="0D0D0D"/>
                  </a:solidFill>
                  <a:latin typeface="Trebuchet MS" pitchFamily="34" charset="0"/>
                </a:rPr>
                <a:t> No existen restricciones en contenido nacional</a:t>
              </a:r>
            </a:p>
            <a:p>
              <a:pPr marL="85725" lvl="1" indent="-85725">
                <a:lnSpc>
                  <a:spcPct val="115000"/>
                </a:lnSpc>
                <a:spcBef>
                  <a:spcPts val="600"/>
                </a:spcBef>
                <a:buFont typeface="Arial" pitchFamily="34" charset="0"/>
                <a:buChar char="•"/>
                <a:tabLst>
                  <a:tab pos="542925" algn="l"/>
                </a:tabLst>
              </a:pPr>
              <a:r>
                <a:rPr lang="es-ES" sz="1600" dirty="0">
                  <a:solidFill>
                    <a:srgbClr val="0D0D0D"/>
                  </a:solidFill>
                  <a:latin typeface="Trebuchet MS" pitchFamily="34" charset="0"/>
                </a:rPr>
                <a:t> La única restricción es la oferta nacional disponible</a:t>
              </a:r>
            </a:p>
          </p:txBody>
        </p:sp>
        <p:sp>
          <p:nvSpPr>
            <p:cNvPr id="59" name="Rectangle 25"/>
            <p:cNvSpPr>
              <a:spLocks noChangeArrowheads="1"/>
            </p:cNvSpPr>
            <p:nvPr/>
          </p:nvSpPr>
          <p:spPr bwMode="auto">
            <a:xfrm>
              <a:off x="213631" y="1850223"/>
              <a:ext cx="3009900" cy="65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85725" lvl="1" indent="-85725">
                <a:lnSpc>
                  <a:spcPct val="115000"/>
                </a:lnSpc>
                <a:spcBef>
                  <a:spcPct val="15000"/>
                </a:spcBef>
                <a:tabLst>
                  <a:tab pos="542925" algn="l"/>
                </a:tabLst>
              </a:pPr>
              <a:r>
                <a:rPr lang="es-ES" sz="1600" b="1" dirty="0">
                  <a:solidFill>
                    <a:srgbClr val="000000"/>
                  </a:solidFill>
                  <a:latin typeface="Trebuchet MS" pitchFamily="34" charset="0"/>
                </a:rPr>
                <a:t>	Procedimientos de contratación nacionales</a:t>
              </a:r>
            </a:p>
          </p:txBody>
        </p:sp>
      </p:grpSp>
      <p:grpSp>
        <p:nvGrpSpPr>
          <p:cNvPr id="7" name="6 Grupo"/>
          <p:cNvGrpSpPr/>
          <p:nvPr/>
        </p:nvGrpSpPr>
        <p:grpSpPr>
          <a:xfrm>
            <a:off x="1737632" y="3640975"/>
            <a:ext cx="8930369" cy="1287462"/>
            <a:chOff x="213631" y="2971275"/>
            <a:chExt cx="8930369" cy="1287462"/>
          </a:xfrm>
        </p:grpSpPr>
        <p:sp>
          <p:nvSpPr>
            <p:cNvPr id="50" name="Snip Single Corner Rectangle 18"/>
            <p:cNvSpPr/>
            <p:nvPr/>
          </p:nvSpPr>
          <p:spPr>
            <a:xfrm>
              <a:off x="228601" y="3030012"/>
              <a:ext cx="8697685" cy="1228725"/>
            </a:xfrm>
            <a:prstGeom prst="snip1Rect">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just">
                <a:defRPr/>
              </a:pPr>
              <a:endParaRPr lang="es-MX" sz="1600" kern="0" dirty="0">
                <a:solidFill>
                  <a:srgbClr val="000000">
                    <a:lumMod val="95000"/>
                    <a:lumOff val="5000"/>
                  </a:srgbClr>
                </a:solidFill>
                <a:latin typeface="Trebuchet MS"/>
              </a:endParaRPr>
            </a:p>
          </p:txBody>
        </p:sp>
        <p:sp>
          <p:nvSpPr>
            <p:cNvPr id="56" name="Rectangle 11"/>
            <p:cNvSpPr>
              <a:spLocks noChangeArrowheads="1"/>
            </p:cNvSpPr>
            <p:nvPr/>
          </p:nvSpPr>
          <p:spPr bwMode="auto">
            <a:xfrm>
              <a:off x="3594052" y="2971275"/>
              <a:ext cx="5549948"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85725" lvl="1" indent="-85725">
                <a:lnSpc>
                  <a:spcPct val="115000"/>
                </a:lnSpc>
                <a:spcBef>
                  <a:spcPct val="15000"/>
                </a:spcBef>
                <a:buFont typeface="Arial" pitchFamily="34" charset="0"/>
                <a:buChar char="•"/>
              </a:pPr>
              <a:r>
                <a:rPr lang="es-ES" sz="1600" dirty="0">
                  <a:solidFill>
                    <a:srgbClr val="0D0D0D"/>
                  </a:solidFill>
                  <a:latin typeface="Trebuchet MS" pitchFamily="34" charset="0"/>
                </a:rPr>
                <a:t> Hasta 40% de CN en proyectos integrados mayores intensivos en mano de obra</a:t>
              </a:r>
              <a:r>
                <a:rPr lang="es-ES" sz="1600" baseline="30000" dirty="0">
                  <a:solidFill>
                    <a:srgbClr val="0D0D0D"/>
                  </a:solidFill>
                  <a:latin typeface="Trebuchet MS" pitchFamily="34" charset="0"/>
                </a:rPr>
                <a:t>1</a:t>
              </a:r>
            </a:p>
            <a:p>
              <a:pPr marL="85725" lvl="1" indent="-85725">
                <a:lnSpc>
                  <a:spcPct val="115000"/>
                </a:lnSpc>
                <a:spcBef>
                  <a:spcPct val="15000"/>
                </a:spcBef>
                <a:buFont typeface="Arial" pitchFamily="34" charset="0"/>
                <a:buChar char="•"/>
              </a:pPr>
              <a:r>
                <a:rPr lang="es-ES" sz="1600" dirty="0">
                  <a:solidFill>
                    <a:srgbClr val="0D0D0D"/>
                  </a:solidFill>
                  <a:latin typeface="Trebuchet MS" pitchFamily="34" charset="0"/>
                </a:rPr>
                <a:t> Hasta 25% de CN en proyectos integrados mayores intensivos en capital</a:t>
              </a:r>
              <a:r>
                <a:rPr lang="es-ES" sz="1600" baseline="30000" dirty="0">
                  <a:solidFill>
                    <a:srgbClr val="0D0D0D"/>
                  </a:solidFill>
                  <a:latin typeface="Trebuchet MS" pitchFamily="34" charset="0"/>
                </a:rPr>
                <a:t>1</a:t>
              </a:r>
              <a:r>
                <a:rPr lang="es-ES" sz="1600" dirty="0">
                  <a:solidFill>
                    <a:srgbClr val="0D0D0D"/>
                  </a:solidFill>
                  <a:latin typeface="Trebuchet MS" pitchFamily="34" charset="0"/>
                </a:rPr>
                <a:t> y hasta 40% para las excepciones</a:t>
              </a:r>
              <a:r>
                <a:rPr lang="es-ES" sz="1600" baseline="30000" dirty="0">
                  <a:solidFill>
                    <a:srgbClr val="0D0D0D"/>
                  </a:solidFill>
                  <a:latin typeface="Trebuchet MS" pitchFamily="34" charset="0"/>
                </a:rPr>
                <a:t>2</a:t>
              </a:r>
            </a:p>
          </p:txBody>
        </p:sp>
        <p:sp>
          <p:nvSpPr>
            <p:cNvPr id="60" name="Rectangle 26"/>
            <p:cNvSpPr>
              <a:spLocks noChangeArrowheads="1"/>
            </p:cNvSpPr>
            <p:nvPr/>
          </p:nvSpPr>
          <p:spPr bwMode="auto">
            <a:xfrm>
              <a:off x="213631" y="3174475"/>
              <a:ext cx="3248025"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85725" lvl="1" indent="-85725">
                <a:lnSpc>
                  <a:spcPct val="115000"/>
                </a:lnSpc>
                <a:spcBef>
                  <a:spcPct val="15000"/>
                </a:spcBef>
                <a:tabLst>
                  <a:tab pos="542925" algn="l"/>
                </a:tabLst>
              </a:pPr>
              <a:r>
                <a:rPr lang="es-ES" sz="1600" b="1" dirty="0">
                  <a:solidFill>
                    <a:srgbClr val="000000"/>
                  </a:solidFill>
                  <a:latin typeface="Trebuchet MS" pitchFamily="34" charset="0"/>
                </a:rPr>
                <a:t>	Procedimientos de contratación internacionales bajo la cobertura de los TLC</a:t>
              </a:r>
            </a:p>
          </p:txBody>
        </p:sp>
      </p:grpSp>
      <p:grpSp>
        <p:nvGrpSpPr>
          <p:cNvPr id="8" name="7 Grupo"/>
          <p:cNvGrpSpPr/>
          <p:nvPr/>
        </p:nvGrpSpPr>
        <p:grpSpPr>
          <a:xfrm>
            <a:off x="1737631" y="5127153"/>
            <a:ext cx="8703002" cy="1067585"/>
            <a:chOff x="213631" y="4457452"/>
            <a:chExt cx="8703002" cy="1228725"/>
          </a:xfrm>
        </p:grpSpPr>
        <p:sp>
          <p:nvSpPr>
            <p:cNvPr id="54" name="Snip Single Corner Rectangle 19"/>
            <p:cNvSpPr/>
            <p:nvPr/>
          </p:nvSpPr>
          <p:spPr>
            <a:xfrm>
              <a:off x="228601" y="4457452"/>
              <a:ext cx="8688032" cy="1228725"/>
            </a:xfrm>
            <a:prstGeom prst="snip1Rect">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just">
                <a:defRPr/>
              </a:pPr>
              <a:endParaRPr lang="es-MX" sz="1600" kern="0" dirty="0">
                <a:solidFill>
                  <a:srgbClr val="000000">
                    <a:lumMod val="95000"/>
                    <a:lumOff val="5000"/>
                  </a:srgbClr>
                </a:solidFill>
                <a:latin typeface="Trebuchet MS"/>
              </a:endParaRPr>
            </a:p>
          </p:txBody>
        </p:sp>
        <p:sp>
          <p:nvSpPr>
            <p:cNvPr id="61" name="Rectangle 26"/>
            <p:cNvSpPr>
              <a:spLocks noChangeArrowheads="1"/>
            </p:cNvSpPr>
            <p:nvPr/>
          </p:nvSpPr>
          <p:spPr bwMode="auto">
            <a:xfrm>
              <a:off x="213631" y="4575517"/>
              <a:ext cx="3336877"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85725" lvl="1" indent="-85725">
                <a:lnSpc>
                  <a:spcPct val="115000"/>
                </a:lnSpc>
                <a:spcBef>
                  <a:spcPct val="15000"/>
                </a:spcBef>
                <a:tabLst>
                  <a:tab pos="542925" algn="l"/>
                </a:tabLst>
              </a:pPr>
              <a:r>
                <a:rPr lang="es-ES" sz="1600" b="1" dirty="0">
                  <a:solidFill>
                    <a:srgbClr val="000000"/>
                  </a:solidFill>
                  <a:latin typeface="Trebuchet MS" pitchFamily="34" charset="0"/>
                </a:rPr>
                <a:t>	Procedimientos de contratación internacionales fuera de la cobertura de los TLC</a:t>
              </a:r>
            </a:p>
          </p:txBody>
        </p:sp>
        <p:sp>
          <p:nvSpPr>
            <p:cNvPr id="62" name="Rectangle 11"/>
            <p:cNvSpPr>
              <a:spLocks noChangeArrowheads="1"/>
            </p:cNvSpPr>
            <p:nvPr/>
          </p:nvSpPr>
          <p:spPr bwMode="auto">
            <a:xfrm>
              <a:off x="3594052" y="4586871"/>
              <a:ext cx="5020732" cy="37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85725" lvl="1" indent="-85725">
                <a:lnSpc>
                  <a:spcPct val="115000"/>
                </a:lnSpc>
                <a:spcBef>
                  <a:spcPts val="600"/>
                </a:spcBef>
                <a:buFont typeface="Arial" pitchFamily="34" charset="0"/>
                <a:buChar char="•"/>
              </a:pPr>
              <a:r>
                <a:rPr lang="es-ES" sz="1600" dirty="0">
                  <a:solidFill>
                    <a:srgbClr val="0D0D0D"/>
                  </a:solidFill>
                  <a:latin typeface="Trebuchet MS" pitchFamily="34" charset="0"/>
                </a:rPr>
                <a:t> No existen restricciones en contenido nacional </a:t>
              </a:r>
            </a:p>
          </p:txBody>
        </p:sp>
      </p:grpSp>
      <p:sp>
        <p:nvSpPr>
          <p:cNvPr id="19" name="Rectangle 37"/>
          <p:cNvSpPr>
            <a:spLocks noChangeArrowheads="1"/>
          </p:cNvSpPr>
          <p:nvPr/>
        </p:nvSpPr>
        <p:spPr bwMode="auto">
          <a:xfrm>
            <a:off x="389642" y="6488668"/>
            <a:ext cx="7950759" cy="369332"/>
          </a:xfrm>
          <a:prstGeom prst="rect">
            <a:avLst/>
          </a:prstGeom>
          <a:noFill/>
          <a:ln w="9525">
            <a:noFill/>
            <a:miter lim="800000"/>
            <a:headEnd/>
            <a:tailEnd/>
          </a:ln>
        </p:spPr>
        <p:txBody>
          <a:bodyPr wrap="square">
            <a:spAutoFit/>
          </a:bodyPr>
          <a:lstStyle/>
          <a:p>
            <a:r>
              <a:rPr lang="es-ES_tradnl" sz="900" dirty="0"/>
              <a:t>1. Tratado de Libre Comercio de América del Norte, Capítulo X: Compras del Sector Público</a:t>
            </a:r>
          </a:p>
          <a:p>
            <a:r>
              <a:rPr lang="es-ES_tradnl" sz="900" dirty="0"/>
              <a:t>2. Tomado de las Reglas de la Secretaría de Economía del 14 de octubre de 2010</a:t>
            </a:r>
            <a:endParaRPr lang="es-MX" sz="900" baseline="-25000" dirty="0">
              <a:solidFill>
                <a:srgbClr val="000000"/>
              </a:solidFill>
            </a:endParaRPr>
          </a:p>
        </p:txBody>
      </p:sp>
      <p:sp>
        <p:nvSpPr>
          <p:cNvPr id="2" name="Título 1"/>
          <p:cNvSpPr>
            <a:spLocks noGrp="1"/>
          </p:cNvSpPr>
          <p:nvPr>
            <p:ph type="title" idx="4294967295"/>
          </p:nvPr>
        </p:nvSpPr>
        <p:spPr>
          <a:xfrm>
            <a:off x="1077070" y="352868"/>
            <a:ext cx="10058400" cy="1025584"/>
          </a:xfrm>
        </p:spPr>
        <p:txBody>
          <a:bodyPr>
            <a:normAutofit/>
          </a:bodyPr>
          <a:lstStyle/>
          <a:p>
            <a:r>
              <a:rPr lang="es-MX" sz="3200" dirty="0">
                <a:solidFill>
                  <a:srgbClr val="000078"/>
                </a:solidFill>
                <a:latin typeface="Impact" panose="020B0806030902050204" pitchFamily="34" charset="0"/>
                <a:ea typeface="+mn-ea"/>
                <a:cs typeface="+mn-cs"/>
              </a:rPr>
              <a:t>Requerimientos a cumplir en los procedimientos de contratación de obra</a:t>
            </a:r>
          </a:p>
        </p:txBody>
      </p:sp>
    </p:spTree>
    <p:extLst>
      <p:ext uri="{BB962C8B-B14F-4D97-AF65-F5344CB8AC3E}">
        <p14:creationId xmlns:p14="http://schemas.microsoft.com/office/powerpoint/2010/main" val="155997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978877" y="899296"/>
            <a:ext cx="9888417" cy="5958704"/>
          </a:xfrm>
          <a:prstGeom prst="rect">
            <a:avLst/>
          </a:prstGeom>
        </p:spPr>
      </p:pic>
      <p:sp>
        <p:nvSpPr>
          <p:cNvPr id="3" name="Título 1"/>
          <p:cNvSpPr txBox="1">
            <a:spLocks/>
          </p:cNvSpPr>
          <p:nvPr/>
        </p:nvSpPr>
        <p:spPr>
          <a:xfrm>
            <a:off x="351692" y="135316"/>
            <a:ext cx="10058400" cy="61645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200" dirty="0" smtClean="0">
                <a:solidFill>
                  <a:srgbClr val="000078"/>
                </a:solidFill>
                <a:latin typeface="Impact" panose="020B0806030902050204" pitchFamily="34" charset="0"/>
                <a:ea typeface="+mn-ea"/>
                <a:cs typeface="+mn-cs"/>
              </a:rPr>
              <a:t>Contenido Nacional Pemex</a:t>
            </a:r>
            <a:endParaRPr lang="es-MX" sz="3200" dirty="0">
              <a:solidFill>
                <a:srgbClr val="000078"/>
              </a:solidFill>
              <a:latin typeface="Impact" panose="020B0806030902050204" pitchFamily="34" charset="0"/>
              <a:ea typeface="+mn-ea"/>
              <a:cs typeface="+mn-cs"/>
            </a:endParaRPr>
          </a:p>
        </p:txBody>
      </p:sp>
    </p:spTree>
    <p:extLst>
      <p:ext uri="{BB962C8B-B14F-4D97-AF65-F5344CB8AC3E}">
        <p14:creationId xmlns:p14="http://schemas.microsoft.com/office/powerpoint/2010/main" val="4088958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896593" y="264693"/>
            <a:ext cx="8945236" cy="64452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200" dirty="0" smtClean="0">
                <a:solidFill>
                  <a:srgbClr val="000078"/>
                </a:solidFill>
                <a:latin typeface="Impact" panose="020B0806030902050204" pitchFamily="34" charset="0"/>
                <a:ea typeface="+mn-ea"/>
                <a:cs typeface="+mn-cs"/>
              </a:rPr>
              <a:t>Estrategias para incrementar el </a:t>
            </a:r>
            <a:r>
              <a:rPr lang="es-MX" sz="3200" dirty="0" err="1" smtClean="0">
                <a:solidFill>
                  <a:srgbClr val="000078"/>
                </a:solidFill>
                <a:latin typeface="Impact" panose="020B0806030902050204" pitchFamily="34" charset="0"/>
                <a:ea typeface="+mn-ea"/>
                <a:cs typeface="+mn-cs"/>
              </a:rPr>
              <a:t>contendio</a:t>
            </a:r>
            <a:r>
              <a:rPr lang="es-MX" sz="3200" dirty="0" smtClean="0">
                <a:solidFill>
                  <a:srgbClr val="000078"/>
                </a:solidFill>
                <a:latin typeface="Impact" panose="020B0806030902050204" pitchFamily="34" charset="0"/>
                <a:ea typeface="+mn-ea"/>
                <a:cs typeface="+mn-cs"/>
              </a:rPr>
              <a:t> Nacional</a:t>
            </a:r>
            <a:endParaRPr lang="es-MX" sz="3200" dirty="0">
              <a:solidFill>
                <a:srgbClr val="000078"/>
              </a:solidFill>
              <a:latin typeface="Impact" panose="020B0806030902050204" pitchFamily="34" charset="0"/>
              <a:ea typeface="+mn-ea"/>
              <a:cs typeface="+mn-cs"/>
            </a:endParaRPr>
          </a:p>
        </p:txBody>
      </p:sp>
      <p:pic>
        <p:nvPicPr>
          <p:cNvPr id="4" name="Imagen 3"/>
          <p:cNvPicPr>
            <a:picLocks noChangeAspect="1"/>
          </p:cNvPicPr>
          <p:nvPr/>
        </p:nvPicPr>
        <p:blipFill>
          <a:blip r:embed="rId2"/>
          <a:stretch>
            <a:fillRect/>
          </a:stretch>
        </p:blipFill>
        <p:spPr>
          <a:xfrm>
            <a:off x="1074821" y="1380623"/>
            <a:ext cx="9910010" cy="5308934"/>
          </a:xfrm>
          <a:prstGeom prst="rect">
            <a:avLst/>
          </a:prstGeom>
        </p:spPr>
      </p:pic>
    </p:spTree>
    <p:extLst>
      <p:ext uri="{BB962C8B-B14F-4D97-AF65-F5344CB8AC3E}">
        <p14:creationId xmlns:p14="http://schemas.microsoft.com/office/powerpoint/2010/main" val="3864318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74068" y="227341"/>
            <a:ext cx="9766384" cy="6012841"/>
          </a:xfrm>
          <a:prstGeom prst="rect">
            <a:avLst/>
          </a:prstGeom>
        </p:spPr>
      </p:pic>
      <p:sp>
        <p:nvSpPr>
          <p:cNvPr id="3" name="CuadroTexto 2"/>
          <p:cNvSpPr txBox="1"/>
          <p:nvPr/>
        </p:nvSpPr>
        <p:spPr>
          <a:xfrm>
            <a:off x="309230" y="6268453"/>
            <a:ext cx="1577804" cy="369332"/>
          </a:xfrm>
          <a:prstGeom prst="rect">
            <a:avLst/>
          </a:prstGeom>
          <a:noFill/>
        </p:spPr>
        <p:txBody>
          <a:bodyPr wrap="none" rtlCol="0">
            <a:spAutoFit/>
          </a:bodyPr>
          <a:lstStyle/>
          <a:p>
            <a:r>
              <a:rPr lang="es-MX" dirty="0" smtClean="0"/>
              <a:t>Fuente: Pemex</a:t>
            </a:r>
            <a:endParaRPr lang="es-MX" dirty="0"/>
          </a:p>
        </p:txBody>
      </p:sp>
    </p:spTree>
    <p:extLst>
      <p:ext uri="{BB962C8B-B14F-4D97-AF65-F5344CB8AC3E}">
        <p14:creationId xmlns:p14="http://schemas.microsoft.com/office/powerpoint/2010/main" val="12217688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08123" y="664187"/>
            <a:ext cx="10839817" cy="6311044"/>
          </a:xfrm>
          <a:prstGeom prst="rect">
            <a:avLst/>
          </a:prstGeom>
        </p:spPr>
      </p:pic>
      <p:sp>
        <p:nvSpPr>
          <p:cNvPr id="3" name="Título 1"/>
          <p:cNvSpPr txBox="1">
            <a:spLocks/>
          </p:cNvSpPr>
          <p:nvPr/>
        </p:nvSpPr>
        <p:spPr>
          <a:xfrm>
            <a:off x="257907" y="-69496"/>
            <a:ext cx="10058400" cy="61645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200" dirty="0" smtClean="0">
                <a:solidFill>
                  <a:srgbClr val="000078"/>
                </a:solidFill>
                <a:latin typeface="Impact" panose="020B0806030902050204" pitchFamily="34" charset="0"/>
                <a:ea typeface="+mn-ea"/>
                <a:cs typeface="+mn-cs"/>
              </a:rPr>
              <a:t>Estudio de la Demanda</a:t>
            </a:r>
            <a:endParaRPr lang="es-MX" sz="3200" dirty="0">
              <a:solidFill>
                <a:srgbClr val="000078"/>
              </a:solidFill>
              <a:latin typeface="Impact" panose="020B0806030902050204" pitchFamily="34" charset="0"/>
              <a:ea typeface="+mn-ea"/>
              <a:cs typeface="+mn-cs"/>
            </a:endParaRPr>
          </a:p>
        </p:txBody>
      </p:sp>
    </p:spTree>
    <p:extLst>
      <p:ext uri="{BB962C8B-B14F-4D97-AF65-F5344CB8AC3E}">
        <p14:creationId xmlns:p14="http://schemas.microsoft.com/office/powerpoint/2010/main" val="2261351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8522" y="757990"/>
            <a:ext cx="10058400" cy="570297"/>
          </a:xfrm>
        </p:spPr>
        <p:txBody>
          <a:bodyPr>
            <a:normAutofit/>
          </a:bodyPr>
          <a:lstStyle/>
          <a:p>
            <a:r>
              <a:rPr lang="es-MX" sz="3200" dirty="0">
                <a:solidFill>
                  <a:srgbClr val="000078"/>
                </a:solidFill>
                <a:latin typeface="Impact" panose="020B0806030902050204" pitchFamily="34" charset="0"/>
                <a:ea typeface="+mn-ea"/>
                <a:cs typeface="+mn-cs"/>
              </a:rPr>
              <a:t>Problemática que enfrentan las MIPYMES</a:t>
            </a:r>
          </a:p>
        </p:txBody>
      </p:sp>
      <p:sp>
        <p:nvSpPr>
          <p:cNvPr id="6" name="CuadroTexto 5"/>
          <p:cNvSpPr txBox="1"/>
          <p:nvPr/>
        </p:nvSpPr>
        <p:spPr>
          <a:xfrm>
            <a:off x="1518166" y="6251918"/>
            <a:ext cx="9083487" cy="461665"/>
          </a:xfrm>
          <a:prstGeom prst="rect">
            <a:avLst/>
          </a:prstGeom>
          <a:noFill/>
        </p:spPr>
        <p:txBody>
          <a:bodyPr wrap="square" rtlCol="0">
            <a:spAutoFit/>
          </a:bodyPr>
          <a:lstStyle/>
          <a:p>
            <a:r>
              <a:rPr lang="es-MX" sz="1200" dirty="0">
                <a:latin typeface="Arial" panose="020B0604020202020204" pitchFamily="34" charset="0"/>
                <a:cs typeface="Arial" panose="020B0604020202020204" pitchFamily="34" charset="0"/>
              </a:rPr>
              <a:t>Fuente: Fan, Q., </a:t>
            </a:r>
            <a:r>
              <a:rPr lang="es-MX" sz="1200" dirty="0" err="1">
                <a:latin typeface="Arial" panose="020B0604020202020204" pitchFamily="34" charset="0"/>
                <a:cs typeface="Arial" panose="020B0604020202020204" pitchFamily="34" charset="0"/>
              </a:rPr>
              <a:t>Criscuolo</a:t>
            </a:r>
            <a:r>
              <a:rPr lang="es-MX" sz="1200" dirty="0">
                <a:latin typeface="Arial" panose="020B0604020202020204" pitchFamily="34" charset="0"/>
                <a:cs typeface="Arial" panose="020B0604020202020204" pitchFamily="34" charset="0"/>
              </a:rPr>
              <a:t>, A. e </a:t>
            </a:r>
            <a:r>
              <a:rPr lang="es-MX" sz="1200" dirty="0" err="1">
                <a:latin typeface="Arial" panose="020B0604020202020204" pitchFamily="34" charset="0"/>
                <a:cs typeface="Arial" panose="020B0604020202020204" pitchFamily="34" charset="0"/>
              </a:rPr>
              <a:t>Ilieva-Hamel</a:t>
            </a:r>
            <a:r>
              <a:rPr lang="es-MX" sz="1200" dirty="0">
                <a:latin typeface="Arial" panose="020B0604020202020204" pitchFamily="34" charset="0"/>
                <a:cs typeface="Arial" panose="020B0604020202020204" pitchFamily="34" charset="0"/>
              </a:rPr>
              <a:t>, I., (2005) </a:t>
            </a:r>
            <a:r>
              <a:rPr lang="es-MX" sz="1200" i="1" dirty="0">
                <a:latin typeface="Arial" panose="020B0604020202020204" pitchFamily="34" charset="0"/>
                <a:cs typeface="Arial" panose="020B0604020202020204" pitchFamily="34" charset="0"/>
              </a:rPr>
              <a:t>A </a:t>
            </a:r>
            <a:r>
              <a:rPr lang="es-MX" sz="1200" i="1" dirty="0" err="1">
                <a:latin typeface="Arial" panose="020B0604020202020204" pitchFamily="34" charset="0"/>
                <a:cs typeface="Arial" panose="020B0604020202020204" pitchFamily="34" charset="0"/>
              </a:rPr>
              <a:t>Better</a:t>
            </a:r>
            <a:r>
              <a:rPr lang="es-MX" sz="1200" i="1" dirty="0">
                <a:latin typeface="Arial" panose="020B0604020202020204" pitchFamily="34" charset="0"/>
                <a:cs typeface="Arial" panose="020B0604020202020204" pitchFamily="34" charset="0"/>
              </a:rPr>
              <a:t> </a:t>
            </a:r>
            <a:r>
              <a:rPr lang="es-MX" sz="1200" i="1" dirty="0" err="1">
                <a:latin typeface="Arial" panose="020B0604020202020204" pitchFamily="34" charset="0"/>
                <a:cs typeface="Arial" panose="020B0604020202020204" pitchFamily="34" charset="0"/>
              </a:rPr>
              <a:t>Investment</a:t>
            </a:r>
            <a:r>
              <a:rPr lang="es-MX" sz="1200" i="1" dirty="0">
                <a:latin typeface="Arial" panose="020B0604020202020204" pitchFamily="34" charset="0"/>
                <a:cs typeface="Arial" panose="020B0604020202020204" pitchFamily="34" charset="0"/>
              </a:rPr>
              <a:t> </a:t>
            </a:r>
            <a:r>
              <a:rPr lang="es-MX" sz="1200" i="1" dirty="0" err="1">
                <a:latin typeface="Arial" panose="020B0604020202020204" pitchFamily="34" charset="0"/>
                <a:cs typeface="Arial" panose="020B0604020202020204" pitchFamily="34" charset="0"/>
              </a:rPr>
              <a:t>Climate</a:t>
            </a:r>
            <a:r>
              <a:rPr lang="es-MX" sz="1200" i="1" dirty="0">
                <a:latin typeface="Arial" panose="020B0604020202020204" pitchFamily="34" charset="0"/>
                <a:cs typeface="Arial" panose="020B0604020202020204" pitchFamily="34" charset="0"/>
              </a:rPr>
              <a:t> </a:t>
            </a:r>
            <a:r>
              <a:rPr lang="es-MX" sz="1200" i="1" dirty="0" err="1">
                <a:latin typeface="Arial" panose="020B0604020202020204" pitchFamily="34" charset="0"/>
                <a:cs typeface="Arial" panose="020B0604020202020204" pitchFamily="34" charset="0"/>
              </a:rPr>
              <a:t>for</a:t>
            </a:r>
            <a:r>
              <a:rPr lang="es-MX" sz="1200" i="1" dirty="0">
                <a:latin typeface="Arial" panose="020B0604020202020204" pitchFamily="34" charset="0"/>
                <a:cs typeface="Arial" panose="020B0604020202020204" pitchFamily="34" charset="0"/>
              </a:rPr>
              <a:t> </a:t>
            </a:r>
            <a:r>
              <a:rPr lang="es-MX" sz="1200" i="1" dirty="0" err="1">
                <a:latin typeface="Arial" panose="020B0604020202020204" pitchFamily="34" charset="0"/>
                <a:cs typeface="Arial" panose="020B0604020202020204" pitchFamily="34" charset="0"/>
              </a:rPr>
              <a:t>Everyone</a:t>
            </a:r>
            <a:r>
              <a:rPr lang="es-MX" sz="1200" i="1" dirty="0">
                <a:latin typeface="Arial" panose="020B0604020202020204" pitchFamily="34" charset="0"/>
                <a:cs typeface="Arial" panose="020B0604020202020204" pitchFamily="34" charset="0"/>
              </a:rPr>
              <a:t>: "</a:t>
            </a:r>
            <a:r>
              <a:rPr lang="es-MX" sz="1200" i="1" dirty="0" err="1">
                <a:latin typeface="Arial" panose="020B0604020202020204" pitchFamily="34" charset="0"/>
                <a:cs typeface="Arial" panose="020B0604020202020204" pitchFamily="34" charset="0"/>
              </a:rPr>
              <a:t>Whither</a:t>
            </a:r>
            <a:r>
              <a:rPr lang="es-MX" sz="1200" i="1" dirty="0">
                <a:latin typeface="Arial" panose="020B0604020202020204" pitchFamily="34" charset="0"/>
                <a:cs typeface="Arial" panose="020B0604020202020204" pitchFamily="34" charset="0"/>
              </a:rPr>
              <a:t> SME </a:t>
            </a:r>
            <a:r>
              <a:rPr lang="es-MX" sz="1200" i="1" dirty="0" err="1">
                <a:latin typeface="Arial" panose="020B0604020202020204" pitchFamily="34" charset="0"/>
                <a:cs typeface="Arial" panose="020B0604020202020204" pitchFamily="34" charset="0"/>
              </a:rPr>
              <a:t>Policies</a:t>
            </a:r>
            <a:r>
              <a:rPr lang="es-MX" sz="1200" i="1" dirty="0">
                <a:latin typeface="Arial" panose="020B0604020202020204" pitchFamily="34" charset="0"/>
                <a:cs typeface="Arial" panose="020B0604020202020204" pitchFamily="34" charset="0"/>
              </a:rPr>
              <a:t>?"</a:t>
            </a:r>
            <a:r>
              <a:rPr lang="es-MX" sz="1200" dirty="0">
                <a:latin typeface="Arial" panose="020B0604020202020204" pitchFamily="34" charset="0"/>
                <a:cs typeface="Arial" panose="020B0604020202020204" pitchFamily="34" charset="0"/>
              </a:rPr>
              <a:t>, citados en Saavedra, José Jorge (2009), </a:t>
            </a:r>
            <a:r>
              <a:rPr lang="es-MX" sz="1200" i="1" dirty="0" err="1">
                <a:latin typeface="Arial" panose="020B0604020202020204" pitchFamily="34" charset="0"/>
                <a:cs typeface="Arial" panose="020B0604020202020204" pitchFamily="34" charset="0"/>
              </a:rPr>
              <a:t>Strenghtening</a:t>
            </a:r>
            <a:r>
              <a:rPr lang="es-MX" sz="1200" i="1" dirty="0">
                <a:latin typeface="Arial" panose="020B0604020202020204" pitchFamily="34" charset="0"/>
                <a:cs typeface="Arial" panose="020B0604020202020204" pitchFamily="34" charset="0"/>
              </a:rPr>
              <a:t> </a:t>
            </a:r>
            <a:r>
              <a:rPr lang="es-MX" sz="1200" i="1" dirty="0" err="1">
                <a:latin typeface="Arial" panose="020B0604020202020204" pitchFamily="34" charset="0"/>
                <a:cs typeface="Arial" panose="020B0604020202020204" pitchFamily="34" charset="0"/>
              </a:rPr>
              <a:t>the</a:t>
            </a:r>
            <a:r>
              <a:rPr lang="es-MX" sz="1200" i="1" dirty="0">
                <a:latin typeface="Arial" panose="020B0604020202020204" pitchFamily="34" charset="0"/>
                <a:cs typeface="Arial" panose="020B0604020202020204" pitchFamily="34" charset="0"/>
              </a:rPr>
              <a:t>  SME Sector</a:t>
            </a:r>
            <a:r>
              <a:rPr lang="es-MX" sz="1200" dirty="0">
                <a:latin typeface="Arial" panose="020B0604020202020204" pitchFamily="34" charset="0"/>
                <a:cs typeface="Arial" panose="020B0604020202020204" pitchFamily="34" charset="0"/>
              </a:rPr>
              <a:t>, IDB, Port of </a:t>
            </a:r>
            <a:r>
              <a:rPr lang="es-MX" sz="1200" dirty="0" err="1">
                <a:latin typeface="Arial" panose="020B0604020202020204" pitchFamily="34" charset="0"/>
                <a:cs typeface="Arial" panose="020B0604020202020204" pitchFamily="34" charset="0"/>
              </a:rPr>
              <a:t>Spain</a:t>
            </a:r>
            <a:r>
              <a:rPr lang="es-MX" sz="1200" dirty="0">
                <a:latin typeface="Arial" panose="020B0604020202020204" pitchFamily="34" charset="0"/>
                <a:cs typeface="Arial" panose="020B0604020202020204" pitchFamily="34" charset="0"/>
              </a:rPr>
              <a:t>.</a:t>
            </a:r>
          </a:p>
        </p:txBody>
      </p:sp>
      <p:sp>
        <p:nvSpPr>
          <p:cNvPr id="9" name="Marcador de contenido 2"/>
          <p:cNvSpPr txBox="1">
            <a:spLocks/>
          </p:cNvSpPr>
          <p:nvPr/>
        </p:nvSpPr>
        <p:spPr>
          <a:xfrm>
            <a:off x="1277534" y="1814501"/>
            <a:ext cx="8791017" cy="4182036"/>
          </a:xfrm>
          <a:prstGeom prst="rect">
            <a:avLst/>
          </a:prstGeom>
        </p:spPr>
        <p:txBody>
          <a:bodyPr vert="horz" lIns="0" tIns="34290" rIns="0" bIns="3429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41338" lvl="1" indent="-341313" algn="just">
              <a:spcBef>
                <a:spcPts val="600"/>
              </a:spcBef>
              <a:spcAft>
                <a:spcPts val="1000"/>
              </a:spcAft>
              <a:buFont typeface="Arial" panose="020B0604020202020204" pitchFamily="34" charset="0"/>
              <a:buChar char="•"/>
            </a:pPr>
            <a:r>
              <a:rPr lang="es-MX" sz="2800" b="1" dirty="0">
                <a:cs typeface="Arial" panose="020B0604020202020204" pitchFamily="34" charset="0"/>
              </a:rPr>
              <a:t>Alto costo de hacer negocios. </a:t>
            </a:r>
            <a:r>
              <a:rPr lang="es-MX" sz="2200" dirty="0">
                <a:cs typeface="Arial" panose="020B0604020202020204" pitchFamily="34" charset="0"/>
              </a:rPr>
              <a:t>El tamaño de la firma no está determinado solo por sus patrones de consumo, su dotación de recursos y tecnología, sino también por el grado de </a:t>
            </a:r>
            <a:r>
              <a:rPr lang="es-MX" sz="2200" b="1" dirty="0">
                <a:cs typeface="Arial" panose="020B0604020202020204" pitchFamily="34" charset="0"/>
              </a:rPr>
              <a:t>competencia en el mercado, </a:t>
            </a:r>
            <a:r>
              <a:rPr lang="es-MX" sz="2200" dirty="0">
                <a:cs typeface="Arial" panose="020B0604020202020204" pitchFamily="34" charset="0"/>
              </a:rPr>
              <a:t>el </a:t>
            </a:r>
            <a:r>
              <a:rPr lang="es-MX" sz="2200" b="1" dirty="0">
                <a:cs typeface="Arial" panose="020B0604020202020204" pitchFamily="34" charset="0"/>
              </a:rPr>
              <a:t>entorno legal y regulatorio </a:t>
            </a:r>
            <a:r>
              <a:rPr lang="es-MX" sz="2200" dirty="0">
                <a:cs typeface="Arial" panose="020B0604020202020204" pitchFamily="34" charset="0"/>
              </a:rPr>
              <a:t>y la </a:t>
            </a:r>
            <a:r>
              <a:rPr lang="es-MX" sz="2200" b="1" dirty="0">
                <a:cs typeface="Arial" panose="020B0604020202020204" pitchFamily="34" charset="0"/>
              </a:rPr>
              <a:t>disponibilidad de crédito</a:t>
            </a:r>
            <a:r>
              <a:rPr lang="es-MX" sz="2200" b="1" dirty="0" smtClean="0">
                <a:cs typeface="Arial" panose="020B0604020202020204" pitchFamily="34" charset="0"/>
              </a:rPr>
              <a:t>.</a:t>
            </a:r>
            <a:endParaRPr lang="es-MX" sz="2200" baseline="30000" dirty="0">
              <a:cs typeface="Arial" panose="020B0604020202020204" pitchFamily="34" charset="0"/>
            </a:endParaRPr>
          </a:p>
          <a:p>
            <a:pPr marL="541338" lvl="1" indent="-341313" algn="just">
              <a:spcBef>
                <a:spcPts val="600"/>
              </a:spcBef>
              <a:spcAft>
                <a:spcPts val="1000"/>
              </a:spcAft>
              <a:buFont typeface="Arial" panose="020B0604020202020204" pitchFamily="34" charset="0"/>
              <a:buChar char="•"/>
            </a:pPr>
            <a:r>
              <a:rPr lang="es-MX" sz="2200" dirty="0">
                <a:cs typeface="Arial" panose="020B0604020202020204" pitchFamily="34" charset="0"/>
              </a:rPr>
              <a:t>Las PYMES enfrentan varias </a:t>
            </a:r>
            <a:r>
              <a:rPr lang="es-MX" sz="2800" b="1" dirty="0">
                <a:cs typeface="Arial" panose="020B0604020202020204" pitchFamily="34" charset="0"/>
              </a:rPr>
              <a:t>desventajas institucionales </a:t>
            </a:r>
            <a:r>
              <a:rPr lang="es-MX" sz="2800" dirty="0">
                <a:cs typeface="Arial" panose="020B0604020202020204" pitchFamily="34" charset="0"/>
              </a:rPr>
              <a:t>y </a:t>
            </a:r>
            <a:r>
              <a:rPr lang="es-MX" sz="2800" b="1" dirty="0">
                <a:cs typeface="Arial" panose="020B0604020202020204" pitchFamily="34" charset="0"/>
              </a:rPr>
              <a:t>de mercado</a:t>
            </a:r>
            <a:r>
              <a:rPr lang="es-MX" sz="2800" dirty="0">
                <a:cs typeface="Arial" panose="020B0604020202020204" pitchFamily="34" charset="0"/>
              </a:rPr>
              <a:t> </a:t>
            </a:r>
            <a:r>
              <a:rPr lang="es-MX" sz="2200" dirty="0">
                <a:cs typeface="Arial" panose="020B0604020202020204" pitchFamily="34" charset="0"/>
              </a:rPr>
              <a:t>debido a su tamaño, incluyendo: costos fijos desproporcionadamente altos para tener acceso a mercados e información y restricciones de crédito</a:t>
            </a:r>
            <a:r>
              <a:rPr lang="es-MX" sz="2200" dirty="0" smtClean="0">
                <a:cs typeface="Arial" panose="020B0604020202020204" pitchFamily="34" charset="0"/>
              </a:rPr>
              <a:t>.</a:t>
            </a:r>
            <a:endParaRPr lang="es-MX" sz="2200" dirty="0">
              <a:cs typeface="Arial" panose="020B0604020202020204" pitchFamily="34" charset="0"/>
            </a:endParaRPr>
          </a:p>
          <a:p>
            <a:pPr marL="541338" lvl="1" indent="-341313" algn="just">
              <a:spcBef>
                <a:spcPts val="600"/>
              </a:spcBef>
              <a:spcAft>
                <a:spcPts val="1000"/>
              </a:spcAft>
              <a:buFont typeface="Arial" panose="020B0604020202020204" pitchFamily="34" charset="0"/>
              <a:buChar char="•"/>
            </a:pPr>
            <a:r>
              <a:rPr lang="es-MX" sz="2200" dirty="0">
                <a:cs typeface="Arial" panose="020B0604020202020204" pitchFamily="34" charset="0"/>
              </a:rPr>
              <a:t>Su capacidad instalada también está limitada, al igual que su acceso a capacitación, investigación y desarrollo para detonar su crecimiento.</a:t>
            </a:r>
          </a:p>
          <a:p>
            <a:pPr marL="541338" lvl="1" indent="-341313" algn="just">
              <a:spcBef>
                <a:spcPts val="600"/>
              </a:spcBef>
              <a:spcAft>
                <a:spcPts val="1000"/>
              </a:spcAft>
              <a:buFont typeface="Arial" panose="020B0604020202020204" pitchFamily="34" charset="0"/>
              <a:buChar char="•"/>
            </a:pPr>
            <a:endParaRPr lang="es-MX" sz="2200" baseline="30000" dirty="0">
              <a:cs typeface="Arial" panose="020B0604020202020204" pitchFamily="34" charset="0"/>
            </a:endParaRPr>
          </a:p>
        </p:txBody>
      </p:sp>
    </p:spTree>
    <p:extLst>
      <p:ext uri="{BB962C8B-B14F-4D97-AF65-F5344CB8AC3E}">
        <p14:creationId xmlns:p14="http://schemas.microsoft.com/office/powerpoint/2010/main" val="364035945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52298" y="931449"/>
            <a:ext cx="9151270" cy="5897756"/>
          </a:xfrm>
          <a:prstGeom prst="rect">
            <a:avLst/>
          </a:prstGeom>
        </p:spPr>
      </p:pic>
      <p:sp>
        <p:nvSpPr>
          <p:cNvPr id="5" name="Título 1"/>
          <p:cNvSpPr txBox="1">
            <a:spLocks/>
          </p:cNvSpPr>
          <p:nvPr/>
        </p:nvSpPr>
        <p:spPr>
          <a:xfrm>
            <a:off x="354160" y="218741"/>
            <a:ext cx="10058400" cy="61645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200" dirty="0" smtClean="0">
                <a:solidFill>
                  <a:srgbClr val="000078"/>
                </a:solidFill>
                <a:latin typeface="Impact" panose="020B0806030902050204" pitchFamily="34" charset="0"/>
                <a:ea typeface="+mn-ea"/>
                <a:cs typeface="+mn-cs"/>
              </a:rPr>
              <a:t>Pronóstico de Demanda</a:t>
            </a:r>
            <a:endParaRPr lang="es-MX" sz="3200" dirty="0">
              <a:solidFill>
                <a:srgbClr val="000078"/>
              </a:solidFill>
              <a:latin typeface="Impact" panose="020B0806030902050204" pitchFamily="34" charset="0"/>
              <a:ea typeface="+mn-ea"/>
              <a:cs typeface="+mn-cs"/>
            </a:endParaRPr>
          </a:p>
        </p:txBody>
      </p:sp>
    </p:spTree>
    <p:extLst>
      <p:ext uri="{BB962C8B-B14F-4D97-AF65-F5344CB8AC3E}">
        <p14:creationId xmlns:p14="http://schemas.microsoft.com/office/powerpoint/2010/main" val="5218888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741243" y="1363182"/>
            <a:ext cx="7613773" cy="5096233"/>
          </a:xfrm>
          <a:prstGeom prst="rect">
            <a:avLst/>
          </a:prstGeom>
        </p:spPr>
      </p:pic>
      <p:sp>
        <p:nvSpPr>
          <p:cNvPr id="5" name="Título 1"/>
          <p:cNvSpPr txBox="1">
            <a:spLocks/>
          </p:cNvSpPr>
          <p:nvPr/>
        </p:nvSpPr>
        <p:spPr>
          <a:xfrm>
            <a:off x="748824" y="468922"/>
            <a:ext cx="10058400" cy="61645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200" dirty="0" smtClean="0">
                <a:solidFill>
                  <a:srgbClr val="000078"/>
                </a:solidFill>
                <a:latin typeface="Impact" panose="020B0806030902050204" pitchFamily="34" charset="0"/>
                <a:ea typeface="+mn-ea"/>
                <a:cs typeface="+mn-cs"/>
              </a:rPr>
              <a:t>Encuesta Pemex</a:t>
            </a:r>
            <a:endParaRPr lang="es-MX" sz="3200" dirty="0">
              <a:solidFill>
                <a:srgbClr val="000078"/>
              </a:solidFill>
              <a:latin typeface="Impact" panose="020B0806030902050204" pitchFamily="34" charset="0"/>
              <a:ea typeface="+mn-ea"/>
              <a:cs typeface="+mn-cs"/>
            </a:endParaRPr>
          </a:p>
        </p:txBody>
      </p:sp>
      <p:sp>
        <p:nvSpPr>
          <p:cNvPr id="2" name="CuadroTexto 1"/>
          <p:cNvSpPr txBox="1"/>
          <p:nvPr/>
        </p:nvSpPr>
        <p:spPr>
          <a:xfrm>
            <a:off x="204537" y="6596390"/>
            <a:ext cx="4732386" cy="261610"/>
          </a:xfrm>
          <a:prstGeom prst="rect">
            <a:avLst/>
          </a:prstGeom>
          <a:noFill/>
        </p:spPr>
        <p:txBody>
          <a:bodyPr wrap="none" rtlCol="0">
            <a:spAutoFit/>
          </a:bodyPr>
          <a:lstStyle/>
          <a:p>
            <a:r>
              <a:rPr lang="es-MX" sz="1100" dirty="0" smtClean="0"/>
              <a:t>Fuente: Encuesta de opinión a empresas proveedoras de Pemex, abril 30, 2009.</a:t>
            </a:r>
            <a:endParaRPr lang="es-MX" sz="1100" dirty="0"/>
          </a:p>
        </p:txBody>
      </p:sp>
    </p:spTree>
    <p:extLst>
      <p:ext uri="{BB962C8B-B14F-4D97-AF65-F5344CB8AC3E}">
        <p14:creationId xmlns:p14="http://schemas.microsoft.com/office/powerpoint/2010/main" val="2442967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633518" y="1129256"/>
            <a:ext cx="8329247" cy="5270852"/>
          </a:xfrm>
          <a:prstGeom prst="rect">
            <a:avLst/>
          </a:prstGeom>
        </p:spPr>
      </p:pic>
      <p:sp>
        <p:nvSpPr>
          <p:cNvPr id="3" name="Título 1"/>
          <p:cNvSpPr txBox="1">
            <a:spLocks/>
          </p:cNvSpPr>
          <p:nvPr/>
        </p:nvSpPr>
        <p:spPr>
          <a:xfrm>
            <a:off x="609600" y="316522"/>
            <a:ext cx="10058400" cy="61645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200" dirty="0" smtClean="0">
                <a:solidFill>
                  <a:srgbClr val="000078"/>
                </a:solidFill>
                <a:latin typeface="Impact" panose="020B0806030902050204" pitchFamily="34" charset="0"/>
                <a:ea typeface="+mn-ea"/>
                <a:cs typeface="+mn-cs"/>
              </a:rPr>
              <a:t>Encuesta Pemex</a:t>
            </a:r>
            <a:endParaRPr lang="es-MX" sz="3200" dirty="0">
              <a:solidFill>
                <a:srgbClr val="000078"/>
              </a:solidFill>
              <a:latin typeface="Impact" panose="020B0806030902050204" pitchFamily="34" charset="0"/>
              <a:ea typeface="+mn-ea"/>
              <a:cs typeface="+mn-cs"/>
            </a:endParaRPr>
          </a:p>
        </p:txBody>
      </p:sp>
      <p:sp>
        <p:nvSpPr>
          <p:cNvPr id="4" name="CuadroTexto 3"/>
          <p:cNvSpPr txBox="1"/>
          <p:nvPr/>
        </p:nvSpPr>
        <p:spPr>
          <a:xfrm>
            <a:off x="204537" y="6596390"/>
            <a:ext cx="4732386" cy="261610"/>
          </a:xfrm>
          <a:prstGeom prst="rect">
            <a:avLst/>
          </a:prstGeom>
          <a:noFill/>
        </p:spPr>
        <p:txBody>
          <a:bodyPr wrap="none" rtlCol="0">
            <a:spAutoFit/>
          </a:bodyPr>
          <a:lstStyle/>
          <a:p>
            <a:r>
              <a:rPr lang="es-MX" sz="1100" dirty="0" smtClean="0"/>
              <a:t>Fuente: Encuesta de opinión a empresas proveedoras de Pemex, abril 30, 2009.</a:t>
            </a:r>
            <a:endParaRPr lang="es-MX" sz="1100" dirty="0"/>
          </a:p>
        </p:txBody>
      </p:sp>
    </p:spTree>
    <p:extLst>
      <p:ext uri="{BB962C8B-B14F-4D97-AF65-F5344CB8AC3E}">
        <p14:creationId xmlns:p14="http://schemas.microsoft.com/office/powerpoint/2010/main" val="12892554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771775" y="1090361"/>
            <a:ext cx="9558003" cy="5563101"/>
          </a:xfrm>
          <a:prstGeom prst="rect">
            <a:avLst/>
          </a:prstGeom>
        </p:spPr>
      </p:pic>
      <p:sp>
        <p:nvSpPr>
          <p:cNvPr id="4" name="Título 1"/>
          <p:cNvSpPr txBox="1">
            <a:spLocks/>
          </p:cNvSpPr>
          <p:nvPr/>
        </p:nvSpPr>
        <p:spPr>
          <a:xfrm>
            <a:off x="375138" y="274257"/>
            <a:ext cx="10058400" cy="61645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200" dirty="0" smtClean="0">
                <a:solidFill>
                  <a:srgbClr val="000078"/>
                </a:solidFill>
                <a:latin typeface="Impact" panose="020B0806030902050204" pitchFamily="34" charset="0"/>
                <a:ea typeface="+mn-ea"/>
                <a:cs typeface="+mn-cs"/>
              </a:rPr>
              <a:t>Desarrollo de Proveedores</a:t>
            </a:r>
            <a:endParaRPr lang="es-MX" sz="3200" dirty="0">
              <a:solidFill>
                <a:srgbClr val="000078"/>
              </a:solidFill>
              <a:latin typeface="Impact" panose="020B0806030902050204" pitchFamily="34" charset="0"/>
              <a:ea typeface="+mn-ea"/>
              <a:cs typeface="+mn-cs"/>
            </a:endParaRPr>
          </a:p>
        </p:txBody>
      </p:sp>
    </p:spTree>
    <p:extLst>
      <p:ext uri="{BB962C8B-B14F-4D97-AF65-F5344CB8AC3E}">
        <p14:creationId xmlns:p14="http://schemas.microsoft.com/office/powerpoint/2010/main" val="24554485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623646" y="1126146"/>
            <a:ext cx="8317524" cy="5391883"/>
          </a:xfrm>
          <a:prstGeom prst="rect">
            <a:avLst/>
          </a:prstGeom>
        </p:spPr>
      </p:pic>
      <p:sp>
        <p:nvSpPr>
          <p:cNvPr id="3" name="Título 1"/>
          <p:cNvSpPr txBox="1">
            <a:spLocks/>
          </p:cNvSpPr>
          <p:nvPr/>
        </p:nvSpPr>
        <p:spPr>
          <a:xfrm>
            <a:off x="257907" y="160934"/>
            <a:ext cx="10058400" cy="61645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200" dirty="0" smtClean="0">
                <a:solidFill>
                  <a:srgbClr val="000078"/>
                </a:solidFill>
                <a:latin typeface="Impact" panose="020B0806030902050204" pitchFamily="34" charset="0"/>
                <a:ea typeface="+mn-ea"/>
                <a:cs typeface="+mn-cs"/>
              </a:rPr>
              <a:t>Recursos Críticos</a:t>
            </a:r>
            <a:endParaRPr lang="es-MX" sz="3200" dirty="0">
              <a:solidFill>
                <a:srgbClr val="000078"/>
              </a:solidFill>
              <a:latin typeface="Impact" panose="020B0806030902050204" pitchFamily="34" charset="0"/>
              <a:ea typeface="+mn-ea"/>
              <a:cs typeface="+mn-cs"/>
            </a:endParaRPr>
          </a:p>
        </p:txBody>
      </p:sp>
    </p:spTree>
    <p:extLst>
      <p:ext uri="{BB962C8B-B14F-4D97-AF65-F5344CB8AC3E}">
        <p14:creationId xmlns:p14="http://schemas.microsoft.com/office/powerpoint/2010/main" val="139996448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6877151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62708" y="2476085"/>
            <a:ext cx="11038150" cy="2554545"/>
          </a:xfrm>
          <a:prstGeom prst="rect">
            <a:avLst/>
          </a:prstGeom>
          <a:noFill/>
        </p:spPr>
        <p:txBody>
          <a:bodyPr wrap="none" rtlCol="0">
            <a:spAutoFit/>
          </a:bodyPr>
          <a:lstStyle/>
          <a:p>
            <a:pPr marL="714375"/>
            <a:r>
              <a:rPr lang="es-MX" sz="4000" i="1" dirty="0" smtClean="0"/>
              <a:t>7. </a:t>
            </a:r>
            <a:r>
              <a:rPr lang="es-MX" sz="4000" b="1" i="1" dirty="0" smtClean="0"/>
              <a:t>Prevención de Fraude y Colusión</a:t>
            </a:r>
            <a:endParaRPr lang="es-MX" sz="4000" i="1" dirty="0"/>
          </a:p>
          <a:p>
            <a:endParaRPr lang="es-MX" sz="4000" i="1" dirty="0" smtClean="0"/>
          </a:p>
          <a:p>
            <a:pPr algn="ctr"/>
            <a:r>
              <a:rPr lang="es-MX" sz="4000" i="1" dirty="0" smtClean="0"/>
              <a:t>Fraude para acceder a los beneficios otorgados a las</a:t>
            </a:r>
          </a:p>
          <a:p>
            <a:pPr algn="ctr"/>
            <a:r>
              <a:rPr lang="es-MX" sz="4000" i="1" dirty="0" err="1" smtClean="0"/>
              <a:t>Mipymes</a:t>
            </a:r>
            <a:r>
              <a:rPr lang="es-MX" sz="4000" i="1" dirty="0" smtClean="0"/>
              <a:t>. Colusión</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00" y="488496"/>
            <a:ext cx="3200000" cy="558730"/>
          </a:xfrm>
          <a:prstGeom prst="rect">
            <a:avLst/>
          </a:prstGeom>
        </p:spPr>
      </p:pic>
    </p:spTree>
    <p:extLst>
      <p:ext uri="{BB962C8B-B14F-4D97-AF65-F5344CB8AC3E}">
        <p14:creationId xmlns:p14="http://schemas.microsoft.com/office/powerpoint/2010/main" val="16842945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88101" y="247422"/>
            <a:ext cx="11730789" cy="6309420"/>
          </a:xfrm>
          <a:prstGeom prst="rect">
            <a:avLst/>
          </a:prstGeom>
        </p:spPr>
        <p:txBody>
          <a:bodyPr wrap="square">
            <a:spAutoFit/>
          </a:bodyPr>
          <a:lstStyle/>
          <a:p>
            <a:r>
              <a:rPr lang="es-MX" sz="2800" b="1" dirty="0">
                <a:solidFill>
                  <a:srgbClr val="000000"/>
                </a:solidFill>
              </a:rPr>
              <a:t>Los Lineamientos del Comité de Competencia de la OCDE para combatir la colusión en las compras públicas </a:t>
            </a:r>
            <a:endParaRPr lang="es-MX" sz="2800" b="1" dirty="0" smtClean="0">
              <a:solidFill>
                <a:srgbClr val="000000"/>
              </a:solidFill>
            </a:endParaRPr>
          </a:p>
          <a:p>
            <a:endParaRPr lang="es-MX" sz="2800" dirty="0">
              <a:solidFill>
                <a:srgbClr val="000000"/>
              </a:solidFill>
            </a:endParaRPr>
          </a:p>
          <a:p>
            <a:pPr algn="just"/>
            <a:r>
              <a:rPr lang="es-MX" sz="2000" dirty="0">
                <a:solidFill>
                  <a:srgbClr val="000000"/>
                </a:solidFill>
              </a:rPr>
              <a:t>Aprobada por el Comité de Competencia de la OCDE en 2009, las Guías para combatir la colusión en las compras </a:t>
            </a:r>
            <a:r>
              <a:rPr lang="es-MX" sz="2000" dirty="0" smtClean="0">
                <a:solidFill>
                  <a:srgbClr val="000000"/>
                </a:solidFill>
              </a:rPr>
              <a:t>públicas son </a:t>
            </a:r>
            <a:r>
              <a:rPr lang="es-MX" sz="2000" dirty="0">
                <a:solidFill>
                  <a:srgbClr val="000000"/>
                </a:solidFill>
              </a:rPr>
              <a:t>lineamientos no vinculantes que recogen las mejores prácticas internacionales con respecto al combate a la colusión en las compras públicas. </a:t>
            </a:r>
            <a:endParaRPr lang="es-MX" sz="2000" dirty="0" smtClean="0">
              <a:solidFill>
                <a:srgbClr val="000000"/>
              </a:solidFill>
            </a:endParaRPr>
          </a:p>
          <a:p>
            <a:pPr algn="just"/>
            <a:endParaRPr lang="es-MX" sz="2000" dirty="0">
              <a:solidFill>
                <a:srgbClr val="000000"/>
              </a:solidFill>
            </a:endParaRPr>
          </a:p>
          <a:p>
            <a:pPr algn="just"/>
            <a:r>
              <a:rPr lang="es-MX" sz="2000" dirty="0" smtClean="0">
                <a:solidFill>
                  <a:srgbClr val="000000"/>
                </a:solidFill>
              </a:rPr>
              <a:t>En </a:t>
            </a:r>
            <a:r>
              <a:rPr lang="es-MX" sz="2000" dirty="0">
                <a:solidFill>
                  <a:srgbClr val="000000"/>
                </a:solidFill>
              </a:rPr>
              <a:t>particular, la Guía de la OCDE enumeran las estrategias más comunes de colusión (por ejemplo, ofertas de cobertura, eliminación de la oferta, rotación de ofertas y asignación de </a:t>
            </a:r>
            <a:r>
              <a:rPr lang="es-MX" sz="2000" dirty="0" smtClean="0">
                <a:solidFill>
                  <a:srgbClr val="000000"/>
                </a:solidFill>
              </a:rPr>
              <a:t>mercado) </a:t>
            </a:r>
            <a:r>
              <a:rPr lang="es-MX" sz="2000" dirty="0">
                <a:solidFill>
                  <a:srgbClr val="000000"/>
                </a:solidFill>
              </a:rPr>
              <a:t>y las características de industria, producto y servicios que facilitan la colusión (por ejemplo, un número pequeño de proveedores, poca o ninguna entrada al mercado, condiciones del mercado, asociaciones industriales, licitación reiterada, productos o servicios idénticos o simples, pocos sustitutos, si los hay, y poco o ningún cambio tecnológico</a:t>
            </a:r>
            <a:r>
              <a:rPr lang="es-MX" sz="2000" dirty="0" smtClean="0">
                <a:solidFill>
                  <a:srgbClr val="000000"/>
                </a:solidFill>
              </a:rPr>
              <a:t>).</a:t>
            </a:r>
          </a:p>
          <a:p>
            <a:pPr algn="just"/>
            <a:r>
              <a:rPr lang="es-MX" sz="2000" dirty="0" smtClean="0">
                <a:solidFill>
                  <a:srgbClr val="000000"/>
                </a:solidFill>
              </a:rPr>
              <a:t> </a:t>
            </a:r>
            <a:endParaRPr lang="es-MX" sz="2000" dirty="0">
              <a:solidFill>
                <a:srgbClr val="000000"/>
              </a:solidFill>
            </a:endParaRPr>
          </a:p>
          <a:p>
            <a:pPr algn="just"/>
            <a:r>
              <a:rPr lang="es-MX" sz="2000" dirty="0">
                <a:solidFill>
                  <a:srgbClr val="000000"/>
                </a:solidFill>
              </a:rPr>
              <a:t>La Guía de la OCDE también incluye dos listas de verificación, la primera sobre cómo diseñar el proceso de adquisición para reducir el riesgo de colusión y la segunda sobre cómo detectar la colusión en las adquisiciones públicas. </a:t>
            </a:r>
            <a:endParaRPr lang="es-MX" sz="2000" dirty="0" smtClean="0">
              <a:solidFill>
                <a:srgbClr val="000000"/>
              </a:solidFill>
            </a:endParaRPr>
          </a:p>
          <a:p>
            <a:pPr algn="just"/>
            <a:endParaRPr lang="es-MX" sz="2000" dirty="0">
              <a:solidFill>
                <a:srgbClr val="000000"/>
              </a:solidFill>
            </a:endParaRPr>
          </a:p>
          <a:p>
            <a:pPr algn="just"/>
            <a:r>
              <a:rPr lang="es-MX" sz="2000" dirty="0">
                <a:solidFill>
                  <a:srgbClr val="000000"/>
                </a:solidFill>
              </a:rPr>
              <a:t>Las listas de verificación sobre cómo diseñar mejor los procedimientos de adquisiciones contienen una serie de sugerencias a los funcionarios encargados de compras que incluyen: </a:t>
            </a:r>
          </a:p>
        </p:txBody>
      </p:sp>
    </p:spTree>
    <p:extLst>
      <p:ext uri="{BB962C8B-B14F-4D97-AF65-F5344CB8AC3E}">
        <p14:creationId xmlns:p14="http://schemas.microsoft.com/office/powerpoint/2010/main" val="38203599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82138" y="1094845"/>
            <a:ext cx="11272059" cy="4893647"/>
          </a:xfrm>
          <a:prstGeom prst="rect">
            <a:avLst/>
          </a:prstGeom>
        </p:spPr>
        <p:txBody>
          <a:bodyPr wrap="square">
            <a:spAutoFit/>
          </a:bodyPr>
          <a:lstStyle/>
          <a:p>
            <a:pPr algn="just"/>
            <a:r>
              <a:rPr lang="es-MX" sz="2400" dirty="0">
                <a:solidFill>
                  <a:srgbClr val="000000"/>
                </a:solidFill>
                <a:latin typeface="Calibri" panose="020F0502020204030204" pitchFamily="34" charset="0"/>
              </a:rPr>
              <a:t>La manipulación fraudulenta de la oferta o la colusión en compras públicas tiene lugar cuando las empresas conspiran en secreto para subir los precios o bajar la calidad de los bienes y servicios que adquieren organizaciones privadas y públicas a través de un proceso de licitación en vez de competir auténticamente unas con otras para ganar una licitación. </a:t>
            </a:r>
            <a:endParaRPr lang="es-MX" sz="2400" dirty="0" smtClean="0">
              <a:solidFill>
                <a:srgbClr val="000000"/>
              </a:solidFill>
              <a:latin typeface="Calibri" panose="020F0502020204030204" pitchFamily="34" charset="0"/>
            </a:endParaRPr>
          </a:p>
          <a:p>
            <a:pPr algn="just"/>
            <a:endParaRPr lang="es-MX" sz="2400" dirty="0">
              <a:solidFill>
                <a:srgbClr val="000000"/>
              </a:solidFill>
              <a:latin typeface="Calibri" panose="020F0502020204030204" pitchFamily="34" charset="0"/>
            </a:endParaRPr>
          </a:p>
          <a:p>
            <a:pPr algn="just"/>
            <a:r>
              <a:rPr lang="es-MX" sz="2400" dirty="0">
                <a:solidFill>
                  <a:srgbClr val="000000"/>
                </a:solidFill>
                <a:latin typeface="Calibri" panose="020F0502020204030204" pitchFamily="34" charset="0"/>
              </a:rPr>
              <a:t>La colusión en compras </a:t>
            </a:r>
            <a:r>
              <a:rPr lang="es-MX" sz="2400" dirty="0" smtClean="0">
                <a:solidFill>
                  <a:srgbClr val="000000"/>
                </a:solidFill>
                <a:latin typeface="Calibri" panose="020F0502020204030204" pitchFamily="34" charset="0"/>
              </a:rPr>
              <a:t>públicas </a:t>
            </a:r>
            <a:r>
              <a:rPr lang="es-MX" sz="2400" dirty="0">
                <a:solidFill>
                  <a:srgbClr val="000000"/>
                </a:solidFill>
                <a:latin typeface="Calibri" panose="020F0502020204030204" pitchFamily="34" charset="0"/>
              </a:rPr>
              <a:t>puede adoptar varias formas. Por ejemplo, oferentes deshonestos pueden acordar presentar propuestas de cortesía o ficticias más altas que la del ganador designado (o propuestas que no cumplen con todos los requisitos técnicos), creando así una apariencia de competencia genuina (una práctica que se conoce como “propuesta de cobertura”). En otros casos, miembros de la conspiración simplemente pueden abstenerse de someter una propuesta o retirar una presentada previamente (“eliminación de propuesta”), dejando así que el ganador designado obtenga el contrato.</a:t>
            </a:r>
            <a:endParaRPr lang="es-MX" sz="2400" dirty="0">
              <a:latin typeface="Calibri" panose="020F0502020204030204" pitchFamily="34" charset="0"/>
            </a:endParaRPr>
          </a:p>
        </p:txBody>
      </p:sp>
    </p:spTree>
    <p:extLst>
      <p:ext uri="{BB962C8B-B14F-4D97-AF65-F5344CB8AC3E}">
        <p14:creationId xmlns:p14="http://schemas.microsoft.com/office/powerpoint/2010/main" val="18767212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85011" y="295235"/>
            <a:ext cx="11452313" cy="6247864"/>
          </a:xfrm>
          <a:prstGeom prst="rect">
            <a:avLst/>
          </a:prstGeom>
        </p:spPr>
        <p:txBody>
          <a:bodyPr wrap="square">
            <a:spAutoFit/>
          </a:bodyPr>
          <a:lstStyle/>
          <a:p>
            <a:r>
              <a:rPr lang="es-MX" sz="2000" dirty="0">
                <a:solidFill>
                  <a:srgbClr val="000000"/>
                </a:solidFill>
              </a:rPr>
              <a:t>Estar informados antes de iniciar un proceso de licitación (sobre las condiciones del mercado, proveedores potenciales y precios recientes). </a:t>
            </a:r>
            <a:endParaRPr lang="es-MX" sz="2000" dirty="0" smtClean="0">
              <a:solidFill>
                <a:srgbClr val="000000"/>
              </a:solidFill>
            </a:endParaRPr>
          </a:p>
          <a:p>
            <a:endParaRPr lang="es-MX" sz="2000" dirty="0">
              <a:solidFill>
                <a:srgbClr val="000000"/>
              </a:solidFill>
            </a:endParaRPr>
          </a:p>
          <a:p>
            <a:pPr marL="285750" indent="-285750">
              <a:buFont typeface="Wingdings" panose="05000000000000000000" pitchFamily="2" charset="2"/>
              <a:buChar char="§"/>
            </a:pPr>
            <a:r>
              <a:rPr lang="es-MX" sz="2000" dirty="0" smtClean="0">
                <a:solidFill>
                  <a:srgbClr val="000000"/>
                </a:solidFill>
              </a:rPr>
              <a:t>Diseñar </a:t>
            </a:r>
            <a:r>
              <a:rPr lang="es-MX" sz="2000" dirty="0">
                <a:solidFill>
                  <a:srgbClr val="000000"/>
                </a:solidFill>
              </a:rPr>
              <a:t>la propuesta de licitación para maximizar la participación potencial de oferentes genuinamente competitivos (por ejemplo, evitando restricciones innecesarias y reduciendo las imposiciones a la participación extranjera). </a:t>
            </a:r>
            <a:endParaRPr lang="es-MX" sz="2000" dirty="0" smtClean="0">
              <a:solidFill>
                <a:srgbClr val="000000"/>
              </a:solidFill>
            </a:endParaRPr>
          </a:p>
          <a:p>
            <a:pPr marL="285750" indent="-285750">
              <a:buFont typeface="Wingdings" panose="05000000000000000000" pitchFamily="2" charset="2"/>
              <a:buChar char="§"/>
            </a:pPr>
            <a:endParaRPr lang="es-MX" sz="2000" dirty="0">
              <a:solidFill>
                <a:srgbClr val="000000"/>
              </a:solidFill>
            </a:endParaRPr>
          </a:p>
          <a:p>
            <a:pPr marL="285750" indent="-285750">
              <a:buFont typeface="Wingdings" panose="05000000000000000000" pitchFamily="2" charset="2"/>
              <a:buChar char="§"/>
            </a:pPr>
            <a:r>
              <a:rPr lang="es-MX" sz="2000" dirty="0" smtClean="0">
                <a:solidFill>
                  <a:srgbClr val="000000"/>
                </a:solidFill>
              </a:rPr>
              <a:t>Definir </a:t>
            </a:r>
            <a:r>
              <a:rPr lang="es-MX" sz="2000" dirty="0">
                <a:solidFill>
                  <a:srgbClr val="000000"/>
                </a:solidFill>
              </a:rPr>
              <a:t>los requisitos contractuales con claridad y evitar que sean predecibles (agregando o desagregando contratos con el fin de variar el tamaño y el « </a:t>
            </a:r>
            <a:r>
              <a:rPr lang="es-MX" sz="2000" dirty="0" err="1">
                <a:solidFill>
                  <a:srgbClr val="000000"/>
                </a:solidFill>
              </a:rPr>
              <a:t>timing</a:t>
            </a:r>
            <a:r>
              <a:rPr lang="es-MX" sz="2000" dirty="0">
                <a:solidFill>
                  <a:srgbClr val="000000"/>
                </a:solidFill>
              </a:rPr>
              <a:t> »de oferentes y trabajando junto con otras entidades </a:t>
            </a:r>
            <a:r>
              <a:rPr lang="es-MX" sz="2000" dirty="0" smtClean="0">
                <a:solidFill>
                  <a:srgbClr val="000000"/>
                </a:solidFill>
              </a:rPr>
              <a:t>públicas.</a:t>
            </a:r>
          </a:p>
          <a:p>
            <a:pPr marL="285750" indent="-285750">
              <a:buFont typeface="Wingdings" panose="05000000000000000000" pitchFamily="2" charset="2"/>
              <a:buChar char="§"/>
            </a:pPr>
            <a:endParaRPr lang="es-MX" sz="2000" dirty="0" smtClean="0">
              <a:solidFill>
                <a:srgbClr val="000000"/>
              </a:solidFill>
            </a:endParaRPr>
          </a:p>
          <a:p>
            <a:pPr marL="285750" indent="-285750">
              <a:buFont typeface="Wingdings" panose="05000000000000000000" pitchFamily="2" charset="2"/>
              <a:buChar char="§"/>
            </a:pPr>
            <a:r>
              <a:rPr lang="es-MX" sz="2000" dirty="0" smtClean="0">
                <a:solidFill>
                  <a:srgbClr val="000000"/>
                </a:solidFill>
              </a:rPr>
              <a:t>Diseñar </a:t>
            </a:r>
            <a:r>
              <a:rPr lang="es-MX" sz="2000" dirty="0">
                <a:solidFill>
                  <a:srgbClr val="000000"/>
                </a:solidFill>
              </a:rPr>
              <a:t>el proceso de </a:t>
            </a:r>
            <a:r>
              <a:rPr lang="es-MX" sz="2000" dirty="0" smtClean="0">
                <a:solidFill>
                  <a:srgbClr val="000000"/>
                </a:solidFill>
              </a:rPr>
              <a:t>licitación </a:t>
            </a:r>
            <a:r>
              <a:rPr lang="es-MX" sz="2000" dirty="0">
                <a:solidFill>
                  <a:srgbClr val="000000"/>
                </a:solidFill>
              </a:rPr>
              <a:t>para reducir eficazmente la comunicación entre los oferentes (por ejemplo, exigiendo a los oferentes firmar un Certificado de Determinación de Oferta Independiente</a:t>
            </a:r>
            <a:r>
              <a:rPr lang="es-MX" sz="2000" dirty="0" smtClean="0">
                <a:solidFill>
                  <a:srgbClr val="000000"/>
                </a:solidFill>
              </a:rPr>
              <a:t>)</a:t>
            </a:r>
          </a:p>
          <a:p>
            <a:r>
              <a:rPr lang="es-MX" sz="2000" dirty="0" smtClean="0">
                <a:solidFill>
                  <a:srgbClr val="000000"/>
                </a:solidFill>
              </a:rPr>
              <a:t> </a:t>
            </a:r>
            <a:endParaRPr lang="es-MX" sz="2000" dirty="0">
              <a:solidFill>
                <a:srgbClr val="000000"/>
              </a:solidFill>
            </a:endParaRPr>
          </a:p>
          <a:p>
            <a:pPr marL="285750" indent="-285750">
              <a:buFont typeface="Wingdings" panose="05000000000000000000" pitchFamily="2" charset="2"/>
              <a:buChar char="§"/>
            </a:pPr>
            <a:r>
              <a:rPr lang="es-MX" sz="2000" dirty="0" smtClean="0">
                <a:solidFill>
                  <a:srgbClr val="000000"/>
                </a:solidFill>
              </a:rPr>
              <a:t>Escoger </a:t>
            </a:r>
            <a:r>
              <a:rPr lang="es-MX" sz="2000" dirty="0">
                <a:solidFill>
                  <a:srgbClr val="000000"/>
                </a:solidFill>
              </a:rPr>
              <a:t>con cuidado los criterios para evaluar y adjudicar la licitación (por ejemplo, para evitar que se favorezca a funcionarios titulares y que se de cualquier tipo de trato preferencial a ciertos proveedores</a:t>
            </a:r>
            <a:r>
              <a:rPr lang="es-MX" sz="2000" dirty="0" smtClean="0">
                <a:solidFill>
                  <a:srgbClr val="000000"/>
                </a:solidFill>
              </a:rPr>
              <a:t>)</a:t>
            </a:r>
          </a:p>
          <a:p>
            <a:pPr marL="285750" indent="-285750">
              <a:buFont typeface="Wingdings" panose="05000000000000000000" pitchFamily="2" charset="2"/>
              <a:buChar char="§"/>
            </a:pPr>
            <a:endParaRPr lang="es-MX" sz="2000" dirty="0">
              <a:solidFill>
                <a:srgbClr val="000000"/>
              </a:solidFill>
            </a:endParaRPr>
          </a:p>
          <a:p>
            <a:pPr marL="285750" indent="-285750" algn="just">
              <a:buFont typeface="Wingdings" panose="05000000000000000000" pitchFamily="2" charset="2"/>
              <a:buChar char="§"/>
            </a:pPr>
            <a:r>
              <a:rPr lang="es-MX" sz="2000" dirty="0" smtClean="0">
                <a:solidFill>
                  <a:srgbClr val="000000"/>
                </a:solidFill>
              </a:rPr>
              <a:t>Crear </a:t>
            </a:r>
            <a:r>
              <a:rPr lang="es-MX" sz="2000" dirty="0">
                <a:solidFill>
                  <a:srgbClr val="000000"/>
                </a:solidFill>
              </a:rPr>
              <a:t>conciencia en el personal encargado de compras sobre el riesgo de colusión en las compras públicas (implementando programas regulares de capacitación sobre colusión y detección de cárteles o convenios entre oferentes y acumulando información sobre licitaciones anteriores). </a:t>
            </a:r>
          </a:p>
        </p:txBody>
      </p:sp>
    </p:spTree>
    <p:extLst>
      <p:ext uri="{BB962C8B-B14F-4D97-AF65-F5344CB8AC3E}">
        <p14:creationId xmlns:p14="http://schemas.microsoft.com/office/powerpoint/2010/main" val="1724061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554260" y="6291098"/>
            <a:ext cx="9083487" cy="461665"/>
          </a:xfrm>
          <a:prstGeom prst="rect">
            <a:avLst/>
          </a:prstGeom>
          <a:noFill/>
        </p:spPr>
        <p:txBody>
          <a:bodyPr wrap="square" rtlCol="0">
            <a:spAutoFit/>
          </a:bodyPr>
          <a:lstStyle/>
          <a:p>
            <a:r>
              <a:rPr lang="es-MX" sz="1200" dirty="0">
                <a:latin typeface="Arial" panose="020B0604020202020204" pitchFamily="34" charset="0"/>
                <a:cs typeface="Arial" panose="020B0604020202020204" pitchFamily="34" charset="0"/>
              </a:rPr>
              <a:t>Fuente: Banco Interamericano de Desarrollo (2002), </a:t>
            </a:r>
            <a:r>
              <a:rPr lang="es-MX" sz="1200" i="1" dirty="0">
                <a:latin typeface="Arial" panose="020B0604020202020204" pitchFamily="34" charset="0"/>
                <a:cs typeface="Arial" panose="020B0604020202020204" pitchFamily="34" charset="0"/>
              </a:rPr>
              <a:t>Acceso de las pequeñas y medianas empresas al financiamiento</a:t>
            </a:r>
            <a:r>
              <a:rPr lang="es-MX" sz="1200" dirty="0">
                <a:latin typeface="Arial" panose="020B0604020202020204" pitchFamily="34" charset="0"/>
                <a:cs typeface="Arial" panose="020B0604020202020204" pitchFamily="34" charset="0"/>
              </a:rPr>
              <a:t>, Informe de trabajo del Grupo DFC, Washington, D.C.</a:t>
            </a:r>
          </a:p>
        </p:txBody>
      </p:sp>
      <p:sp>
        <p:nvSpPr>
          <p:cNvPr id="9" name="Marcador de contenido 2"/>
          <p:cNvSpPr txBox="1">
            <a:spLocks/>
          </p:cNvSpPr>
          <p:nvPr/>
        </p:nvSpPr>
        <p:spPr>
          <a:xfrm>
            <a:off x="1409168" y="2015784"/>
            <a:ext cx="8804459" cy="3997880"/>
          </a:xfrm>
          <a:prstGeom prst="rect">
            <a:avLst/>
          </a:prstGeom>
        </p:spPr>
        <p:txBody>
          <a:bodyPr vert="horz" lIns="0" tIns="34290" rIns="0" bIns="3429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93772" lvl="1" indent="-342900" algn="just">
              <a:spcBef>
                <a:spcPts val="600"/>
              </a:spcBef>
              <a:buFont typeface="Arial" panose="020B0604020202020204" pitchFamily="34" charset="0"/>
              <a:buChar char="•"/>
            </a:pPr>
            <a:r>
              <a:rPr lang="es-MX" sz="2200" dirty="0">
                <a:cs typeface="Arial" panose="020B0604020202020204" pitchFamily="34" charset="0"/>
              </a:rPr>
              <a:t>Existe un desajuste entre la demanda y la oferta de </a:t>
            </a:r>
            <a:r>
              <a:rPr lang="es-MX" sz="2200" b="1" dirty="0">
                <a:cs typeface="Arial" panose="020B0604020202020204" pitchFamily="34" charset="0"/>
              </a:rPr>
              <a:t>financiamiento a las PYMES en América Latina.</a:t>
            </a:r>
          </a:p>
          <a:p>
            <a:pPr marL="493772" lvl="1" indent="-342900" algn="just">
              <a:spcBef>
                <a:spcPts val="600"/>
              </a:spcBef>
              <a:buFont typeface="Arial" panose="020B0604020202020204" pitchFamily="34" charset="0"/>
              <a:buChar char="•"/>
            </a:pPr>
            <a:r>
              <a:rPr lang="es-MX" sz="2200" dirty="0">
                <a:cs typeface="Arial" panose="020B0604020202020204" pitchFamily="34" charset="0"/>
              </a:rPr>
              <a:t>Entre países se observan variaciones: en </a:t>
            </a:r>
            <a:r>
              <a:rPr lang="es-MX" sz="2200" b="1" dirty="0">
                <a:cs typeface="Arial" panose="020B0604020202020204" pitchFamily="34" charset="0"/>
              </a:rPr>
              <a:t>Chile, 72% </a:t>
            </a:r>
            <a:r>
              <a:rPr lang="es-MX" sz="2200" dirty="0">
                <a:cs typeface="Arial" panose="020B0604020202020204" pitchFamily="34" charset="0"/>
              </a:rPr>
              <a:t>de las </a:t>
            </a:r>
            <a:r>
              <a:rPr lang="es-MX" sz="2200" b="1" dirty="0">
                <a:cs typeface="Arial" panose="020B0604020202020204" pitchFamily="34" charset="0"/>
              </a:rPr>
              <a:t>PYMES</a:t>
            </a:r>
            <a:r>
              <a:rPr lang="es-MX" sz="2200" dirty="0">
                <a:cs typeface="Arial" panose="020B0604020202020204" pitchFamily="34" charset="0"/>
              </a:rPr>
              <a:t> tienen acceso al </a:t>
            </a:r>
            <a:r>
              <a:rPr lang="es-MX" sz="2200" b="1" dirty="0">
                <a:cs typeface="Arial" panose="020B0604020202020204" pitchFamily="34" charset="0"/>
              </a:rPr>
              <a:t>crédito, </a:t>
            </a:r>
            <a:r>
              <a:rPr lang="es-MX" sz="2200" dirty="0">
                <a:cs typeface="Arial" panose="020B0604020202020204" pitchFamily="34" charset="0"/>
              </a:rPr>
              <a:t>mientras que en </a:t>
            </a:r>
            <a:r>
              <a:rPr lang="es-MX" sz="2200" b="1" dirty="0">
                <a:cs typeface="Arial" panose="020B0604020202020204" pitchFamily="34" charset="0"/>
              </a:rPr>
              <a:t>Argentina</a:t>
            </a:r>
            <a:r>
              <a:rPr lang="es-MX" sz="2200" dirty="0">
                <a:cs typeface="Arial" panose="020B0604020202020204" pitchFamily="34" charset="0"/>
              </a:rPr>
              <a:t> y </a:t>
            </a:r>
            <a:r>
              <a:rPr lang="es-MX" sz="2200" b="1" dirty="0">
                <a:cs typeface="Arial" panose="020B0604020202020204" pitchFamily="34" charset="0"/>
              </a:rPr>
              <a:t>México</a:t>
            </a:r>
            <a:r>
              <a:rPr lang="es-MX" sz="2200" dirty="0">
                <a:cs typeface="Arial" panose="020B0604020202020204" pitchFamily="34" charset="0"/>
              </a:rPr>
              <a:t> </a:t>
            </a:r>
            <a:r>
              <a:rPr lang="es-MX" sz="2200" b="1" dirty="0">
                <a:cs typeface="Arial" panose="020B0604020202020204" pitchFamily="34" charset="0"/>
              </a:rPr>
              <a:t>menos de la mitad</a:t>
            </a:r>
            <a:r>
              <a:rPr lang="es-MX" sz="2200" dirty="0">
                <a:cs typeface="Arial" panose="020B0604020202020204" pitchFamily="34" charset="0"/>
              </a:rPr>
              <a:t> tienen acceso. En </a:t>
            </a:r>
            <a:r>
              <a:rPr lang="es-MX" sz="2200" b="1" dirty="0">
                <a:cs typeface="Arial" panose="020B0604020202020204" pitchFamily="34" charset="0"/>
              </a:rPr>
              <a:t>Estados Unidos,</a:t>
            </a:r>
            <a:r>
              <a:rPr lang="es-MX" sz="2200" dirty="0">
                <a:cs typeface="Arial" panose="020B0604020202020204" pitchFamily="34" charset="0"/>
              </a:rPr>
              <a:t> sólo </a:t>
            </a:r>
            <a:r>
              <a:rPr lang="es-MX" sz="2200" b="1" dirty="0">
                <a:cs typeface="Arial" panose="020B0604020202020204" pitchFamily="34" charset="0"/>
              </a:rPr>
              <a:t>33%</a:t>
            </a:r>
            <a:r>
              <a:rPr lang="es-MX" sz="2200" dirty="0">
                <a:cs typeface="Arial" panose="020B0604020202020204" pitchFamily="34" charset="0"/>
              </a:rPr>
              <a:t> de las empresas con </a:t>
            </a:r>
            <a:r>
              <a:rPr lang="es-MX" sz="2200" b="1" dirty="0">
                <a:cs typeface="Arial" panose="020B0604020202020204" pitchFamily="34" charset="0"/>
              </a:rPr>
              <a:t>1 empleado</a:t>
            </a:r>
            <a:r>
              <a:rPr lang="es-MX" sz="2200" dirty="0">
                <a:cs typeface="Arial" panose="020B0604020202020204" pitchFamily="34" charset="0"/>
              </a:rPr>
              <a:t> declaran utilizar crédito, pero </a:t>
            </a:r>
            <a:r>
              <a:rPr lang="es-MX" sz="2200" b="1" dirty="0">
                <a:cs typeface="Arial" panose="020B0604020202020204" pitchFamily="34" charset="0"/>
              </a:rPr>
              <a:t>92%</a:t>
            </a:r>
            <a:r>
              <a:rPr lang="es-MX" sz="2200" dirty="0">
                <a:cs typeface="Arial" panose="020B0604020202020204" pitchFamily="34" charset="0"/>
              </a:rPr>
              <a:t> de las </a:t>
            </a:r>
            <a:r>
              <a:rPr lang="es-MX" sz="2200" b="1" dirty="0">
                <a:cs typeface="Arial" panose="020B0604020202020204" pitchFamily="34" charset="0"/>
              </a:rPr>
              <a:t>pequeñas y medianas</a:t>
            </a:r>
            <a:r>
              <a:rPr lang="es-MX" sz="2200" dirty="0">
                <a:cs typeface="Arial" panose="020B0604020202020204" pitchFamily="34" charset="0"/>
              </a:rPr>
              <a:t> no tienen problemas.</a:t>
            </a:r>
          </a:p>
          <a:p>
            <a:pPr marL="493772" lvl="1" indent="-342900" algn="just">
              <a:spcBef>
                <a:spcPts val="600"/>
              </a:spcBef>
              <a:buFont typeface="Arial" panose="020B0604020202020204" pitchFamily="34" charset="0"/>
              <a:buChar char="•"/>
            </a:pPr>
            <a:r>
              <a:rPr lang="es-MX" sz="2200" dirty="0">
                <a:cs typeface="Arial" panose="020B0604020202020204" pitchFamily="34" charset="0"/>
              </a:rPr>
              <a:t>Las condiciones de acceso al crédito son poco competitivas internacionalmente en todos los países de la región: altas tasas (hasta el doble que para grandes empresas), plazos cortos y exigencias elevadas de garantías.</a:t>
            </a:r>
          </a:p>
        </p:txBody>
      </p:sp>
      <p:sp>
        <p:nvSpPr>
          <p:cNvPr id="5" name="Título 1"/>
          <p:cNvSpPr txBox="1">
            <a:spLocks/>
          </p:cNvSpPr>
          <p:nvPr/>
        </p:nvSpPr>
        <p:spPr>
          <a:xfrm>
            <a:off x="808522" y="818148"/>
            <a:ext cx="10058400" cy="57029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200" dirty="0" smtClean="0">
                <a:solidFill>
                  <a:srgbClr val="000078"/>
                </a:solidFill>
                <a:latin typeface="Impact" panose="020B0806030902050204" pitchFamily="34" charset="0"/>
                <a:ea typeface="+mn-ea"/>
                <a:cs typeface="+mn-cs"/>
              </a:rPr>
              <a:t>Problemática que enfrentan las MIPYMES</a:t>
            </a:r>
            <a:endParaRPr lang="es-MX" sz="3200" dirty="0">
              <a:solidFill>
                <a:srgbClr val="000078"/>
              </a:solidFill>
              <a:latin typeface="Impact" panose="020B0806030902050204" pitchFamily="34" charset="0"/>
              <a:ea typeface="+mn-ea"/>
              <a:cs typeface="+mn-cs"/>
            </a:endParaRPr>
          </a:p>
        </p:txBody>
      </p:sp>
    </p:spTree>
    <p:extLst>
      <p:ext uri="{BB962C8B-B14F-4D97-AF65-F5344CB8AC3E}">
        <p14:creationId xmlns:p14="http://schemas.microsoft.com/office/powerpoint/2010/main" val="397355380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2509" y="464458"/>
            <a:ext cx="11637819" cy="5632311"/>
          </a:xfrm>
          <a:prstGeom prst="rect">
            <a:avLst/>
          </a:prstGeom>
        </p:spPr>
        <p:txBody>
          <a:bodyPr wrap="square">
            <a:spAutoFit/>
          </a:bodyPr>
          <a:lstStyle/>
          <a:p>
            <a:pPr algn="just"/>
            <a:r>
              <a:rPr lang="es-MX" sz="2000" dirty="0">
                <a:solidFill>
                  <a:srgbClr val="000000"/>
                </a:solidFill>
              </a:rPr>
              <a:t>La lista de referencia sobre cómo detectar la colusión durante el proceso de compras complementa estas sugerencias y recomienda a los funcionarios encargados de las adquisiciones que estén atento a: </a:t>
            </a:r>
            <a:endParaRPr lang="es-MX" sz="2000" dirty="0" smtClean="0">
              <a:solidFill>
                <a:srgbClr val="000000"/>
              </a:solidFill>
            </a:endParaRPr>
          </a:p>
          <a:p>
            <a:pPr algn="just"/>
            <a:endParaRPr lang="es-MX" sz="2000" dirty="0">
              <a:solidFill>
                <a:srgbClr val="000000"/>
              </a:solidFill>
            </a:endParaRPr>
          </a:p>
          <a:p>
            <a:pPr marL="266700" indent="-266700" algn="just"/>
            <a:r>
              <a:rPr lang="es-MX" sz="2000" dirty="0">
                <a:solidFill>
                  <a:srgbClr val="000000"/>
                </a:solidFill>
              </a:rPr>
              <a:t>• </a:t>
            </a:r>
            <a:r>
              <a:rPr lang="es-MX" sz="2000" dirty="0" smtClean="0">
                <a:solidFill>
                  <a:srgbClr val="000000"/>
                </a:solidFill>
              </a:rPr>
              <a:t>	Señales </a:t>
            </a:r>
            <a:r>
              <a:rPr lang="es-MX" sz="2000" dirty="0">
                <a:solidFill>
                  <a:srgbClr val="000000"/>
                </a:solidFill>
              </a:rPr>
              <a:t>de advertencia y patrones cuando los empresarios presentan propuestas (por ejemplo, que el mismo proveedor gane todas las licitaciones o que algunas compañías siempre presenten propuestas pero nunca ganen). </a:t>
            </a:r>
            <a:endParaRPr lang="es-MX" sz="2000" dirty="0" smtClean="0">
              <a:solidFill>
                <a:srgbClr val="000000"/>
              </a:solidFill>
            </a:endParaRPr>
          </a:p>
          <a:p>
            <a:pPr marL="266700" indent="-266700" algn="just"/>
            <a:endParaRPr lang="es-MX" sz="2000" dirty="0">
              <a:solidFill>
                <a:srgbClr val="000000"/>
              </a:solidFill>
            </a:endParaRPr>
          </a:p>
          <a:p>
            <a:pPr marL="266700" indent="-266700" algn="just"/>
            <a:r>
              <a:rPr lang="es-MX" sz="2000" dirty="0">
                <a:solidFill>
                  <a:srgbClr val="000000"/>
                </a:solidFill>
              </a:rPr>
              <a:t>• </a:t>
            </a:r>
            <a:r>
              <a:rPr lang="es-MX" sz="2000" dirty="0" smtClean="0">
                <a:solidFill>
                  <a:srgbClr val="000000"/>
                </a:solidFill>
              </a:rPr>
              <a:t>	Señales </a:t>
            </a:r>
            <a:r>
              <a:rPr lang="es-MX" sz="2000" dirty="0">
                <a:solidFill>
                  <a:srgbClr val="000000"/>
                </a:solidFill>
              </a:rPr>
              <a:t>de advertencia en todos los documentos presentados (por ejemplo, errores idénticos o caligrafía similar en documentos de licitación presentados por diferentes compañías). </a:t>
            </a:r>
            <a:endParaRPr lang="es-MX" sz="2000" dirty="0" smtClean="0">
              <a:solidFill>
                <a:srgbClr val="000000"/>
              </a:solidFill>
            </a:endParaRPr>
          </a:p>
          <a:p>
            <a:pPr marL="266700" indent="-266700" algn="just"/>
            <a:endParaRPr lang="es-MX" sz="2000" dirty="0">
              <a:solidFill>
                <a:srgbClr val="000000"/>
              </a:solidFill>
            </a:endParaRPr>
          </a:p>
          <a:p>
            <a:pPr marL="266700" indent="-266700" algn="just"/>
            <a:r>
              <a:rPr lang="es-MX" sz="2000" dirty="0">
                <a:solidFill>
                  <a:srgbClr val="000000"/>
                </a:solidFill>
              </a:rPr>
              <a:t>• </a:t>
            </a:r>
            <a:r>
              <a:rPr lang="es-MX" sz="2000" dirty="0" smtClean="0">
                <a:solidFill>
                  <a:srgbClr val="000000"/>
                </a:solidFill>
              </a:rPr>
              <a:t>	Señales </a:t>
            </a:r>
            <a:r>
              <a:rPr lang="es-MX" sz="2000" dirty="0">
                <a:solidFill>
                  <a:srgbClr val="000000"/>
                </a:solidFill>
              </a:rPr>
              <a:t>de advertencia y patrones relacionados con la fijación de precios (por ejemplo, aumentos repentinos e idénticos de precio que no se pueden explicar por aumentos de costos o una amplia diferencia entre la propuesta ganadora y otras propuestas). </a:t>
            </a:r>
            <a:endParaRPr lang="es-MX" sz="2000" dirty="0" smtClean="0">
              <a:solidFill>
                <a:srgbClr val="000000"/>
              </a:solidFill>
            </a:endParaRPr>
          </a:p>
          <a:p>
            <a:pPr marL="266700" indent="-266700" algn="just"/>
            <a:endParaRPr lang="es-MX" sz="2000" dirty="0">
              <a:solidFill>
                <a:srgbClr val="000000"/>
              </a:solidFill>
            </a:endParaRPr>
          </a:p>
          <a:p>
            <a:pPr marL="266700" indent="-266700" algn="just"/>
            <a:r>
              <a:rPr lang="es-MX" sz="2000" dirty="0">
                <a:solidFill>
                  <a:srgbClr val="000000"/>
                </a:solidFill>
              </a:rPr>
              <a:t>• </a:t>
            </a:r>
            <a:r>
              <a:rPr lang="es-MX" sz="2000" dirty="0" smtClean="0">
                <a:solidFill>
                  <a:srgbClr val="000000"/>
                </a:solidFill>
              </a:rPr>
              <a:t>	Declaraciones </a:t>
            </a:r>
            <a:r>
              <a:rPr lang="es-MX" sz="2000" dirty="0">
                <a:solidFill>
                  <a:srgbClr val="000000"/>
                </a:solidFill>
              </a:rPr>
              <a:t>sospechosas en todo momento (por ejemplo, referencias habladas o escritas a un acuerdo entre los oferentes o declaraciones de que los oferentes justifican sus precios con referencia a “los precios que sugiere la industria”, “los precios estándar del mercado” o “los precios catalogados de la industria”). </a:t>
            </a:r>
          </a:p>
          <a:p>
            <a:pPr marL="266700" indent="-266700" algn="just"/>
            <a:r>
              <a:rPr lang="es-MX" sz="2000" dirty="0" smtClean="0">
                <a:solidFill>
                  <a:srgbClr val="000000"/>
                </a:solidFill>
              </a:rPr>
              <a:t> 	</a:t>
            </a:r>
          </a:p>
        </p:txBody>
      </p:sp>
    </p:spTree>
    <p:extLst>
      <p:ext uri="{BB962C8B-B14F-4D97-AF65-F5344CB8AC3E}">
        <p14:creationId xmlns:p14="http://schemas.microsoft.com/office/powerpoint/2010/main" val="163558236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963079" y="3414548"/>
            <a:ext cx="2601161" cy="707886"/>
          </a:xfrm>
          <a:prstGeom prst="rect">
            <a:avLst/>
          </a:prstGeom>
          <a:noFill/>
        </p:spPr>
        <p:txBody>
          <a:bodyPr wrap="none" rtlCol="0">
            <a:spAutoFit/>
          </a:bodyPr>
          <a:lstStyle/>
          <a:p>
            <a:pPr marL="714375"/>
            <a:r>
              <a:rPr lang="es-MX" sz="4000" i="1" dirty="0" smtClean="0"/>
              <a:t>ANEXOS</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00" y="488496"/>
            <a:ext cx="3200000" cy="558730"/>
          </a:xfrm>
          <a:prstGeom prst="rect">
            <a:avLst/>
          </a:prstGeom>
        </p:spPr>
      </p:pic>
    </p:spTree>
    <p:extLst>
      <p:ext uri="{BB962C8B-B14F-4D97-AF65-F5344CB8AC3E}">
        <p14:creationId xmlns:p14="http://schemas.microsoft.com/office/powerpoint/2010/main" val="373145762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4312" y="260648"/>
            <a:ext cx="1296144" cy="1010380"/>
          </a:xfrm>
          <a:prstGeom prst="rect">
            <a:avLst/>
          </a:prstGeom>
        </p:spPr>
      </p:pic>
      <p:sp>
        <p:nvSpPr>
          <p:cNvPr id="5" name="4 CuadroTexto"/>
          <p:cNvSpPr txBox="1"/>
          <p:nvPr/>
        </p:nvSpPr>
        <p:spPr>
          <a:xfrm>
            <a:off x="1829094" y="332656"/>
            <a:ext cx="7147226" cy="707886"/>
          </a:xfrm>
          <a:prstGeom prst="rect">
            <a:avLst/>
          </a:prstGeom>
          <a:noFill/>
          <a:ln>
            <a:noFill/>
          </a:ln>
        </p:spPr>
        <p:txBody>
          <a:bodyPr wrap="square" rtlCol="0">
            <a:spAutoFit/>
          </a:bodyPr>
          <a:lstStyle/>
          <a:p>
            <a:r>
              <a:rPr lang="es-MX" sz="2000" dirty="0">
                <a:solidFill>
                  <a:srgbClr val="BC0000"/>
                </a:solidFill>
                <a:latin typeface="Times New Roman" pitchFamily="18" charset="0"/>
                <a:cs typeface="Times New Roman" pitchFamily="18" charset="0"/>
              </a:rPr>
              <a:t>PROMUEVE LA COMPETENCIA AL CONTAR CON BUSCADORES DE OPORTUNIDADES “INTUITIVOS”</a:t>
            </a:r>
          </a:p>
        </p:txBody>
      </p:sp>
      <p:sp>
        <p:nvSpPr>
          <p:cNvPr id="11" name="Text Box 406"/>
          <p:cNvSpPr txBox="1">
            <a:spLocks noChangeArrowheads="1"/>
          </p:cNvSpPr>
          <p:nvPr/>
        </p:nvSpPr>
        <p:spPr bwMode="auto">
          <a:xfrm>
            <a:off x="1666875" y="6453336"/>
            <a:ext cx="7632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sz="1400" b="1" dirty="0">
                <a:solidFill>
                  <a:srgbClr val="006600"/>
                </a:solidFill>
                <a:latin typeface="ACaslon SwashItalic" pitchFamily="18" charset="0"/>
              </a:rPr>
              <a:t>www.compranet.gob.mx</a:t>
            </a:r>
          </a:p>
        </p:txBody>
      </p:sp>
      <p:sp>
        <p:nvSpPr>
          <p:cNvPr id="18" name="17 CuadroTexto"/>
          <p:cNvSpPr txBox="1"/>
          <p:nvPr/>
        </p:nvSpPr>
        <p:spPr>
          <a:xfrm>
            <a:off x="1829095" y="1484785"/>
            <a:ext cx="8483351" cy="830997"/>
          </a:xfrm>
          <a:prstGeom prst="rect">
            <a:avLst/>
          </a:prstGeom>
          <a:gradFill flip="none" rotWithShape="0">
            <a:gsLst>
              <a:gs pos="0">
                <a:schemeClr val="bg1">
                  <a:lumMod val="95000"/>
                </a:schemeClr>
              </a:gs>
              <a:gs pos="100000">
                <a:schemeClr val="bg1"/>
              </a:gs>
            </a:gsLst>
            <a:lin ang="16200000" scaled="1"/>
            <a:tileRect/>
          </a:gradFill>
          <a:ln>
            <a:solidFill>
              <a:schemeClr val="bg1">
                <a:lumMod val="85000"/>
              </a:schemeClr>
            </a:solidFill>
          </a:ln>
        </p:spPr>
        <p:txBody>
          <a:bodyPr wrap="square" rtlCol="0">
            <a:spAutoFit/>
          </a:bodyPr>
          <a:lstStyle/>
          <a:p>
            <a:pPr algn="just"/>
            <a:r>
              <a:rPr lang="es-MX" sz="1600" dirty="0">
                <a:solidFill>
                  <a:schemeClr val="tx1">
                    <a:lumMod val="65000"/>
                    <a:lumOff val="35000"/>
                  </a:schemeClr>
                </a:solidFill>
                <a:latin typeface="Times New Roman" pitchFamily="18" charset="0"/>
                <a:cs typeface="Times New Roman" pitchFamily="18" charset="0"/>
                <a:sym typeface="Wingdings 2" pitchFamily="18" charset="2"/>
              </a:rPr>
              <a:t>Buscador por palabras clave o utilizando </a:t>
            </a:r>
            <a:r>
              <a:rPr lang="es-MX" sz="1600" b="1" dirty="0">
                <a:solidFill>
                  <a:schemeClr val="tx1">
                    <a:lumMod val="65000"/>
                    <a:lumOff val="35000"/>
                  </a:schemeClr>
                </a:solidFill>
                <a:latin typeface="Times New Roman" pitchFamily="18" charset="0"/>
                <a:cs typeface="Times New Roman" pitchFamily="18" charset="0"/>
                <a:sym typeface="Wingdings 2" pitchFamily="18" charset="2"/>
              </a:rPr>
              <a:t>criterios</a:t>
            </a:r>
            <a:r>
              <a:rPr lang="es-MX" sz="1600" dirty="0">
                <a:solidFill>
                  <a:schemeClr val="tx1">
                    <a:lumMod val="65000"/>
                    <a:lumOff val="35000"/>
                  </a:schemeClr>
                </a:solidFill>
                <a:latin typeface="Times New Roman" pitchFamily="18" charset="0"/>
                <a:cs typeface="Times New Roman" pitchFamily="18" charset="0"/>
                <a:sym typeface="Wingdings 2" pitchFamily="18" charset="2"/>
              </a:rPr>
              <a:t> como: </a:t>
            </a:r>
            <a:r>
              <a:rPr lang="es-MX" sz="1600" u="sng" dirty="0">
                <a:solidFill>
                  <a:schemeClr val="tx1">
                    <a:lumMod val="65000"/>
                    <a:lumOff val="35000"/>
                  </a:schemeClr>
                </a:solidFill>
                <a:latin typeface="Times New Roman" pitchFamily="18" charset="0"/>
                <a:cs typeface="Times New Roman" pitchFamily="18" charset="0"/>
                <a:sym typeface="Wingdings 2" pitchFamily="18" charset="2"/>
              </a:rPr>
              <a:t>dependencia o entidad, unidad compradora</a:t>
            </a:r>
            <a:r>
              <a:rPr lang="es-MX" sz="1600" dirty="0">
                <a:solidFill>
                  <a:schemeClr val="tx1">
                    <a:lumMod val="65000"/>
                    <a:lumOff val="35000"/>
                  </a:schemeClr>
                </a:solidFill>
                <a:latin typeface="Times New Roman" pitchFamily="18" charset="0"/>
                <a:cs typeface="Times New Roman" pitchFamily="18" charset="0"/>
                <a:sym typeface="Wingdings 2" pitchFamily="18" charset="2"/>
              </a:rPr>
              <a:t>, </a:t>
            </a:r>
            <a:r>
              <a:rPr lang="es-MX" sz="1600" u="sng" dirty="0">
                <a:solidFill>
                  <a:schemeClr val="tx1">
                    <a:lumMod val="65000"/>
                    <a:lumOff val="35000"/>
                  </a:schemeClr>
                </a:solidFill>
                <a:latin typeface="Times New Roman" pitchFamily="18" charset="0"/>
                <a:cs typeface="Times New Roman" pitchFamily="18" charset="0"/>
                <a:sym typeface="Wingdings 2" pitchFamily="18" charset="2"/>
              </a:rPr>
              <a:t>bien o servicio, </a:t>
            </a:r>
            <a:r>
              <a:rPr lang="es-MX" sz="1600" dirty="0">
                <a:solidFill>
                  <a:schemeClr val="tx1">
                    <a:lumMod val="65000"/>
                    <a:lumOff val="35000"/>
                  </a:schemeClr>
                </a:solidFill>
                <a:latin typeface="Times New Roman" pitchFamily="18" charset="0"/>
                <a:cs typeface="Times New Roman" pitchFamily="18" charset="0"/>
                <a:sym typeface="Wingdings 2" pitchFamily="18" charset="2"/>
              </a:rPr>
              <a:t>objeto de la contratación, </a:t>
            </a:r>
            <a:r>
              <a:rPr lang="es-MX" sz="1600" u="sng" dirty="0">
                <a:solidFill>
                  <a:schemeClr val="tx1">
                    <a:lumMod val="65000"/>
                    <a:lumOff val="35000"/>
                  </a:schemeClr>
                </a:solidFill>
                <a:latin typeface="Times New Roman" pitchFamily="18" charset="0"/>
                <a:cs typeface="Times New Roman" pitchFamily="18" charset="0"/>
                <a:sym typeface="Wingdings 2" pitchFamily="18" charset="2"/>
              </a:rPr>
              <a:t>entidad federativa</a:t>
            </a:r>
            <a:r>
              <a:rPr lang="es-MX" sz="1600" dirty="0">
                <a:solidFill>
                  <a:schemeClr val="tx1">
                    <a:lumMod val="65000"/>
                    <a:lumOff val="35000"/>
                  </a:schemeClr>
                </a:solidFill>
                <a:latin typeface="Times New Roman" pitchFamily="18" charset="0"/>
                <a:cs typeface="Times New Roman" pitchFamily="18" charset="0"/>
                <a:sym typeface="Wingdings 2" pitchFamily="18" charset="2"/>
              </a:rPr>
              <a:t>, </a:t>
            </a:r>
            <a:r>
              <a:rPr lang="es-MX" sz="1600" u="sng" dirty="0">
                <a:solidFill>
                  <a:schemeClr val="tx1">
                    <a:lumMod val="65000"/>
                    <a:lumOff val="35000"/>
                  </a:schemeClr>
                </a:solidFill>
                <a:latin typeface="Times New Roman" pitchFamily="18" charset="0"/>
                <a:cs typeface="Times New Roman" pitchFamily="18" charset="0"/>
                <a:sym typeface="Wingdings 2" pitchFamily="18" charset="2"/>
              </a:rPr>
              <a:t>compras exclusivas para MIPYMES</a:t>
            </a:r>
            <a:r>
              <a:rPr lang="es-MX" sz="1600" dirty="0">
                <a:solidFill>
                  <a:schemeClr val="tx1">
                    <a:lumMod val="65000"/>
                    <a:lumOff val="35000"/>
                  </a:schemeClr>
                </a:solidFill>
                <a:latin typeface="Times New Roman" pitchFamily="18" charset="0"/>
                <a:cs typeface="Times New Roman" pitchFamily="18" charset="0"/>
                <a:sym typeface="Wingdings 2" pitchFamily="18" charset="2"/>
              </a:rPr>
              <a:t>, entre otros.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095" y="2492896"/>
            <a:ext cx="8483351" cy="3935298"/>
          </a:xfrm>
          <a:prstGeom prst="rect">
            <a:avLst/>
          </a:prstGeom>
          <a:noFill/>
          <a:ln w="19050">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41141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4312" y="260648"/>
            <a:ext cx="1296144" cy="1010380"/>
          </a:xfrm>
          <a:prstGeom prst="rect">
            <a:avLst/>
          </a:prstGeom>
        </p:spPr>
      </p:pic>
      <p:sp>
        <p:nvSpPr>
          <p:cNvPr id="5" name="4 CuadroTexto"/>
          <p:cNvSpPr txBox="1"/>
          <p:nvPr/>
        </p:nvSpPr>
        <p:spPr>
          <a:xfrm>
            <a:off x="1829094" y="332656"/>
            <a:ext cx="7147226" cy="707886"/>
          </a:xfrm>
          <a:prstGeom prst="rect">
            <a:avLst/>
          </a:prstGeom>
          <a:noFill/>
          <a:ln>
            <a:noFill/>
          </a:ln>
        </p:spPr>
        <p:txBody>
          <a:bodyPr wrap="square" rtlCol="0">
            <a:spAutoFit/>
          </a:bodyPr>
          <a:lstStyle/>
          <a:p>
            <a:r>
              <a:rPr lang="es-MX" sz="2000" dirty="0">
                <a:solidFill>
                  <a:srgbClr val="BC0000"/>
                </a:solidFill>
                <a:latin typeface="Times New Roman" pitchFamily="18" charset="0"/>
                <a:cs typeface="Times New Roman" pitchFamily="18" charset="0"/>
              </a:rPr>
              <a:t>LOS OPERADORES RECIBEN CAPACITACIÓN PARA CERTIFICACIÓN INICIAL ASÍ COMO AYUDA PERMANENTE </a:t>
            </a:r>
          </a:p>
        </p:txBody>
      </p:sp>
      <p:sp>
        <p:nvSpPr>
          <p:cNvPr id="11" name="Text Box 406"/>
          <p:cNvSpPr txBox="1">
            <a:spLocks noChangeArrowheads="1"/>
          </p:cNvSpPr>
          <p:nvPr/>
        </p:nvSpPr>
        <p:spPr bwMode="auto">
          <a:xfrm>
            <a:off x="1666875" y="6436568"/>
            <a:ext cx="7632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sz="1400" b="1" dirty="0">
                <a:solidFill>
                  <a:srgbClr val="006600"/>
                </a:solidFill>
                <a:latin typeface="ACaslon SwashItalic" pitchFamily="18" charset="0"/>
              </a:rPr>
              <a:t>www.compranet.gob.mx</a:t>
            </a:r>
          </a:p>
        </p:txBody>
      </p:sp>
      <p:sp>
        <p:nvSpPr>
          <p:cNvPr id="22" name="Rectangle 11"/>
          <p:cNvSpPr>
            <a:spLocks noChangeArrowheads="1"/>
          </p:cNvSpPr>
          <p:nvPr/>
        </p:nvSpPr>
        <p:spPr bwMode="auto">
          <a:xfrm>
            <a:off x="1666875" y="833439"/>
            <a:ext cx="87137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8775" lvl="1" indent="-271463" hangingPunct="0">
              <a:lnSpc>
                <a:spcPct val="90000"/>
              </a:lnSpc>
              <a:spcBef>
                <a:spcPts val="400"/>
              </a:spcBef>
              <a:buClr>
                <a:srgbClr val="800000"/>
              </a:buClr>
              <a:buSzPct val="100000"/>
              <a:tabLst>
                <a:tab pos="7529513" algn="l"/>
              </a:tabLst>
            </a:pPr>
            <a:endParaRPr lang="es-MX" sz="1400" dirty="0">
              <a:solidFill>
                <a:srgbClr val="008080"/>
              </a:solidFill>
              <a:latin typeface="Calibri" pitchFamily="34" charset="0"/>
            </a:endParaRPr>
          </a:p>
          <a:p>
            <a:pPr marL="358775" lvl="1" indent="-271463" hangingPunct="0">
              <a:lnSpc>
                <a:spcPct val="90000"/>
              </a:lnSpc>
              <a:spcBef>
                <a:spcPts val="400"/>
              </a:spcBef>
              <a:buClr>
                <a:srgbClr val="800000"/>
              </a:buClr>
              <a:buSzPct val="100000"/>
              <a:tabLst>
                <a:tab pos="7529513" algn="l"/>
              </a:tabLst>
            </a:pPr>
            <a:endParaRPr lang="es-ES" sz="1400" dirty="0">
              <a:solidFill>
                <a:srgbClr val="008080"/>
              </a:solidFill>
              <a:latin typeface="Calibri" pitchFamily="34" charset="0"/>
            </a:endParaRPr>
          </a:p>
        </p:txBody>
      </p:sp>
      <p:sp>
        <p:nvSpPr>
          <p:cNvPr id="23" name="1 Rectángulo"/>
          <p:cNvSpPr>
            <a:spLocks noChangeArrowheads="1"/>
          </p:cNvSpPr>
          <p:nvPr/>
        </p:nvSpPr>
        <p:spPr bwMode="auto">
          <a:xfrm>
            <a:off x="1780100" y="3427162"/>
            <a:ext cx="2099678"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s-MX" sz="1200" b="1" dirty="0">
                <a:solidFill>
                  <a:schemeClr val="bg1">
                    <a:lumMod val="50000"/>
                  </a:schemeClr>
                </a:solidFill>
                <a:latin typeface="Times New Roman" pitchFamily="18" charset="0"/>
                <a:cs typeface="Times New Roman" pitchFamily="18" charset="0"/>
              </a:rPr>
              <a:t>ACUERDO por el que se establecen las disposiciones  que se deberán observar para la utilización del Sistema </a:t>
            </a:r>
          </a:p>
          <a:p>
            <a:pPr algn="just"/>
            <a:r>
              <a:rPr lang="es-MX" sz="1200" b="1" dirty="0">
                <a:solidFill>
                  <a:schemeClr val="bg1">
                    <a:lumMod val="50000"/>
                  </a:schemeClr>
                </a:solidFill>
                <a:latin typeface="Times New Roman" pitchFamily="18" charset="0"/>
                <a:cs typeface="Times New Roman" pitchFamily="18" charset="0"/>
              </a:rPr>
              <a:t>Electrónico de Información Pública Gubernamental denominado CompraNet. DOF publicado el 28 de junio de 2011 en el Diario Oficial de la Federación.</a:t>
            </a:r>
          </a:p>
        </p:txBody>
      </p:sp>
      <p:sp>
        <p:nvSpPr>
          <p:cNvPr id="24" name="23 CuadroTexto"/>
          <p:cNvSpPr txBox="1"/>
          <p:nvPr/>
        </p:nvSpPr>
        <p:spPr>
          <a:xfrm>
            <a:off x="1846613" y="1628801"/>
            <a:ext cx="8483351" cy="1085425"/>
          </a:xfrm>
          <a:prstGeom prst="rect">
            <a:avLst/>
          </a:prstGeom>
          <a:gradFill flip="none" rotWithShape="0">
            <a:gsLst>
              <a:gs pos="0">
                <a:schemeClr val="bg1">
                  <a:lumMod val="95000"/>
                </a:schemeClr>
              </a:gs>
              <a:gs pos="100000">
                <a:schemeClr val="bg1"/>
              </a:gs>
            </a:gsLst>
            <a:lin ang="16200000" scaled="1"/>
            <a:tileRect/>
          </a:gradFill>
          <a:ln>
            <a:solidFill>
              <a:schemeClr val="bg1">
                <a:lumMod val="85000"/>
              </a:schemeClr>
            </a:solidFill>
          </a:ln>
        </p:spPr>
        <p:txBody>
          <a:bodyPr wrap="square" rtlCol="0">
            <a:spAutoFit/>
          </a:bodyPr>
          <a:lstStyle/>
          <a:p>
            <a:pPr marL="358775" lvl="1" indent="-271463" hangingPunct="0">
              <a:lnSpc>
                <a:spcPct val="90000"/>
              </a:lnSpc>
              <a:spcBef>
                <a:spcPts val="400"/>
              </a:spcBef>
              <a:buClr>
                <a:srgbClr val="800000"/>
              </a:buClr>
              <a:buSzPct val="100000"/>
              <a:buFont typeface="Wingdings" pitchFamily="2" charset="2"/>
              <a:buChar char="ü"/>
              <a:tabLst>
                <a:tab pos="7529513" algn="l"/>
              </a:tabLst>
            </a:pPr>
            <a:r>
              <a:rPr lang="es-MX" sz="1600" dirty="0">
                <a:solidFill>
                  <a:schemeClr val="tx1">
                    <a:lumMod val="65000"/>
                    <a:lumOff val="35000"/>
                  </a:schemeClr>
                </a:solidFill>
                <a:latin typeface="Times New Roman" pitchFamily="18" charset="0"/>
                <a:cs typeface="Times New Roman" pitchFamily="18" charset="0"/>
              </a:rPr>
              <a:t>Capacitación, evaluación y certificación de habilidades mediante herramienta </a:t>
            </a:r>
            <a:r>
              <a:rPr lang="es-MX" sz="1600" b="1" i="1" dirty="0">
                <a:solidFill>
                  <a:schemeClr val="tx1">
                    <a:lumMod val="65000"/>
                    <a:lumOff val="35000"/>
                  </a:schemeClr>
                </a:solidFill>
                <a:latin typeface="Times New Roman" pitchFamily="18" charset="0"/>
                <a:cs typeface="Times New Roman" pitchFamily="18" charset="0"/>
              </a:rPr>
              <a:t>e-learning </a:t>
            </a:r>
            <a:r>
              <a:rPr lang="es-ES" sz="1600" dirty="0">
                <a:solidFill>
                  <a:schemeClr val="tx1">
                    <a:lumMod val="65000"/>
                    <a:lumOff val="35000"/>
                  </a:schemeClr>
                </a:solidFill>
                <a:latin typeface="Times New Roman" pitchFamily="18" charset="0"/>
                <a:cs typeface="Times New Roman" pitchFamily="18" charset="0"/>
              </a:rPr>
              <a:t>propiedad de la SFP.</a:t>
            </a:r>
          </a:p>
          <a:p>
            <a:pPr marL="358775" lvl="1" indent="-271463" hangingPunct="0">
              <a:lnSpc>
                <a:spcPct val="90000"/>
              </a:lnSpc>
              <a:spcBef>
                <a:spcPts val="400"/>
              </a:spcBef>
              <a:buClr>
                <a:srgbClr val="800000"/>
              </a:buClr>
              <a:buSzPct val="100000"/>
              <a:buFont typeface="Wingdings" pitchFamily="2" charset="2"/>
              <a:buChar char="ü"/>
              <a:tabLst>
                <a:tab pos="7529513" algn="l"/>
              </a:tabLst>
            </a:pPr>
            <a:r>
              <a:rPr lang="es-MX" sz="1600" dirty="0">
                <a:solidFill>
                  <a:schemeClr val="tx1">
                    <a:lumMod val="65000"/>
                    <a:lumOff val="35000"/>
                  </a:schemeClr>
                </a:solidFill>
                <a:latin typeface="Times New Roman" pitchFamily="18" charset="0"/>
                <a:cs typeface="Times New Roman" pitchFamily="18" charset="0"/>
              </a:rPr>
              <a:t>Adicionalmente a la capacitación electrónica, la UPCP  ha  impartido </a:t>
            </a:r>
            <a:r>
              <a:rPr lang="es-MX" sz="1600" dirty="0">
                <a:solidFill>
                  <a:srgbClr val="C00000"/>
                </a:solidFill>
                <a:latin typeface="Times New Roman" pitchFamily="18" charset="0"/>
                <a:cs typeface="Times New Roman" pitchFamily="18" charset="0"/>
              </a:rPr>
              <a:t>81</a:t>
            </a:r>
            <a:r>
              <a:rPr lang="es-MX" sz="1600" dirty="0">
                <a:solidFill>
                  <a:schemeClr val="tx1">
                    <a:lumMod val="65000"/>
                    <a:lumOff val="35000"/>
                  </a:schemeClr>
                </a:solidFill>
                <a:latin typeface="Times New Roman" pitchFamily="18" charset="0"/>
                <a:cs typeface="Times New Roman" pitchFamily="18" charset="0"/>
              </a:rPr>
              <a:t> cursos presenciales de capacitación que han incluido más de </a:t>
            </a:r>
            <a:r>
              <a:rPr lang="es-MX" sz="1600" dirty="0">
                <a:solidFill>
                  <a:srgbClr val="C00000"/>
                </a:solidFill>
                <a:latin typeface="Times New Roman" pitchFamily="18" charset="0"/>
                <a:cs typeface="Times New Roman" pitchFamily="18" charset="0"/>
              </a:rPr>
              <a:t>2,800 </a:t>
            </a:r>
            <a:r>
              <a:rPr lang="es-MX" sz="1600" dirty="0">
                <a:solidFill>
                  <a:schemeClr val="tx1">
                    <a:lumMod val="65000"/>
                    <a:lumOff val="35000"/>
                  </a:schemeClr>
                </a:solidFill>
                <a:latin typeface="Times New Roman" pitchFamily="18" charset="0"/>
                <a:cs typeface="Times New Roman" pitchFamily="18" charset="0"/>
              </a:rPr>
              <a:t>usuarios del sistema</a:t>
            </a:r>
            <a:r>
              <a:rPr lang="es-MX" dirty="0">
                <a:solidFill>
                  <a:schemeClr val="tx1">
                    <a:lumMod val="65000"/>
                    <a:lumOff val="35000"/>
                  </a:schemeClr>
                </a:solidFill>
                <a:latin typeface="Times New Roman" pitchFamily="18" charset="0"/>
                <a:cs typeface="Times New Roman" pitchFamily="18" charset="0"/>
              </a:rPr>
              <a: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7769" y="2904796"/>
            <a:ext cx="6322195" cy="304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84287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4312" y="260648"/>
            <a:ext cx="1296144" cy="1010380"/>
          </a:xfrm>
          <a:prstGeom prst="rect">
            <a:avLst/>
          </a:prstGeom>
        </p:spPr>
      </p:pic>
      <p:sp>
        <p:nvSpPr>
          <p:cNvPr id="5" name="4 CuadroTexto"/>
          <p:cNvSpPr txBox="1"/>
          <p:nvPr/>
        </p:nvSpPr>
        <p:spPr>
          <a:xfrm>
            <a:off x="1775520" y="404665"/>
            <a:ext cx="7147226" cy="646331"/>
          </a:xfrm>
          <a:prstGeom prst="rect">
            <a:avLst/>
          </a:prstGeom>
          <a:noFill/>
          <a:ln>
            <a:noFill/>
          </a:ln>
        </p:spPr>
        <p:txBody>
          <a:bodyPr wrap="square" rtlCol="0">
            <a:spAutoFit/>
          </a:bodyPr>
          <a:lstStyle/>
          <a:p>
            <a:r>
              <a:rPr lang="es-MX" dirty="0">
                <a:solidFill>
                  <a:srgbClr val="BC0000"/>
                </a:solidFill>
                <a:latin typeface="Times New Roman" pitchFamily="18" charset="0"/>
                <a:cs typeface="Times New Roman" pitchFamily="18" charset="0"/>
              </a:rPr>
              <a:t>ESQUEMA DE REGISTRO DE EMPRESAS EN LÍNEA QUE PROMUEVE SU PARTICIPACIÓN EN LAS COMPRAS PÚBLICAS </a:t>
            </a:r>
          </a:p>
        </p:txBody>
      </p:sp>
      <p:sp>
        <p:nvSpPr>
          <p:cNvPr id="11" name="Text Box 406"/>
          <p:cNvSpPr txBox="1">
            <a:spLocks noChangeArrowheads="1"/>
          </p:cNvSpPr>
          <p:nvPr/>
        </p:nvSpPr>
        <p:spPr bwMode="auto">
          <a:xfrm>
            <a:off x="1666875" y="6436568"/>
            <a:ext cx="7632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sz="1400" b="1" dirty="0">
                <a:solidFill>
                  <a:srgbClr val="006600"/>
                </a:solidFill>
                <a:latin typeface="ACaslon SwashItalic" pitchFamily="18" charset="0"/>
              </a:rPr>
              <a:t>www.compranet.gob.mx</a:t>
            </a:r>
          </a:p>
        </p:txBody>
      </p:sp>
      <p:sp>
        <p:nvSpPr>
          <p:cNvPr id="22" name="Rectangle 11"/>
          <p:cNvSpPr>
            <a:spLocks noChangeArrowheads="1"/>
          </p:cNvSpPr>
          <p:nvPr/>
        </p:nvSpPr>
        <p:spPr bwMode="auto">
          <a:xfrm>
            <a:off x="1666875" y="833439"/>
            <a:ext cx="87137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8775" lvl="1" indent="-271463" hangingPunct="0">
              <a:lnSpc>
                <a:spcPct val="90000"/>
              </a:lnSpc>
              <a:spcBef>
                <a:spcPts val="400"/>
              </a:spcBef>
              <a:buClr>
                <a:srgbClr val="800000"/>
              </a:buClr>
              <a:buSzPct val="100000"/>
              <a:tabLst>
                <a:tab pos="7529513" algn="l"/>
              </a:tabLst>
            </a:pPr>
            <a:endParaRPr lang="es-MX" sz="1400" dirty="0">
              <a:solidFill>
                <a:srgbClr val="008080"/>
              </a:solidFill>
              <a:latin typeface="Calibri" pitchFamily="34" charset="0"/>
            </a:endParaRPr>
          </a:p>
          <a:p>
            <a:pPr marL="358775" lvl="1" indent="-271463" hangingPunct="0">
              <a:lnSpc>
                <a:spcPct val="90000"/>
              </a:lnSpc>
              <a:spcBef>
                <a:spcPts val="400"/>
              </a:spcBef>
              <a:buClr>
                <a:srgbClr val="800000"/>
              </a:buClr>
              <a:buSzPct val="100000"/>
              <a:tabLst>
                <a:tab pos="7529513" algn="l"/>
              </a:tabLst>
            </a:pPr>
            <a:endParaRPr lang="es-ES" sz="1400" dirty="0">
              <a:solidFill>
                <a:srgbClr val="008080"/>
              </a:solidFill>
              <a:latin typeface="Calibri" pitchFamily="34" charset="0"/>
            </a:endParaRPr>
          </a:p>
        </p:txBody>
      </p:sp>
      <p:pic>
        <p:nvPicPr>
          <p:cNvPr id="9" name="Picture 15" descr="RegistroCompranet v4"/>
          <p:cNvPicPr>
            <a:picLocks noChangeAspect="1" noChangeArrowheads="1"/>
          </p:cNvPicPr>
          <p:nvPr/>
        </p:nvPicPr>
        <p:blipFill>
          <a:blip r:embed="rId3">
            <a:extLst>
              <a:ext uri="{28A0092B-C50C-407E-A947-70E740481C1C}">
                <a14:useLocalDpi xmlns:a14="http://schemas.microsoft.com/office/drawing/2010/main" val="0"/>
              </a:ext>
            </a:extLst>
          </a:blip>
          <a:srcRect b="14767"/>
          <a:stretch>
            <a:fillRect/>
          </a:stretch>
        </p:blipFill>
        <p:spPr bwMode="auto">
          <a:xfrm>
            <a:off x="1926891" y="1556793"/>
            <a:ext cx="8281988" cy="4675187"/>
          </a:xfrm>
          <a:prstGeom prst="rect">
            <a:avLst/>
          </a:prstGeom>
          <a:noFill/>
          <a:ln w="1587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01299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4312" y="260648"/>
            <a:ext cx="1296144" cy="1010380"/>
          </a:xfrm>
          <a:prstGeom prst="rect">
            <a:avLst/>
          </a:prstGeom>
        </p:spPr>
      </p:pic>
      <p:sp>
        <p:nvSpPr>
          <p:cNvPr id="5" name="4 CuadroTexto"/>
          <p:cNvSpPr txBox="1"/>
          <p:nvPr/>
        </p:nvSpPr>
        <p:spPr>
          <a:xfrm>
            <a:off x="1829094" y="548680"/>
            <a:ext cx="6912768" cy="707886"/>
          </a:xfrm>
          <a:prstGeom prst="rect">
            <a:avLst/>
          </a:prstGeom>
          <a:noFill/>
          <a:ln>
            <a:noFill/>
          </a:ln>
        </p:spPr>
        <p:txBody>
          <a:bodyPr wrap="square" rtlCol="0">
            <a:spAutoFit/>
          </a:bodyPr>
          <a:lstStyle/>
          <a:p>
            <a:r>
              <a:rPr lang="es-MX" sz="2000" dirty="0">
                <a:solidFill>
                  <a:srgbClr val="BC0000"/>
                </a:solidFill>
                <a:latin typeface="Times New Roman" pitchFamily="18" charset="0"/>
                <a:cs typeface="Times New Roman" pitchFamily="18" charset="0"/>
              </a:rPr>
              <a:t>COMPRANET ES RECONOCIDO COMO UN SISTEMA DE VANGUARDIA</a:t>
            </a:r>
          </a:p>
        </p:txBody>
      </p:sp>
      <p:sp>
        <p:nvSpPr>
          <p:cNvPr id="8" name="Rectangle 4"/>
          <p:cNvSpPr>
            <a:spLocks noChangeArrowheads="1"/>
          </p:cNvSpPr>
          <p:nvPr/>
        </p:nvSpPr>
        <p:spPr bwMode="auto">
          <a:xfrm>
            <a:off x="2855640" y="4221088"/>
            <a:ext cx="8316912" cy="719138"/>
          </a:xfrm>
          <a:prstGeom prst="rect">
            <a:avLst/>
          </a:prstGeom>
          <a:noFill/>
          <a:ln w="9525">
            <a:noFill/>
            <a:miter lim="800000"/>
            <a:headEnd/>
            <a:tailEnd/>
          </a:ln>
          <a:effectLst>
            <a:glow rad="139700">
              <a:srgbClr val="008080">
                <a:alpha val="40000"/>
              </a:srgbClr>
            </a:glow>
            <a:innerShdw blurRad="63500" dist="50800" dir="2700000">
              <a:prstClr val="black">
                <a:alpha val="50000"/>
              </a:prstClr>
            </a:innerShdw>
            <a:reflection blurRad="6350" stA="50000" endA="295" endPos="92000" dist="101600" dir="5400000" sy="-100000" algn="bl" rotWithShape="0"/>
          </a:effectLst>
          <a:scene3d>
            <a:camera prst="obliqueBottomRight"/>
            <a:lightRig rig="threePt" dir="t"/>
          </a:scene3d>
          <a:extLst>
            <a:ext uri="{909E8E84-426E-40DD-AFC4-6F175D3DCCD1}">
              <a14:hiddenFill xmlns:a14="http://schemas.microsoft.com/office/drawing/2010/main">
                <a:solidFill>
                  <a:schemeClr val="accent1"/>
                </a:solidFill>
              </a14:hiddenFill>
            </a:ext>
          </a:extLst>
        </p:spPr>
        <p:txBody>
          <a:bodyPr wrap="none" anchor="ctr"/>
          <a:lstStyle/>
          <a:p>
            <a:pPr>
              <a:defRPr/>
            </a:pPr>
            <a:endParaRPr lang="es-ES" sz="1600" b="1" dirty="0">
              <a:solidFill>
                <a:srgbClr val="4D4D4D"/>
              </a:solidFill>
            </a:endParaRPr>
          </a:p>
        </p:txBody>
      </p:sp>
      <p:sp>
        <p:nvSpPr>
          <p:cNvPr id="9" name="8 CuadroTexto"/>
          <p:cNvSpPr txBox="1"/>
          <p:nvPr/>
        </p:nvSpPr>
        <p:spPr>
          <a:xfrm>
            <a:off x="3143672" y="1556792"/>
            <a:ext cx="7056784" cy="969496"/>
          </a:xfrm>
          <a:prstGeom prst="rect">
            <a:avLst/>
          </a:prstGeom>
          <a:gradFill flip="none" rotWithShape="0">
            <a:gsLst>
              <a:gs pos="0">
                <a:schemeClr val="bg1">
                  <a:lumMod val="95000"/>
                </a:schemeClr>
              </a:gs>
              <a:gs pos="100000">
                <a:schemeClr val="bg1"/>
              </a:gs>
            </a:gsLst>
            <a:lin ang="16200000" scaled="1"/>
            <a:tileRect/>
          </a:gradFill>
          <a:ln>
            <a:solidFill>
              <a:schemeClr val="bg1">
                <a:lumMod val="85000"/>
              </a:schemeClr>
            </a:solidFill>
          </a:ln>
        </p:spPr>
        <p:txBody>
          <a:bodyPr wrap="square" rtlCol="0">
            <a:spAutoFit/>
          </a:bodyPr>
          <a:lstStyle/>
          <a:p>
            <a:pPr algn="just"/>
            <a:r>
              <a:rPr lang="es-MX" sz="1900" dirty="0">
                <a:latin typeface="Times New Roman" pitchFamily="18" charset="0"/>
                <a:cs typeface="Times New Roman" pitchFamily="18" charset="0"/>
              </a:rPr>
              <a:t>La </a:t>
            </a:r>
            <a:r>
              <a:rPr lang="es-MX" sz="1900" b="1" dirty="0">
                <a:solidFill>
                  <a:srgbClr val="006600"/>
                </a:solidFill>
                <a:latin typeface="Times New Roman" pitchFamily="18" charset="0"/>
                <a:cs typeface="Times New Roman" pitchFamily="18" charset="0"/>
              </a:rPr>
              <a:t>OECD</a:t>
            </a:r>
            <a:r>
              <a:rPr lang="es-MX" sz="1900" dirty="0">
                <a:latin typeface="Times New Roman" pitchFamily="18" charset="0"/>
                <a:cs typeface="Times New Roman" pitchFamily="18" charset="0"/>
              </a:rPr>
              <a:t> reconoce a México y a Corea como los países con los sistemas con mayor disponibilidad en línea de la información sobre contratación pública (2011)</a:t>
            </a:r>
          </a:p>
        </p:txBody>
      </p:sp>
      <p:sp>
        <p:nvSpPr>
          <p:cNvPr id="11" name="Text Box 406"/>
          <p:cNvSpPr txBox="1">
            <a:spLocks noChangeArrowheads="1"/>
          </p:cNvSpPr>
          <p:nvPr/>
        </p:nvSpPr>
        <p:spPr bwMode="auto">
          <a:xfrm>
            <a:off x="1666875" y="6453336"/>
            <a:ext cx="7632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sz="1400" b="1" dirty="0">
                <a:solidFill>
                  <a:srgbClr val="006600"/>
                </a:solidFill>
                <a:latin typeface="ACaslon SwashItalic" pitchFamily="18" charset="0"/>
              </a:rPr>
              <a:t>www.compranet.gob.mx</a:t>
            </a:r>
          </a:p>
        </p:txBody>
      </p:sp>
      <p:pic>
        <p:nvPicPr>
          <p:cNvPr id="14" name="13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8962" y="3418403"/>
            <a:ext cx="876160" cy="720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14 CuadroTexto"/>
          <p:cNvSpPr txBox="1"/>
          <p:nvPr/>
        </p:nvSpPr>
        <p:spPr>
          <a:xfrm>
            <a:off x="3143672" y="3026856"/>
            <a:ext cx="7056784" cy="1554272"/>
          </a:xfrm>
          <a:prstGeom prst="rect">
            <a:avLst/>
          </a:prstGeom>
          <a:gradFill flip="none" rotWithShape="0">
            <a:gsLst>
              <a:gs pos="0">
                <a:schemeClr val="bg1">
                  <a:lumMod val="95000"/>
                </a:schemeClr>
              </a:gs>
              <a:gs pos="100000">
                <a:schemeClr val="bg1"/>
              </a:gs>
            </a:gsLst>
            <a:lin ang="16200000" scaled="1"/>
            <a:tileRect/>
          </a:gradFill>
          <a:ln>
            <a:solidFill>
              <a:schemeClr val="bg1">
                <a:lumMod val="85000"/>
              </a:schemeClr>
            </a:solidFill>
          </a:ln>
        </p:spPr>
        <p:txBody>
          <a:bodyPr wrap="square" rtlCol="0">
            <a:spAutoFit/>
          </a:bodyPr>
          <a:lstStyle/>
          <a:p>
            <a:pPr algn="just"/>
            <a:r>
              <a:rPr lang="es-MX" sz="1900" b="1" dirty="0">
                <a:solidFill>
                  <a:srgbClr val="006600"/>
                </a:solidFill>
                <a:latin typeface="Times New Roman" pitchFamily="18" charset="0"/>
                <a:cs typeface="Times New Roman" pitchFamily="18" charset="0"/>
              </a:rPr>
              <a:t>Premio al Servicio Público de la ONU (SCP)</a:t>
            </a:r>
            <a:r>
              <a:rPr lang="es-MX" sz="1900" dirty="0">
                <a:latin typeface="Times New Roman" pitchFamily="18" charset="0"/>
                <a:cs typeface="Times New Roman" pitchFamily="18" charset="0"/>
              </a:rPr>
              <a:t> por la iniciativa “Sistema Nacional de Contrataciones Públicas” propuesta por CANACINTRA y apoyada por el IMCO y por el ISSSTE en la categoría de “Prevención y Combate a la Corrupción en el Servicio Público” (2012)</a:t>
            </a:r>
          </a:p>
        </p:txBody>
      </p:sp>
      <p:sp>
        <p:nvSpPr>
          <p:cNvPr id="17" name="16 CuadroTexto"/>
          <p:cNvSpPr txBox="1"/>
          <p:nvPr/>
        </p:nvSpPr>
        <p:spPr>
          <a:xfrm>
            <a:off x="3143672" y="5344180"/>
            <a:ext cx="7056785" cy="677108"/>
          </a:xfrm>
          <a:prstGeom prst="rect">
            <a:avLst/>
          </a:prstGeom>
          <a:gradFill flip="none" rotWithShape="0">
            <a:gsLst>
              <a:gs pos="0">
                <a:schemeClr val="bg1">
                  <a:lumMod val="95000"/>
                </a:schemeClr>
              </a:gs>
              <a:gs pos="100000">
                <a:schemeClr val="bg1"/>
              </a:gs>
            </a:gsLst>
            <a:lin ang="16200000" scaled="1"/>
            <a:tileRect/>
          </a:gradFill>
          <a:ln>
            <a:solidFill>
              <a:schemeClr val="bg1">
                <a:lumMod val="85000"/>
              </a:schemeClr>
            </a:solidFill>
          </a:ln>
        </p:spPr>
        <p:txBody>
          <a:bodyPr wrap="square" rtlCol="0">
            <a:spAutoFit/>
          </a:bodyPr>
          <a:lstStyle/>
          <a:p>
            <a:pPr>
              <a:buClr>
                <a:srgbClr val="92D050"/>
              </a:buClr>
            </a:pPr>
            <a:r>
              <a:rPr lang="es-MX" sz="1900" b="1" dirty="0">
                <a:solidFill>
                  <a:srgbClr val="006600"/>
                </a:solidFill>
                <a:latin typeface="Times New Roman" pitchFamily="18" charset="0"/>
                <a:cs typeface="Times New Roman" pitchFamily="18" charset="0"/>
              </a:rPr>
              <a:t>Premio CNN Expansión a lo mejor del E-Business </a:t>
            </a:r>
            <a:r>
              <a:rPr lang="es-MX" sz="1900" dirty="0">
                <a:latin typeface="Times New Roman" pitchFamily="18" charset="0"/>
                <a:cs typeface="Times New Roman" pitchFamily="18" charset="0"/>
              </a:rPr>
              <a:t>en la categoría “Gobierno” por el desarrollo del sitio electrónico CompraNet (2012)</a:t>
            </a:r>
          </a:p>
        </p:txBody>
      </p:sp>
      <p:pic>
        <p:nvPicPr>
          <p:cNvPr id="18" name="17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3476" y="5354940"/>
            <a:ext cx="866100" cy="646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http://t1.gstatic.com/images?q=tbn:ANd9GcTiZtkHTRuPmKLSwFBjdIa28e4j3wQqNiJPAuF0tCL0EKeLRj8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3040" y="1681788"/>
            <a:ext cx="1156617" cy="70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40232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4312" y="260648"/>
            <a:ext cx="1296144" cy="1010380"/>
          </a:xfrm>
          <a:prstGeom prst="rect">
            <a:avLst/>
          </a:prstGeom>
        </p:spPr>
      </p:pic>
      <p:sp>
        <p:nvSpPr>
          <p:cNvPr id="5" name="4 CuadroTexto"/>
          <p:cNvSpPr txBox="1"/>
          <p:nvPr/>
        </p:nvSpPr>
        <p:spPr>
          <a:xfrm>
            <a:off x="1829094" y="548680"/>
            <a:ext cx="6912768" cy="707886"/>
          </a:xfrm>
          <a:prstGeom prst="rect">
            <a:avLst/>
          </a:prstGeom>
          <a:noFill/>
          <a:ln>
            <a:noFill/>
          </a:ln>
        </p:spPr>
        <p:txBody>
          <a:bodyPr wrap="square" rtlCol="0">
            <a:spAutoFit/>
          </a:bodyPr>
          <a:lstStyle/>
          <a:p>
            <a:r>
              <a:rPr lang="es-MX" sz="2000" dirty="0">
                <a:solidFill>
                  <a:srgbClr val="BC0000"/>
                </a:solidFill>
                <a:latin typeface="Times New Roman" pitchFamily="18" charset="0"/>
                <a:cs typeface="Times New Roman" pitchFamily="18" charset="0"/>
              </a:rPr>
              <a:t>COMPRANET FUE EL TERCER SITIO MÁS VISITADO POR LOS MEXICANOS EN 2012</a:t>
            </a:r>
          </a:p>
        </p:txBody>
      </p:sp>
      <p:sp>
        <p:nvSpPr>
          <p:cNvPr id="11" name="Text Box 406"/>
          <p:cNvSpPr txBox="1">
            <a:spLocks noChangeArrowheads="1"/>
          </p:cNvSpPr>
          <p:nvPr/>
        </p:nvSpPr>
        <p:spPr bwMode="auto">
          <a:xfrm>
            <a:off x="1666875" y="6453336"/>
            <a:ext cx="7632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sz="1400" b="1" dirty="0">
                <a:solidFill>
                  <a:srgbClr val="006600"/>
                </a:solidFill>
                <a:latin typeface="ACaslon SwashItalic" pitchFamily="18" charset="0"/>
              </a:rPr>
              <a:t>www.compranet.gob.mx</a:t>
            </a:r>
          </a:p>
        </p:txBody>
      </p:sp>
      <p:sp>
        <p:nvSpPr>
          <p:cNvPr id="12" name="11 CuadroTexto"/>
          <p:cNvSpPr txBox="1"/>
          <p:nvPr/>
        </p:nvSpPr>
        <p:spPr>
          <a:xfrm>
            <a:off x="1666876" y="5977474"/>
            <a:ext cx="8245549" cy="507831"/>
          </a:xfrm>
          <a:prstGeom prst="rect">
            <a:avLst/>
          </a:prstGeom>
          <a:noFill/>
        </p:spPr>
        <p:txBody>
          <a:bodyPr wrap="square">
            <a:spAutoFit/>
          </a:bodyPr>
          <a:lstStyle/>
          <a:p>
            <a:pPr>
              <a:defRPr/>
            </a:pPr>
            <a:r>
              <a:rPr lang="es-MX" sz="1350" b="1" i="1" dirty="0">
                <a:latin typeface="Times New Roman" pitchFamily="18" charset="0"/>
                <a:cs typeface="Times New Roman" pitchFamily="18" charset="0"/>
              </a:rPr>
              <a:t>Fuente: </a:t>
            </a:r>
            <a:r>
              <a:rPr lang="es-MX" sz="1350" i="1" dirty="0">
                <a:latin typeface="Times New Roman" pitchFamily="18" charset="0"/>
                <a:cs typeface="Times New Roman" pitchFamily="18" charset="0"/>
              </a:rPr>
              <a:t>Estudio Digital Intelligence, de Master Research en Interfase de Reforma, 21 de enero de 2013 y UPCP-CompraNet, enero de 2013.</a:t>
            </a:r>
          </a:p>
        </p:txBody>
      </p:sp>
      <p:graphicFrame>
        <p:nvGraphicFramePr>
          <p:cNvPr id="14" name="1 Gráfico"/>
          <p:cNvGraphicFramePr>
            <a:graphicFrameLocks/>
          </p:cNvGraphicFramePr>
          <p:nvPr>
            <p:extLst/>
          </p:nvPr>
        </p:nvGraphicFramePr>
        <p:xfrm>
          <a:off x="2063551" y="1998132"/>
          <a:ext cx="7848872" cy="3960440"/>
        </p:xfrm>
        <a:graphic>
          <a:graphicData uri="http://schemas.openxmlformats.org/drawingml/2006/chart">
            <c:chart xmlns:c="http://schemas.openxmlformats.org/drawingml/2006/chart" xmlns:r="http://schemas.openxmlformats.org/officeDocument/2006/relationships" r:id="rId3"/>
          </a:graphicData>
        </a:graphic>
      </p:graphicFrame>
      <p:sp>
        <p:nvSpPr>
          <p:cNvPr id="2" name="1 CuadroTexto"/>
          <p:cNvSpPr txBox="1"/>
          <p:nvPr/>
        </p:nvSpPr>
        <p:spPr>
          <a:xfrm>
            <a:off x="4727848" y="1628800"/>
            <a:ext cx="2736304" cy="369332"/>
          </a:xfrm>
          <a:prstGeom prst="rect">
            <a:avLst/>
          </a:prstGeom>
          <a:noFill/>
          <a:ln>
            <a:noFill/>
          </a:ln>
        </p:spPr>
        <p:txBody>
          <a:bodyPr wrap="square" rtlCol="0">
            <a:spAutoFit/>
          </a:bodyPr>
          <a:lstStyle/>
          <a:p>
            <a:pPr algn="ctr"/>
            <a:r>
              <a:rPr lang="es-MX" dirty="0">
                <a:latin typeface="Times New Roman" pitchFamily="18" charset="0"/>
                <a:cs typeface="Times New Roman" pitchFamily="18" charset="0"/>
              </a:rPr>
              <a:t>Visitas promedio mensual.</a:t>
            </a:r>
          </a:p>
        </p:txBody>
      </p:sp>
    </p:spTree>
    <p:extLst>
      <p:ext uri="{BB962C8B-B14F-4D97-AF65-F5344CB8AC3E}">
        <p14:creationId xmlns:p14="http://schemas.microsoft.com/office/powerpoint/2010/main" val="374505048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296" y="188641"/>
            <a:ext cx="2464363" cy="832555"/>
          </a:xfrm>
          <a:prstGeom prst="rect">
            <a:avLst/>
          </a:prstGeom>
        </p:spPr>
      </p:pic>
      <p:sp>
        <p:nvSpPr>
          <p:cNvPr id="8" name="7 CuadroTexto"/>
          <p:cNvSpPr txBox="1"/>
          <p:nvPr/>
        </p:nvSpPr>
        <p:spPr>
          <a:xfrm>
            <a:off x="1579418" y="1515270"/>
            <a:ext cx="8981078" cy="1769715"/>
          </a:xfrm>
          <a:prstGeom prst="rect">
            <a:avLst/>
          </a:prstGeom>
          <a:gradFill>
            <a:gsLst>
              <a:gs pos="100000">
                <a:schemeClr val="bg1">
                  <a:lumMod val="85000"/>
                </a:schemeClr>
              </a:gs>
              <a:gs pos="0">
                <a:schemeClr val="bg1"/>
              </a:gs>
            </a:gsLst>
            <a:lin ang="16200000" scaled="1"/>
          </a:gradFill>
          <a:ln>
            <a:solidFill>
              <a:schemeClr val="bg1">
                <a:lumMod val="95000"/>
              </a:schemeClr>
            </a:solidFill>
          </a:ln>
        </p:spPr>
        <p:txBody>
          <a:bodyPr wrap="square" rtlCol="0">
            <a:spAutoFit/>
          </a:bodyPr>
          <a:lstStyle/>
          <a:p>
            <a:pPr algn="ctr">
              <a:spcAft>
                <a:spcPts val="1200"/>
              </a:spcAft>
            </a:pPr>
            <a:endParaRPr lang="es-MX" sz="3000" b="1" dirty="0">
              <a:solidFill>
                <a:srgbClr val="BC0000"/>
              </a:solidFill>
              <a:latin typeface="Times New Roman" pitchFamily="18" charset="0"/>
              <a:cs typeface="Times New Roman" pitchFamily="18" charset="0"/>
            </a:endParaRPr>
          </a:p>
          <a:p>
            <a:pPr algn="ctr">
              <a:spcAft>
                <a:spcPts val="1200"/>
              </a:spcAft>
            </a:pPr>
            <a:endParaRPr lang="es-MX" sz="2000" b="1" dirty="0">
              <a:solidFill>
                <a:srgbClr val="BC0000"/>
              </a:solidFill>
              <a:latin typeface="Times New Roman" pitchFamily="18" charset="0"/>
              <a:cs typeface="Times New Roman" pitchFamily="18" charset="0"/>
            </a:endParaRPr>
          </a:p>
          <a:p>
            <a:pPr algn="ctr"/>
            <a:r>
              <a:rPr lang="es-MX" sz="1600" b="1" dirty="0">
                <a:solidFill>
                  <a:srgbClr val="BC0000"/>
                </a:solidFill>
                <a:latin typeface="Times New Roman" pitchFamily="18" charset="0"/>
                <a:cs typeface="Times New Roman" pitchFamily="18" charset="0"/>
              </a:rPr>
              <a:t>MÓDULO DE INFORMACIÓN E INTELIGENCIA DE MERCADO PARA LAS  CONTRATACIONES PÚBLICAS</a:t>
            </a:r>
          </a:p>
          <a:p>
            <a:pPr algn="ctr"/>
            <a:endParaRPr lang="es-MX" sz="700" b="1" dirty="0">
              <a:solidFill>
                <a:srgbClr val="BC0000"/>
              </a:solidFill>
              <a:latin typeface="Times New Roman" pitchFamily="18" charset="0"/>
              <a:cs typeface="Times New Roman" pitchFamily="18" charset="0"/>
            </a:endParaRPr>
          </a:p>
        </p:txBody>
      </p:sp>
      <p:sp>
        <p:nvSpPr>
          <p:cNvPr id="5" name="4 Rectángulo"/>
          <p:cNvSpPr/>
          <p:nvPr/>
        </p:nvSpPr>
        <p:spPr>
          <a:xfrm>
            <a:off x="4642826" y="3501060"/>
            <a:ext cx="2605302" cy="307777"/>
          </a:xfrm>
          <a:prstGeom prst="rect">
            <a:avLst/>
          </a:prstGeom>
        </p:spPr>
        <p:txBody>
          <a:bodyPr wrap="square">
            <a:spAutoFit/>
          </a:bodyPr>
          <a:lstStyle/>
          <a:p>
            <a:r>
              <a:rPr lang="es-MX" sz="1400" b="1" dirty="0">
                <a:solidFill>
                  <a:schemeClr val="tx1">
                    <a:lumMod val="75000"/>
                    <a:lumOff val="25000"/>
                  </a:schemeClr>
                </a:solidFill>
                <a:latin typeface="Times New Roman" pitchFamily="18" charset="0"/>
                <a:cs typeface="Times New Roman" pitchFamily="18" charset="0"/>
              </a:rPr>
              <a:t>¿Cómo compra el gobierno?</a:t>
            </a:r>
          </a:p>
        </p:txBody>
      </p:sp>
      <p:sp>
        <p:nvSpPr>
          <p:cNvPr id="6" name="5 Rectángulo"/>
          <p:cNvSpPr/>
          <p:nvPr/>
        </p:nvSpPr>
        <p:spPr>
          <a:xfrm>
            <a:off x="1818486" y="3501058"/>
            <a:ext cx="1584175" cy="307777"/>
          </a:xfrm>
          <a:prstGeom prst="rect">
            <a:avLst/>
          </a:prstGeom>
        </p:spPr>
        <p:txBody>
          <a:bodyPr wrap="square">
            <a:spAutoFit/>
          </a:bodyPr>
          <a:lstStyle/>
          <a:p>
            <a:pPr algn="ctr"/>
            <a:r>
              <a:rPr lang="es-MX" sz="1400" b="1" dirty="0">
                <a:solidFill>
                  <a:schemeClr val="tx1">
                    <a:lumMod val="75000"/>
                    <a:lumOff val="25000"/>
                  </a:schemeClr>
                </a:solidFill>
                <a:latin typeface="Times New Roman" pitchFamily="18" charset="0"/>
                <a:cs typeface="Times New Roman" pitchFamily="18" charset="0"/>
              </a:rPr>
              <a:t>¿Qué compra?</a:t>
            </a:r>
          </a:p>
        </p:txBody>
      </p:sp>
      <p:pic>
        <p:nvPicPr>
          <p:cNvPr id="9" name="Picture 2" descr="http://images.clipartof.com/thumbnails/435845-Royalty-Free-RF-Clipart-Illustration-Of-A-Group-Of-3d-Blanco-White-Men-Bidding-At-An-Auction.jpg"/>
          <p:cNvPicPr>
            <a:picLocks noChangeAspect="1" noChangeArrowheads="1"/>
          </p:cNvPicPr>
          <p:nvPr/>
        </p:nvPicPr>
        <p:blipFill rotWithShape="1">
          <a:blip r:embed="rId4">
            <a:extLst>
              <a:ext uri="{28A0092B-C50C-407E-A947-70E740481C1C}">
                <a14:useLocalDpi xmlns:a14="http://schemas.microsoft.com/office/drawing/2010/main" val="0"/>
              </a:ext>
            </a:extLst>
          </a:blip>
          <a:srcRect l="7009" t="4597" r="8348" b="19007"/>
          <a:stretch/>
        </p:blipFill>
        <p:spPr bwMode="auto">
          <a:xfrm>
            <a:off x="6798238" y="5196864"/>
            <a:ext cx="1215167" cy="12429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12" descr="http://blogs.msdn.com/blogfiles/willy-peter_schaub/WindowsLiveWriter/VSTSRangersProjectsthecompletelist_85C8/CLIPART_OF_27045_SMJPG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5125" y="3781122"/>
            <a:ext cx="1471852" cy="11038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8" descr="Royalty Free RF Clipart Illustration Of A 3d Blanco Man Facing Away And Holding A Check List by Jiri Moucka">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295" r="21815" b="15352"/>
          <a:stretch/>
        </p:blipFill>
        <p:spPr bwMode="auto">
          <a:xfrm>
            <a:off x="1773932" y="3894769"/>
            <a:ext cx="736657" cy="11150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2" descr="Clipart 3d White Character Going Over A Numbered List Royalty Free CGI Illustration by KJ Pargeter">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9725" b="20297"/>
          <a:stretch/>
        </p:blipFill>
        <p:spPr bwMode="auto">
          <a:xfrm>
            <a:off x="2536899" y="3894456"/>
            <a:ext cx="1194745" cy="11051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12 Rectángulo"/>
          <p:cNvSpPr/>
          <p:nvPr/>
        </p:nvSpPr>
        <p:spPr>
          <a:xfrm>
            <a:off x="6600058" y="4889087"/>
            <a:ext cx="2016223" cy="307777"/>
          </a:xfrm>
          <a:prstGeom prst="rect">
            <a:avLst/>
          </a:prstGeom>
        </p:spPr>
        <p:txBody>
          <a:bodyPr wrap="square">
            <a:spAutoFit/>
          </a:bodyPr>
          <a:lstStyle/>
          <a:p>
            <a:r>
              <a:rPr lang="es-MX" sz="1400" b="1" dirty="0">
                <a:solidFill>
                  <a:schemeClr val="tx1">
                    <a:lumMod val="75000"/>
                    <a:lumOff val="25000"/>
                  </a:schemeClr>
                </a:solidFill>
                <a:latin typeface="Times New Roman" pitchFamily="18" charset="0"/>
                <a:cs typeface="Times New Roman" pitchFamily="18" charset="0"/>
              </a:rPr>
              <a:t>¿A quién le compra?</a:t>
            </a:r>
          </a:p>
        </p:txBody>
      </p:sp>
      <p:sp>
        <p:nvSpPr>
          <p:cNvPr id="14" name="13 Rectángulo"/>
          <p:cNvSpPr/>
          <p:nvPr/>
        </p:nvSpPr>
        <p:spPr>
          <a:xfrm>
            <a:off x="7752184" y="3501059"/>
            <a:ext cx="2952328" cy="307777"/>
          </a:xfrm>
          <a:prstGeom prst="rect">
            <a:avLst/>
          </a:prstGeom>
        </p:spPr>
        <p:txBody>
          <a:bodyPr wrap="square">
            <a:spAutoFit/>
          </a:bodyPr>
          <a:lstStyle/>
          <a:p>
            <a:pPr algn="ctr"/>
            <a:r>
              <a:rPr lang="es-MX" sz="1400" b="1" dirty="0">
                <a:solidFill>
                  <a:schemeClr val="tx1">
                    <a:lumMod val="75000"/>
                    <a:lumOff val="25000"/>
                  </a:schemeClr>
                </a:solidFill>
                <a:latin typeface="Times New Roman" pitchFamily="18" charset="0"/>
                <a:cs typeface="Times New Roman" pitchFamily="18" charset="0"/>
              </a:rPr>
              <a:t>¿Qué planea comprar el gobierno?</a:t>
            </a:r>
          </a:p>
        </p:txBody>
      </p:sp>
      <p:sp>
        <p:nvSpPr>
          <p:cNvPr id="15" name="14 Rectángulo"/>
          <p:cNvSpPr/>
          <p:nvPr/>
        </p:nvSpPr>
        <p:spPr>
          <a:xfrm>
            <a:off x="3647240" y="4869161"/>
            <a:ext cx="1512657" cy="307777"/>
          </a:xfrm>
          <a:prstGeom prst="rect">
            <a:avLst/>
          </a:prstGeom>
        </p:spPr>
        <p:txBody>
          <a:bodyPr wrap="square">
            <a:spAutoFit/>
          </a:bodyPr>
          <a:lstStyle/>
          <a:p>
            <a:r>
              <a:rPr lang="es-MX" sz="1400" b="1" dirty="0">
                <a:solidFill>
                  <a:schemeClr val="tx1">
                    <a:lumMod val="75000"/>
                    <a:lumOff val="25000"/>
                  </a:schemeClr>
                </a:solidFill>
                <a:latin typeface="Times New Roman" pitchFamily="18" charset="0"/>
                <a:cs typeface="Times New Roman" pitchFamily="18" charset="0"/>
              </a:rPr>
              <a:t>¿A qué precio?</a:t>
            </a:r>
          </a:p>
        </p:txBody>
      </p:sp>
      <p:pic>
        <p:nvPicPr>
          <p:cNvPr id="16" name="15 Imag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18196" y="5337852"/>
            <a:ext cx="1464068" cy="1096638"/>
          </a:xfrm>
          <a:prstGeom prst="rect">
            <a:avLst/>
          </a:prstGeom>
          <a:ln>
            <a:noFill/>
          </a:ln>
          <a:effectLst>
            <a:softEdge rad="112500"/>
          </a:effectLst>
        </p:spPr>
      </p:pic>
      <p:pic>
        <p:nvPicPr>
          <p:cNvPr id="18" name="17 Imag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90173" y="3808834"/>
            <a:ext cx="1276350" cy="1276350"/>
          </a:xfrm>
          <a:prstGeom prst="rect">
            <a:avLst/>
          </a:prstGeom>
          <a:ln>
            <a:noFill/>
          </a:ln>
          <a:effectLst>
            <a:softEdge rad="112500"/>
          </a:effectLst>
        </p:spPr>
      </p:pic>
      <p:pic>
        <p:nvPicPr>
          <p:cNvPr id="19"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40571" y="1630738"/>
            <a:ext cx="2258772" cy="8043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646074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4312" y="260648"/>
            <a:ext cx="1296144" cy="1010380"/>
          </a:xfrm>
          <a:prstGeom prst="rect">
            <a:avLst/>
          </a:prstGeom>
        </p:spPr>
      </p:pic>
      <p:sp>
        <p:nvSpPr>
          <p:cNvPr id="5" name="4 CuadroTexto"/>
          <p:cNvSpPr txBox="1"/>
          <p:nvPr/>
        </p:nvSpPr>
        <p:spPr>
          <a:xfrm>
            <a:off x="1829094" y="404664"/>
            <a:ext cx="6912768" cy="707886"/>
          </a:xfrm>
          <a:prstGeom prst="rect">
            <a:avLst/>
          </a:prstGeom>
          <a:noFill/>
          <a:ln>
            <a:noFill/>
          </a:ln>
        </p:spPr>
        <p:txBody>
          <a:bodyPr wrap="square" rtlCol="0">
            <a:spAutoFit/>
          </a:bodyPr>
          <a:lstStyle/>
          <a:p>
            <a:r>
              <a:rPr lang="es-MX" sz="2000" dirty="0">
                <a:solidFill>
                  <a:srgbClr val="BC0000"/>
                </a:solidFill>
                <a:latin typeface="Times New Roman" pitchFamily="18" charset="0"/>
                <a:cs typeface="Times New Roman" pitchFamily="18" charset="0"/>
              </a:rPr>
              <a:t>1. DETALLES DE INFORMACIÓN ACTUALIZADA PARA PROGRAMAS ANUALES</a:t>
            </a:r>
          </a:p>
        </p:txBody>
      </p:sp>
      <p:sp>
        <p:nvSpPr>
          <p:cNvPr id="6" name="5 CuadroTexto"/>
          <p:cNvSpPr txBox="1"/>
          <p:nvPr/>
        </p:nvSpPr>
        <p:spPr>
          <a:xfrm>
            <a:off x="1984725" y="1556793"/>
            <a:ext cx="8280920" cy="2585323"/>
          </a:xfrm>
          <a:prstGeom prst="rect">
            <a:avLst/>
          </a:prstGeom>
          <a:gradFill flip="none" rotWithShape="0">
            <a:gsLst>
              <a:gs pos="0">
                <a:schemeClr val="bg1">
                  <a:lumMod val="95000"/>
                </a:schemeClr>
              </a:gs>
              <a:gs pos="100000">
                <a:schemeClr val="bg1"/>
              </a:gs>
            </a:gsLst>
            <a:lin ang="16200000" scaled="1"/>
            <a:tileRect/>
          </a:gradFill>
          <a:ln>
            <a:solidFill>
              <a:schemeClr val="bg1">
                <a:lumMod val="85000"/>
              </a:schemeClr>
            </a:solidFill>
          </a:ln>
        </p:spPr>
        <p:txBody>
          <a:bodyPr wrap="square" rtlCol="0">
            <a:spAutoFit/>
          </a:bodyPr>
          <a:lstStyle/>
          <a:p>
            <a:pPr marL="285750" indent="-285750" algn="just">
              <a:buClr>
                <a:srgbClr val="C00000"/>
              </a:buClr>
              <a:buFont typeface="Wingdings" pitchFamily="2" charset="2"/>
              <a:buChar char="ü"/>
            </a:pPr>
            <a:r>
              <a:rPr lang="es-MX" dirty="0">
                <a:solidFill>
                  <a:schemeClr val="tx1">
                    <a:lumMod val="75000"/>
                    <a:lumOff val="25000"/>
                  </a:schemeClr>
                </a:solidFill>
                <a:latin typeface="Times New Roman" pitchFamily="18" charset="0"/>
                <a:cs typeface="Times New Roman" pitchFamily="18" charset="0"/>
              </a:rPr>
              <a:t>Compras anuales por dependencia: bienes, servicios y obras públicas </a:t>
            </a:r>
          </a:p>
          <a:p>
            <a:pPr algn="just"/>
            <a:endParaRPr lang="es-MX" dirty="0">
              <a:solidFill>
                <a:schemeClr val="tx1">
                  <a:lumMod val="75000"/>
                  <a:lumOff val="25000"/>
                </a:schemeClr>
              </a:solidFill>
              <a:latin typeface="Times New Roman" pitchFamily="18" charset="0"/>
              <a:cs typeface="Times New Roman" pitchFamily="18" charset="0"/>
            </a:endParaRPr>
          </a:p>
          <a:p>
            <a:pPr marL="285750" indent="-285750" algn="just">
              <a:buClr>
                <a:srgbClr val="C00000"/>
              </a:buClr>
              <a:buFont typeface="Wingdings" pitchFamily="2" charset="2"/>
              <a:buChar char="ü"/>
            </a:pPr>
            <a:r>
              <a:rPr lang="es-MX" dirty="0">
                <a:solidFill>
                  <a:schemeClr val="tx1">
                    <a:lumMod val="75000"/>
                    <a:lumOff val="25000"/>
                  </a:schemeClr>
                </a:solidFill>
                <a:latin typeface="Times New Roman" pitchFamily="18" charset="0"/>
                <a:cs typeface="Times New Roman" pitchFamily="18" charset="0"/>
              </a:rPr>
              <a:t>Compras susceptible de proveerse por MIPYMES</a:t>
            </a:r>
          </a:p>
          <a:p>
            <a:pPr algn="just"/>
            <a:endParaRPr lang="es-MX" dirty="0">
              <a:solidFill>
                <a:schemeClr val="tx1">
                  <a:lumMod val="75000"/>
                  <a:lumOff val="25000"/>
                </a:schemeClr>
              </a:solidFill>
              <a:latin typeface="Times New Roman" pitchFamily="18" charset="0"/>
              <a:cs typeface="Times New Roman" pitchFamily="18" charset="0"/>
            </a:endParaRPr>
          </a:p>
          <a:p>
            <a:pPr marL="285750" indent="-285750" algn="just">
              <a:buClr>
                <a:srgbClr val="C00000"/>
              </a:buClr>
              <a:buFont typeface="Wingdings" pitchFamily="2" charset="2"/>
              <a:buChar char="ü"/>
            </a:pPr>
            <a:r>
              <a:rPr lang="es-MX" dirty="0">
                <a:solidFill>
                  <a:schemeClr val="tx1">
                    <a:lumMod val="75000"/>
                    <a:lumOff val="25000"/>
                  </a:schemeClr>
                </a:solidFill>
                <a:latin typeface="Times New Roman" pitchFamily="18" charset="0"/>
                <a:cs typeface="Times New Roman" pitchFamily="18" charset="0"/>
              </a:rPr>
              <a:t>Compras no sujetas a la cobertura de los diversos tratados de libre comercio</a:t>
            </a:r>
          </a:p>
          <a:p>
            <a:pPr algn="just"/>
            <a:endParaRPr lang="es-MX" dirty="0">
              <a:solidFill>
                <a:schemeClr val="tx1">
                  <a:lumMod val="75000"/>
                  <a:lumOff val="25000"/>
                </a:schemeClr>
              </a:solidFill>
              <a:latin typeface="Times New Roman" pitchFamily="18" charset="0"/>
              <a:cs typeface="Times New Roman" pitchFamily="18" charset="0"/>
            </a:endParaRPr>
          </a:p>
          <a:p>
            <a:pPr marL="285750" indent="-285750" algn="just">
              <a:buClr>
                <a:srgbClr val="C00000"/>
              </a:buClr>
              <a:buFont typeface="Wingdings" pitchFamily="2" charset="2"/>
              <a:buChar char="ü"/>
            </a:pPr>
            <a:r>
              <a:rPr lang="es-MX" dirty="0">
                <a:solidFill>
                  <a:schemeClr val="tx1">
                    <a:lumMod val="75000"/>
                    <a:lumOff val="25000"/>
                  </a:schemeClr>
                </a:solidFill>
                <a:latin typeface="Times New Roman" pitchFamily="18" charset="0"/>
                <a:cs typeface="Times New Roman" pitchFamily="18" charset="0"/>
              </a:rPr>
              <a:t>Calendarios estimados de compra</a:t>
            </a:r>
          </a:p>
          <a:p>
            <a:pPr algn="just"/>
            <a:endParaRPr lang="es-MX" dirty="0">
              <a:solidFill>
                <a:schemeClr val="tx1">
                  <a:lumMod val="75000"/>
                  <a:lumOff val="25000"/>
                </a:schemeClr>
              </a:solidFill>
              <a:latin typeface="Times New Roman" pitchFamily="18" charset="0"/>
              <a:cs typeface="Times New Roman" pitchFamily="18" charset="0"/>
            </a:endParaRPr>
          </a:p>
          <a:p>
            <a:pPr marL="285750" indent="-285750" algn="just">
              <a:buClr>
                <a:srgbClr val="C00000"/>
              </a:buClr>
              <a:buFont typeface="Wingdings" pitchFamily="2" charset="2"/>
              <a:buChar char="ü"/>
            </a:pPr>
            <a:r>
              <a:rPr lang="es-MX" dirty="0">
                <a:solidFill>
                  <a:schemeClr val="tx1">
                    <a:lumMod val="75000"/>
                    <a:lumOff val="25000"/>
                  </a:schemeClr>
                </a:solidFill>
                <a:latin typeface="Times New Roman" pitchFamily="18" charset="0"/>
                <a:cs typeface="Times New Roman" pitchFamily="18" charset="0"/>
              </a:rPr>
              <a:t>Demanda agregada de bienes, servicios y obras públicas</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28" t="36330" r="50845" b="36776"/>
          <a:stretch/>
        </p:blipFill>
        <p:spPr bwMode="auto">
          <a:xfrm>
            <a:off x="1991544" y="4563130"/>
            <a:ext cx="3706128" cy="164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3841" t="66314" r="2851" b="6712"/>
          <a:stretch/>
        </p:blipFill>
        <p:spPr bwMode="auto">
          <a:xfrm>
            <a:off x="5697672" y="4558284"/>
            <a:ext cx="4574792" cy="1650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7613" t="66314" r="28464" b="6712"/>
          <a:stretch/>
        </p:blipFill>
        <p:spPr bwMode="auto">
          <a:xfrm>
            <a:off x="7998784" y="4558284"/>
            <a:ext cx="283464" cy="1650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406"/>
          <p:cNvSpPr txBox="1">
            <a:spLocks noChangeArrowheads="1"/>
          </p:cNvSpPr>
          <p:nvPr/>
        </p:nvSpPr>
        <p:spPr bwMode="auto">
          <a:xfrm>
            <a:off x="1666875" y="6453336"/>
            <a:ext cx="7632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sz="1400" b="1" dirty="0">
                <a:solidFill>
                  <a:srgbClr val="006600"/>
                </a:solidFill>
                <a:latin typeface="ACaslon SwashItalic" pitchFamily="18" charset="0"/>
              </a:rPr>
              <a:t>www.compranet-im.funcionpublica.gob.mx</a:t>
            </a:r>
          </a:p>
        </p:txBody>
      </p:sp>
    </p:spTree>
    <p:extLst>
      <p:ext uri="{BB962C8B-B14F-4D97-AF65-F5344CB8AC3E}">
        <p14:creationId xmlns:p14="http://schemas.microsoft.com/office/powerpoint/2010/main" val="234885409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4312" y="260648"/>
            <a:ext cx="1296144" cy="1010380"/>
          </a:xfrm>
          <a:prstGeom prst="rect">
            <a:avLst/>
          </a:prstGeom>
        </p:spPr>
      </p:pic>
      <p:sp>
        <p:nvSpPr>
          <p:cNvPr id="5" name="4 CuadroTexto"/>
          <p:cNvSpPr txBox="1"/>
          <p:nvPr/>
        </p:nvSpPr>
        <p:spPr>
          <a:xfrm>
            <a:off x="1829094" y="476673"/>
            <a:ext cx="6912768" cy="769441"/>
          </a:xfrm>
          <a:prstGeom prst="rect">
            <a:avLst/>
          </a:prstGeom>
          <a:noFill/>
          <a:ln>
            <a:noFill/>
          </a:ln>
        </p:spPr>
        <p:txBody>
          <a:bodyPr wrap="square" rtlCol="0">
            <a:spAutoFit/>
          </a:bodyPr>
          <a:lstStyle/>
          <a:p>
            <a:r>
              <a:rPr lang="es-MX" sz="2200" dirty="0">
                <a:solidFill>
                  <a:srgbClr val="BC0000"/>
                </a:solidFill>
                <a:latin typeface="Times New Roman" pitchFamily="18" charset="0"/>
                <a:cs typeface="Times New Roman" pitchFamily="18" charset="0"/>
              </a:rPr>
              <a:t>COMPRANET-IM HA SIDO BIEN RECIBIDO POR LOS USUARIOS</a:t>
            </a:r>
          </a:p>
        </p:txBody>
      </p:sp>
      <p:sp>
        <p:nvSpPr>
          <p:cNvPr id="6" name="Text Box 406"/>
          <p:cNvSpPr txBox="1">
            <a:spLocks noChangeArrowheads="1"/>
          </p:cNvSpPr>
          <p:nvPr/>
        </p:nvSpPr>
        <p:spPr bwMode="auto">
          <a:xfrm>
            <a:off x="1666875" y="6453336"/>
            <a:ext cx="7632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sz="1400" b="1" dirty="0">
                <a:solidFill>
                  <a:srgbClr val="006600"/>
                </a:solidFill>
                <a:latin typeface="ACaslon SwashItalic" pitchFamily="18" charset="0"/>
              </a:rPr>
              <a:t>www.compranet-im.funcionpublica.gob.mx</a:t>
            </a:r>
          </a:p>
        </p:txBody>
      </p:sp>
      <p:graphicFrame>
        <p:nvGraphicFramePr>
          <p:cNvPr id="8" name="7 Gráfico"/>
          <p:cNvGraphicFramePr/>
          <p:nvPr>
            <p:extLst/>
          </p:nvPr>
        </p:nvGraphicFramePr>
        <p:xfrm>
          <a:off x="1991544" y="1412776"/>
          <a:ext cx="3696072" cy="2176016"/>
        </p:xfrm>
        <a:graphic>
          <a:graphicData uri="http://schemas.openxmlformats.org/drawingml/2006/chart">
            <c:chart xmlns:c="http://schemas.openxmlformats.org/drawingml/2006/chart" xmlns:r="http://schemas.openxmlformats.org/officeDocument/2006/relationships" r:id="rId3"/>
          </a:graphicData>
        </a:graphic>
      </p:graphicFrame>
      <p:sp>
        <p:nvSpPr>
          <p:cNvPr id="9" name="8 CuadroTexto"/>
          <p:cNvSpPr txBox="1"/>
          <p:nvPr/>
        </p:nvSpPr>
        <p:spPr>
          <a:xfrm>
            <a:off x="1559496" y="3473716"/>
            <a:ext cx="4439866" cy="261610"/>
          </a:xfrm>
          <a:prstGeom prst="rect">
            <a:avLst/>
          </a:prstGeom>
          <a:noFill/>
        </p:spPr>
        <p:txBody>
          <a:bodyPr wrap="square" rtlCol="0">
            <a:spAutoFit/>
          </a:bodyPr>
          <a:lstStyle/>
          <a:p>
            <a:r>
              <a:rPr lang="es-MX" sz="1100" i="1" dirty="0"/>
              <a:t>¿Cómo considera que es la información con respecto a sus requerimientos?</a:t>
            </a:r>
          </a:p>
        </p:txBody>
      </p:sp>
      <p:graphicFrame>
        <p:nvGraphicFramePr>
          <p:cNvPr id="10" name="9 Gráfico"/>
          <p:cNvGraphicFramePr/>
          <p:nvPr>
            <p:extLst/>
          </p:nvPr>
        </p:nvGraphicFramePr>
        <p:xfrm>
          <a:off x="6240016" y="1420437"/>
          <a:ext cx="4104456" cy="2176016"/>
        </p:xfrm>
        <a:graphic>
          <a:graphicData uri="http://schemas.openxmlformats.org/drawingml/2006/chart">
            <c:chart xmlns:c="http://schemas.openxmlformats.org/drawingml/2006/chart" xmlns:r="http://schemas.openxmlformats.org/officeDocument/2006/relationships" r:id="rId4"/>
          </a:graphicData>
        </a:graphic>
      </p:graphicFrame>
      <p:sp>
        <p:nvSpPr>
          <p:cNvPr id="11" name="10 CuadroTexto"/>
          <p:cNvSpPr txBox="1"/>
          <p:nvPr/>
        </p:nvSpPr>
        <p:spPr>
          <a:xfrm>
            <a:off x="5983883" y="3473716"/>
            <a:ext cx="4680520" cy="261610"/>
          </a:xfrm>
          <a:prstGeom prst="rect">
            <a:avLst/>
          </a:prstGeom>
          <a:noFill/>
        </p:spPr>
        <p:txBody>
          <a:bodyPr wrap="square" rtlCol="0">
            <a:spAutoFit/>
          </a:bodyPr>
          <a:lstStyle/>
          <a:p>
            <a:r>
              <a:rPr lang="es-MX" sz="1100" i="1" dirty="0"/>
              <a:t>¿Cómo considera la visualización de la información (gráficos, tablas, mapas)?</a:t>
            </a:r>
          </a:p>
        </p:txBody>
      </p:sp>
      <p:sp>
        <p:nvSpPr>
          <p:cNvPr id="12" name="11 CuadroTexto"/>
          <p:cNvSpPr txBox="1"/>
          <p:nvPr/>
        </p:nvSpPr>
        <p:spPr>
          <a:xfrm>
            <a:off x="4223792" y="6206020"/>
            <a:ext cx="4392488" cy="261610"/>
          </a:xfrm>
          <a:prstGeom prst="rect">
            <a:avLst/>
          </a:prstGeom>
          <a:noFill/>
        </p:spPr>
        <p:txBody>
          <a:bodyPr wrap="square" rtlCol="0">
            <a:spAutoFit/>
          </a:bodyPr>
          <a:lstStyle/>
          <a:p>
            <a:r>
              <a:rPr lang="es-MX" sz="1100" i="1" dirty="0"/>
              <a:t>¿Cómo le ha parecido la navegación a través de los distintos apartados?</a:t>
            </a:r>
          </a:p>
        </p:txBody>
      </p:sp>
      <p:graphicFrame>
        <p:nvGraphicFramePr>
          <p:cNvPr id="13" name="12 Gráfico"/>
          <p:cNvGraphicFramePr/>
          <p:nvPr>
            <p:extLst/>
          </p:nvPr>
        </p:nvGraphicFramePr>
        <p:xfrm>
          <a:off x="3215680" y="3844154"/>
          <a:ext cx="5904656" cy="2361866"/>
        </p:xfrm>
        <a:graphic>
          <a:graphicData uri="http://schemas.openxmlformats.org/drawingml/2006/chart">
            <c:chart xmlns:c="http://schemas.openxmlformats.org/drawingml/2006/chart" xmlns:r="http://schemas.openxmlformats.org/officeDocument/2006/relationships" r:id="rId5"/>
          </a:graphicData>
        </a:graphic>
      </p:graphicFrame>
      <p:sp>
        <p:nvSpPr>
          <p:cNvPr id="14" name="13 CuadroTexto"/>
          <p:cNvSpPr txBox="1"/>
          <p:nvPr/>
        </p:nvSpPr>
        <p:spPr>
          <a:xfrm>
            <a:off x="2455491" y="1623806"/>
            <a:ext cx="504056" cy="276999"/>
          </a:xfrm>
          <a:prstGeom prst="rect">
            <a:avLst/>
          </a:prstGeom>
          <a:noFill/>
        </p:spPr>
        <p:txBody>
          <a:bodyPr wrap="square" rtlCol="0">
            <a:spAutoFit/>
          </a:bodyPr>
          <a:lstStyle/>
          <a:p>
            <a:pPr algn="ctr"/>
            <a:r>
              <a:rPr lang="es-MX" sz="1200" b="1" dirty="0"/>
              <a:t>11 %</a:t>
            </a:r>
          </a:p>
        </p:txBody>
      </p:sp>
      <p:sp>
        <p:nvSpPr>
          <p:cNvPr id="15" name="14 CuadroTexto"/>
          <p:cNvSpPr txBox="1"/>
          <p:nvPr/>
        </p:nvSpPr>
        <p:spPr>
          <a:xfrm>
            <a:off x="1919537" y="2635461"/>
            <a:ext cx="775081" cy="369332"/>
          </a:xfrm>
          <a:prstGeom prst="rect">
            <a:avLst/>
          </a:prstGeom>
          <a:noFill/>
        </p:spPr>
        <p:txBody>
          <a:bodyPr wrap="square" rtlCol="0">
            <a:spAutoFit/>
          </a:bodyPr>
          <a:lstStyle/>
          <a:p>
            <a:pPr algn="ctr"/>
            <a:r>
              <a:rPr lang="es-MX" b="1" dirty="0"/>
              <a:t>89 %</a:t>
            </a:r>
          </a:p>
        </p:txBody>
      </p:sp>
    </p:spTree>
    <p:extLst>
      <p:ext uri="{BB962C8B-B14F-4D97-AF65-F5344CB8AC3E}">
        <p14:creationId xmlns:p14="http://schemas.microsoft.com/office/powerpoint/2010/main" val="24636653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4617" y="721895"/>
            <a:ext cx="10058400" cy="558265"/>
          </a:xfrm>
        </p:spPr>
        <p:txBody>
          <a:bodyPr>
            <a:normAutofit/>
          </a:bodyPr>
          <a:lstStyle/>
          <a:p>
            <a:r>
              <a:rPr lang="es-MX" sz="3200" dirty="0">
                <a:solidFill>
                  <a:srgbClr val="000078"/>
                </a:solidFill>
                <a:latin typeface="Impact" panose="020B0806030902050204" pitchFamily="34" charset="0"/>
                <a:ea typeface="+mn-ea"/>
                <a:cs typeface="+mn-cs"/>
              </a:rPr>
              <a:t>Problemática que enfrentan las MIPYMES</a:t>
            </a:r>
          </a:p>
        </p:txBody>
      </p:sp>
      <p:sp>
        <p:nvSpPr>
          <p:cNvPr id="6" name="CuadroTexto 5"/>
          <p:cNvSpPr txBox="1"/>
          <p:nvPr/>
        </p:nvSpPr>
        <p:spPr>
          <a:xfrm>
            <a:off x="1648389" y="6196858"/>
            <a:ext cx="9083487" cy="461665"/>
          </a:xfrm>
          <a:prstGeom prst="rect">
            <a:avLst/>
          </a:prstGeom>
          <a:noFill/>
        </p:spPr>
        <p:txBody>
          <a:bodyPr wrap="square" rtlCol="0">
            <a:spAutoFit/>
          </a:bodyPr>
          <a:lstStyle/>
          <a:p>
            <a:r>
              <a:rPr lang="es-MX" sz="1200" dirty="0">
                <a:latin typeface="Arial" panose="020B0604020202020204" pitchFamily="34" charset="0"/>
                <a:cs typeface="Arial" panose="020B0604020202020204" pitchFamily="34" charset="0"/>
              </a:rPr>
              <a:t>Fuente: Banco Interamericano de Desarrollo (2002), </a:t>
            </a:r>
            <a:r>
              <a:rPr lang="es-MX" sz="1200" i="1" dirty="0">
                <a:latin typeface="Arial" panose="020B0604020202020204" pitchFamily="34" charset="0"/>
                <a:cs typeface="Arial" panose="020B0604020202020204" pitchFamily="34" charset="0"/>
              </a:rPr>
              <a:t>Acceso de las pequeñas y medianas empresas al financiamiento</a:t>
            </a:r>
            <a:r>
              <a:rPr lang="es-MX" sz="1200" dirty="0">
                <a:latin typeface="Arial" panose="020B0604020202020204" pitchFamily="34" charset="0"/>
                <a:cs typeface="Arial" panose="020B0604020202020204" pitchFamily="34" charset="0"/>
              </a:rPr>
              <a:t>, Informe de trabajo del Grupo DFC, Washington, D.C.</a:t>
            </a:r>
          </a:p>
        </p:txBody>
      </p:sp>
      <p:sp>
        <p:nvSpPr>
          <p:cNvPr id="9" name="Marcador de contenido 2"/>
          <p:cNvSpPr txBox="1">
            <a:spLocks/>
          </p:cNvSpPr>
          <p:nvPr/>
        </p:nvSpPr>
        <p:spPr>
          <a:xfrm>
            <a:off x="1648389" y="1838143"/>
            <a:ext cx="8723776" cy="4589548"/>
          </a:xfrm>
          <a:prstGeom prst="rect">
            <a:avLst/>
          </a:prstGeom>
        </p:spPr>
        <p:txBody>
          <a:bodyPr vert="horz" lIns="0" tIns="34290" rIns="0" bIns="3429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93772" lvl="1" indent="-342900" algn="just">
              <a:spcBef>
                <a:spcPts val="600"/>
              </a:spcBef>
              <a:buFont typeface="Arial" panose="020B0604020202020204" pitchFamily="34" charset="0"/>
              <a:buChar char="•"/>
            </a:pPr>
            <a:r>
              <a:rPr lang="es-MX" sz="2200" dirty="0">
                <a:cs typeface="Arial" panose="020B0604020202020204" pitchFamily="34" charset="0"/>
              </a:rPr>
              <a:t>La severidad de estas condiciones se suele justificar por la morosidad del sector, aunque parece que la banca percibe mayor riesgo del que podría justificarse sólo por la morosidad.</a:t>
            </a:r>
          </a:p>
          <a:p>
            <a:pPr marL="493772" lvl="1" indent="-342900" algn="just">
              <a:spcBef>
                <a:spcPts val="600"/>
              </a:spcBef>
              <a:buFont typeface="Arial" panose="020B0604020202020204" pitchFamily="34" charset="0"/>
              <a:buChar char="•"/>
            </a:pPr>
            <a:r>
              <a:rPr lang="es-MX" sz="2200" dirty="0">
                <a:cs typeface="Arial" panose="020B0604020202020204" pitchFamily="34" charset="0"/>
              </a:rPr>
              <a:t>Entre los </a:t>
            </a:r>
            <a:r>
              <a:rPr lang="es-MX" sz="2200" b="1" dirty="0">
                <a:cs typeface="Arial" panose="020B0604020202020204" pitchFamily="34" charset="0"/>
              </a:rPr>
              <a:t>obstáculos para acceder al financiamiento </a:t>
            </a:r>
            <a:r>
              <a:rPr lang="es-MX" sz="2200" dirty="0">
                <a:cs typeface="Arial" panose="020B0604020202020204" pitchFamily="34" charset="0"/>
              </a:rPr>
              <a:t>están, por el lado de la </a:t>
            </a:r>
            <a:r>
              <a:rPr lang="es-MX" sz="2200" b="1" dirty="0">
                <a:cs typeface="Arial" panose="020B0604020202020204" pitchFamily="34" charset="0"/>
              </a:rPr>
              <a:t>demanda: </a:t>
            </a:r>
            <a:r>
              <a:rPr lang="es-MX" sz="2200" dirty="0">
                <a:cs typeface="Arial" panose="020B0604020202020204" pitchFamily="34" charset="0"/>
              </a:rPr>
              <a:t>alto costo del crédito, falta de confianza de los bancos respecto a los proyectos, exceso de burocracia en los IF, petición de excesivas garantías, escasez de crédito bancario.</a:t>
            </a:r>
          </a:p>
          <a:p>
            <a:pPr marL="493772" lvl="1" indent="-342900" algn="just">
              <a:spcBef>
                <a:spcPts val="600"/>
              </a:spcBef>
              <a:buFont typeface="Arial" panose="020B0604020202020204" pitchFamily="34" charset="0"/>
              <a:buChar char="•"/>
            </a:pPr>
            <a:r>
              <a:rPr lang="es-MX" sz="2200" dirty="0">
                <a:cs typeface="Arial" panose="020B0604020202020204" pitchFamily="34" charset="0"/>
              </a:rPr>
              <a:t>Por el lado de la </a:t>
            </a:r>
            <a:r>
              <a:rPr lang="es-MX" sz="2200" b="1" dirty="0">
                <a:cs typeface="Arial" panose="020B0604020202020204" pitchFamily="34" charset="0"/>
              </a:rPr>
              <a:t>oferta:</a:t>
            </a:r>
            <a:r>
              <a:rPr lang="es-MX" sz="2200" dirty="0">
                <a:cs typeface="Arial" panose="020B0604020202020204" pitchFamily="34" charset="0"/>
              </a:rPr>
              <a:t> altos costos de transacción de las operaciones pequeñas, falta de transparencia contable, costo de obtención de información adecuada, percepción de alto riesgo, falta de garantías suficientes, exigencia por normativa prudencial de provisionar los créditos.</a:t>
            </a:r>
          </a:p>
        </p:txBody>
      </p:sp>
    </p:spTree>
    <p:extLst>
      <p:ext uri="{BB962C8B-B14F-4D97-AF65-F5344CB8AC3E}">
        <p14:creationId xmlns:p14="http://schemas.microsoft.com/office/powerpoint/2010/main" val="30299027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26067" y="275975"/>
            <a:ext cx="7791701" cy="5820432"/>
          </a:xfrm>
          <a:prstGeom prst="rect">
            <a:avLst/>
          </a:prstGeom>
        </p:spPr>
      </p:pic>
      <p:sp>
        <p:nvSpPr>
          <p:cNvPr id="6" name="Rectángulo 5"/>
          <p:cNvSpPr/>
          <p:nvPr/>
        </p:nvSpPr>
        <p:spPr>
          <a:xfrm>
            <a:off x="1273716" y="6310798"/>
            <a:ext cx="9561095" cy="461665"/>
          </a:xfrm>
          <a:prstGeom prst="rect">
            <a:avLst/>
          </a:prstGeom>
        </p:spPr>
        <p:txBody>
          <a:bodyPr wrap="square">
            <a:spAutoFit/>
          </a:bodyPr>
          <a:lstStyle/>
          <a:p>
            <a:r>
              <a:rPr lang="es-MX" sz="1200" b="1" dirty="0"/>
              <a:t>Fuente</a:t>
            </a:r>
            <a:r>
              <a:rPr lang="es-MX" sz="1200" dirty="0"/>
              <a:t>: Encuesta realizada por la Comisión Económica para América Latina y el Caribe (CEPAL</a:t>
            </a:r>
            <a:r>
              <a:rPr lang="es-MX" sz="1200" dirty="0" smtClean="0"/>
              <a:t>), el </a:t>
            </a:r>
            <a:r>
              <a:rPr lang="es-MX" sz="1200" dirty="0"/>
              <a:t>Programa AL-INVEST y la Asociación de Cámaras de Comercio e Industria </a:t>
            </a:r>
            <a:r>
              <a:rPr lang="es-MX" sz="1200" dirty="0" smtClean="0"/>
              <a:t>Europeas (</a:t>
            </a:r>
            <a:r>
              <a:rPr lang="es-MX" sz="1200" dirty="0"/>
              <a:t>EUROCHAMBRES), diciembre de 2012.</a:t>
            </a:r>
          </a:p>
        </p:txBody>
      </p:sp>
    </p:spTree>
    <p:extLst>
      <p:ext uri="{BB962C8B-B14F-4D97-AF65-F5344CB8AC3E}">
        <p14:creationId xmlns:p14="http://schemas.microsoft.com/office/powerpoint/2010/main" val="18351028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304799" y="334703"/>
            <a:ext cx="6923422" cy="5827628"/>
          </a:xfrm>
          <a:prstGeom prst="rect">
            <a:avLst/>
          </a:prstGeom>
        </p:spPr>
      </p:pic>
      <p:sp>
        <p:nvSpPr>
          <p:cNvPr id="5" name="Rectángulo 4"/>
          <p:cNvSpPr/>
          <p:nvPr/>
        </p:nvSpPr>
        <p:spPr>
          <a:xfrm>
            <a:off x="1273716" y="6310798"/>
            <a:ext cx="9561095" cy="461665"/>
          </a:xfrm>
          <a:prstGeom prst="rect">
            <a:avLst/>
          </a:prstGeom>
        </p:spPr>
        <p:txBody>
          <a:bodyPr wrap="square">
            <a:spAutoFit/>
          </a:bodyPr>
          <a:lstStyle/>
          <a:p>
            <a:r>
              <a:rPr lang="es-MX" sz="1200" b="1" dirty="0"/>
              <a:t>Fuente</a:t>
            </a:r>
            <a:r>
              <a:rPr lang="es-MX" sz="1200" dirty="0"/>
              <a:t>: Encuesta realizada por la Comisión Económica para América Latina y el Caribe (CEPAL</a:t>
            </a:r>
            <a:r>
              <a:rPr lang="es-MX" sz="1200" dirty="0" smtClean="0"/>
              <a:t>), el </a:t>
            </a:r>
            <a:r>
              <a:rPr lang="es-MX" sz="1200" dirty="0"/>
              <a:t>Programa AL-INVEST y la Asociación de Cámaras de Comercio e Industria </a:t>
            </a:r>
            <a:r>
              <a:rPr lang="es-MX" sz="1200" dirty="0" smtClean="0"/>
              <a:t>Europeas (</a:t>
            </a:r>
            <a:r>
              <a:rPr lang="es-MX" sz="1200" dirty="0"/>
              <a:t>EUROCHAMBRES), diciembre de 2012.</a:t>
            </a:r>
          </a:p>
        </p:txBody>
      </p:sp>
    </p:spTree>
    <p:extLst>
      <p:ext uri="{BB962C8B-B14F-4D97-AF65-F5344CB8AC3E}">
        <p14:creationId xmlns:p14="http://schemas.microsoft.com/office/powerpoint/2010/main" val="4241328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9347" y="576346"/>
            <a:ext cx="10058400" cy="534202"/>
          </a:xfrm>
        </p:spPr>
        <p:txBody>
          <a:bodyPr>
            <a:normAutofit/>
          </a:bodyPr>
          <a:lstStyle/>
          <a:p>
            <a:r>
              <a:rPr lang="es-MX" sz="3200" dirty="0">
                <a:solidFill>
                  <a:srgbClr val="000078"/>
                </a:solidFill>
                <a:latin typeface="Impact" panose="020B0806030902050204" pitchFamily="34" charset="0"/>
                <a:ea typeface="+mn-ea"/>
                <a:cs typeface="+mn-cs"/>
              </a:rPr>
              <a:t>Ejemplos de instancias de apoyo a PYMES</a:t>
            </a:r>
          </a:p>
        </p:txBody>
      </p:sp>
      <p:graphicFrame>
        <p:nvGraphicFramePr>
          <p:cNvPr id="5" name="Tabla 4"/>
          <p:cNvGraphicFramePr>
            <a:graphicFrameLocks noGrp="1"/>
          </p:cNvGraphicFramePr>
          <p:nvPr>
            <p:extLst/>
          </p:nvPr>
        </p:nvGraphicFramePr>
        <p:xfrm>
          <a:off x="1675280" y="1847478"/>
          <a:ext cx="8881784" cy="4328160"/>
        </p:xfrm>
        <a:graphic>
          <a:graphicData uri="http://schemas.openxmlformats.org/drawingml/2006/table">
            <a:tbl>
              <a:tblPr firstRow="1" bandRow="1">
                <a:tableStyleId>{5C22544A-7EE6-4342-B048-85BDC9FD1C3A}</a:tableStyleId>
              </a:tblPr>
              <a:tblGrid>
                <a:gridCol w="2091619"/>
                <a:gridCol w="2104832"/>
                <a:gridCol w="4685333"/>
              </a:tblGrid>
              <a:tr h="278130">
                <a:tc>
                  <a:txBody>
                    <a:bodyPr/>
                    <a:lstStyle/>
                    <a:p>
                      <a:pPr algn="ctr"/>
                      <a:r>
                        <a:rPr lang="es-MX" sz="1400" dirty="0" smtClean="0">
                          <a:latin typeface="Arial" panose="020B0604020202020204" pitchFamily="34" charset="0"/>
                          <a:cs typeface="Arial" panose="020B0604020202020204" pitchFamily="34" charset="0"/>
                        </a:rPr>
                        <a:t>Instancia</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País</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Instrumentos</a:t>
                      </a:r>
                      <a:r>
                        <a:rPr lang="es-MX" sz="1400" baseline="0" dirty="0" smtClean="0">
                          <a:latin typeface="Arial" panose="020B0604020202020204" pitchFamily="34" charset="0"/>
                          <a:cs typeface="Arial" panose="020B0604020202020204" pitchFamily="34" charset="0"/>
                        </a:rPr>
                        <a:t> de apoyo</a:t>
                      </a:r>
                      <a:endParaRPr lang="es-MX" sz="1400" dirty="0">
                        <a:latin typeface="Arial" panose="020B0604020202020204" pitchFamily="34" charset="0"/>
                        <a:cs typeface="Arial" panose="020B0604020202020204" pitchFamily="34" charset="0"/>
                      </a:endParaRPr>
                    </a:p>
                  </a:txBody>
                  <a:tcPr marL="68580" marR="68580" marT="34290" marB="34290"/>
                </a:tc>
              </a:tr>
              <a:tr h="1165860">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Estados Unidos</a:t>
                      </a:r>
                      <a:endParaRPr lang="es-MX" sz="1400" dirty="0">
                        <a:latin typeface="Arial" panose="020B0604020202020204" pitchFamily="34" charset="0"/>
                        <a:cs typeface="Arial" panose="020B0604020202020204" pitchFamily="34" charset="0"/>
                      </a:endParaRPr>
                    </a:p>
                  </a:txBody>
                  <a:tcPr marL="68580" marR="68580" marT="34290" marB="34290" anchor="ctr"/>
                </a:tc>
                <a:tc>
                  <a:txBody>
                    <a:bodyPr/>
                    <a:lstStyle/>
                    <a:p>
                      <a:r>
                        <a:rPr lang="es-MX" sz="1400" dirty="0" smtClean="0">
                          <a:latin typeface="Arial" panose="020B0604020202020204" pitchFamily="34" charset="0"/>
                          <a:cs typeface="Arial" panose="020B0604020202020204" pitchFamily="34" charset="0"/>
                        </a:rPr>
                        <a:t>Acceso al financiamiento (microcrédito,</a:t>
                      </a:r>
                      <a:r>
                        <a:rPr lang="es-MX" sz="1400" baseline="0" dirty="0" smtClean="0">
                          <a:latin typeface="Arial" panose="020B0604020202020204" pitchFamily="34" charset="0"/>
                          <a:cs typeface="Arial" panose="020B0604020202020204" pitchFamily="34" charset="0"/>
                        </a:rPr>
                        <a:t> Crédito PYME, capital de riesgo, garantías)</a:t>
                      </a:r>
                      <a:endParaRPr lang="es-MX" sz="1400" dirty="0" smtClean="0">
                        <a:latin typeface="Arial" panose="020B0604020202020204" pitchFamily="34" charset="0"/>
                        <a:cs typeface="Arial" panose="020B0604020202020204" pitchFamily="34" charset="0"/>
                      </a:endParaRPr>
                    </a:p>
                    <a:p>
                      <a:r>
                        <a:rPr lang="es-MX" sz="1400" dirty="0" smtClean="0">
                          <a:latin typeface="Arial" panose="020B0604020202020204" pitchFamily="34" charset="0"/>
                          <a:cs typeface="Arial" panose="020B0604020202020204" pitchFamily="34" charset="0"/>
                        </a:rPr>
                        <a:t>Desarrollo empresarial</a:t>
                      </a:r>
                      <a:r>
                        <a:rPr lang="es-MX" sz="1400" baseline="0" dirty="0" smtClean="0">
                          <a:latin typeface="Arial" panose="020B0604020202020204" pitchFamily="34" charset="0"/>
                          <a:cs typeface="Arial" panose="020B0604020202020204" pitchFamily="34" charset="0"/>
                        </a:rPr>
                        <a:t> (educación, información, asistencia técnica, capacitación; presencial y en línea).</a:t>
                      </a:r>
                    </a:p>
                    <a:p>
                      <a:r>
                        <a:rPr lang="es-MX" sz="1400" baseline="0" dirty="0" smtClean="0">
                          <a:latin typeface="Arial" panose="020B0604020202020204" pitchFamily="34" charset="0"/>
                          <a:cs typeface="Arial" panose="020B0604020202020204" pitchFamily="34" charset="0"/>
                        </a:rPr>
                        <a:t>Compras de Gobierno</a:t>
                      </a:r>
                    </a:p>
                    <a:p>
                      <a:r>
                        <a:rPr lang="es-MX" sz="1400" baseline="0" dirty="0" smtClean="0">
                          <a:latin typeface="Arial" panose="020B0604020202020204" pitchFamily="34" charset="0"/>
                          <a:cs typeface="Arial" panose="020B0604020202020204" pitchFamily="34" charset="0"/>
                        </a:rPr>
                        <a:t>Defensoría (</a:t>
                      </a:r>
                      <a:r>
                        <a:rPr lang="es-MX" sz="1400" i="1" baseline="0" dirty="0" err="1" smtClean="0">
                          <a:latin typeface="Arial" panose="020B0604020202020204" pitchFamily="34" charset="0"/>
                          <a:cs typeface="Arial" panose="020B0604020202020204" pitchFamily="34" charset="0"/>
                        </a:rPr>
                        <a:t>advocacy</a:t>
                      </a:r>
                      <a:r>
                        <a:rPr lang="es-MX" sz="1400" i="0" baseline="0" dirty="0" smtClean="0">
                          <a:latin typeface="Arial" panose="020B0604020202020204" pitchFamily="34" charset="0"/>
                          <a:cs typeface="Arial" panose="020B0604020202020204" pitchFamily="34" charset="0"/>
                        </a:rPr>
                        <a:t>) como voz de las PYMES</a:t>
                      </a:r>
                      <a:endParaRPr lang="es-MX" sz="1400" dirty="0">
                        <a:latin typeface="Arial" panose="020B0604020202020204" pitchFamily="34" charset="0"/>
                        <a:cs typeface="Arial" panose="020B0604020202020204" pitchFamily="34" charset="0"/>
                      </a:endParaRPr>
                    </a:p>
                  </a:txBody>
                  <a:tcPr marL="68580" marR="68580" marT="34290" marB="34290"/>
                </a:tc>
              </a:tr>
              <a:tr h="982980">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México</a:t>
                      </a:r>
                      <a:endParaRPr lang="es-MX" sz="1400" dirty="0">
                        <a:latin typeface="Arial" panose="020B0604020202020204" pitchFamily="34" charset="0"/>
                        <a:cs typeface="Arial" panose="020B0604020202020204" pitchFamily="34" charset="0"/>
                      </a:endParaRPr>
                    </a:p>
                  </a:txBody>
                  <a:tcPr marL="68580" marR="68580" marT="34290" marB="34290" anchor="ctr"/>
                </a:tc>
                <a:tc>
                  <a:txBody>
                    <a:bodyPr/>
                    <a:lstStyle/>
                    <a:p>
                      <a:r>
                        <a:rPr lang="es-MX" sz="1400" dirty="0" smtClean="0">
                          <a:latin typeface="Arial" panose="020B0604020202020204" pitchFamily="34" charset="0"/>
                          <a:cs typeface="Arial" panose="020B0604020202020204" pitchFamily="34" charset="0"/>
                        </a:rPr>
                        <a:t>Subsidios a proyectos de desarrollo de proveedores, competitividad regional, incubación o</a:t>
                      </a:r>
                      <a:r>
                        <a:rPr lang="es-MX" sz="1400" baseline="0" dirty="0" smtClean="0">
                          <a:latin typeface="Arial" panose="020B0604020202020204" pitchFamily="34" charset="0"/>
                          <a:cs typeface="Arial" panose="020B0604020202020204" pitchFamily="34" charset="0"/>
                        </a:rPr>
                        <a:t> aceleración de empresas, vinculación empresarial, asesoría financiera, adquisición de franquicias y capacitación</a:t>
                      </a:r>
                    </a:p>
                    <a:p>
                      <a:r>
                        <a:rPr lang="es-MX" sz="1400" baseline="0" dirty="0" smtClean="0">
                          <a:latin typeface="Arial" panose="020B0604020202020204" pitchFamily="34" charset="0"/>
                          <a:cs typeface="Arial" panose="020B0604020202020204" pitchFamily="34" charset="0"/>
                        </a:rPr>
                        <a:t>Garantías para el acceso al financiamiento</a:t>
                      </a:r>
                    </a:p>
                    <a:p>
                      <a:r>
                        <a:rPr lang="es-MX" sz="1400" baseline="0" dirty="0" smtClean="0">
                          <a:latin typeface="Arial" panose="020B0604020202020204" pitchFamily="34" charset="0"/>
                          <a:cs typeface="Arial" panose="020B0604020202020204" pitchFamily="34" charset="0"/>
                        </a:rPr>
                        <a:t>Material de apoyo para el emprendimiento y el desarrollo empresarial</a:t>
                      </a:r>
                      <a:endParaRPr lang="es-MX" sz="1400" dirty="0">
                        <a:latin typeface="Arial" panose="020B0604020202020204" pitchFamily="34" charset="0"/>
                        <a:cs typeface="Arial" panose="020B0604020202020204" pitchFamily="34" charset="0"/>
                      </a:endParaRPr>
                    </a:p>
                  </a:txBody>
                  <a:tcPr marL="68580" marR="68580" marT="34290" marB="34290"/>
                </a:tc>
              </a:tr>
              <a:tr h="800100">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Chile</a:t>
                      </a:r>
                      <a:endParaRPr lang="es-MX" sz="1400" dirty="0">
                        <a:latin typeface="Arial" panose="020B0604020202020204" pitchFamily="34" charset="0"/>
                        <a:cs typeface="Arial" panose="020B0604020202020204" pitchFamily="34" charset="0"/>
                      </a:endParaRPr>
                    </a:p>
                  </a:txBody>
                  <a:tcPr marL="68580" marR="68580" marT="34290" marB="34290" anchor="ctr"/>
                </a:tc>
                <a:tc>
                  <a:txBody>
                    <a:bodyPr/>
                    <a:lstStyle/>
                    <a:p>
                      <a:r>
                        <a:rPr lang="es-MX" sz="1400" dirty="0" smtClean="0">
                          <a:latin typeface="Arial" panose="020B0604020202020204" pitchFamily="34" charset="0"/>
                          <a:cs typeface="Arial" panose="020B0604020202020204" pitchFamily="34" charset="0"/>
                        </a:rPr>
                        <a:t>Programas de apoyo al</a:t>
                      </a:r>
                      <a:r>
                        <a:rPr lang="es-MX" sz="1400" baseline="0" dirty="0" smtClean="0">
                          <a:latin typeface="Arial" panose="020B0604020202020204" pitchFamily="34" charset="0"/>
                          <a:cs typeface="Arial" panose="020B0604020202020204" pitchFamily="34" charset="0"/>
                        </a:rPr>
                        <a:t> emprendimiento, la innovación y el crecimiento de las empresas chilenas, a través de financiamientos, garantías, becas y subvenciones</a:t>
                      </a:r>
                    </a:p>
                    <a:p>
                      <a:r>
                        <a:rPr lang="es-MX" sz="1400" baseline="0" dirty="0" smtClean="0">
                          <a:latin typeface="Arial" panose="020B0604020202020204" pitchFamily="34" charset="0"/>
                          <a:cs typeface="Arial" panose="020B0604020202020204" pitchFamily="34" charset="0"/>
                        </a:rPr>
                        <a:t>Material de apoyo que comprende biblioteca, videos, presentaciones</a:t>
                      </a:r>
                      <a:endParaRPr lang="es-MX" sz="1400" dirty="0">
                        <a:latin typeface="Arial" panose="020B0604020202020204" pitchFamily="34" charset="0"/>
                        <a:cs typeface="Arial" panose="020B0604020202020204" pitchFamily="34" charset="0"/>
                      </a:endParaRPr>
                    </a:p>
                  </a:txBody>
                  <a:tcPr marL="68580" marR="68580" marT="34290" marB="34290"/>
                </a:tc>
              </a:tr>
            </a:tbl>
          </a:graphicData>
        </a:graphic>
      </p:graphicFrame>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5414" y="2464688"/>
            <a:ext cx="1430963" cy="631136"/>
          </a:xfrm>
          <a:prstGeom prst="rect">
            <a:avLst/>
          </a:prstGeom>
        </p:spPr>
      </p:pic>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r="46771"/>
          <a:stretch/>
        </p:blipFill>
        <p:spPr>
          <a:xfrm>
            <a:off x="2096496" y="3823151"/>
            <a:ext cx="1602743" cy="478218"/>
          </a:xfrm>
          <a:prstGeom prst="rect">
            <a:avLst/>
          </a:prstGeom>
        </p:spPr>
      </p:pic>
      <p:pic>
        <p:nvPicPr>
          <p:cNvPr id="11" name="Imagen 10"/>
          <p:cNvPicPr>
            <a:picLocks noChangeAspect="1"/>
          </p:cNvPicPr>
          <p:nvPr/>
        </p:nvPicPr>
        <p:blipFill rotWithShape="1">
          <a:blip r:embed="rId3">
            <a:extLst>
              <a:ext uri="{28A0092B-C50C-407E-A947-70E740481C1C}">
                <a14:useLocalDpi xmlns:a14="http://schemas.microsoft.com/office/drawing/2010/main" val="0"/>
              </a:ext>
            </a:extLst>
          </a:blip>
          <a:srcRect l="53783"/>
          <a:stretch/>
        </p:blipFill>
        <p:spPr>
          <a:xfrm>
            <a:off x="2015413" y="4187466"/>
            <a:ext cx="1683824" cy="578644"/>
          </a:xfrm>
          <a:prstGeom prst="rect">
            <a:avLst/>
          </a:prstGeom>
        </p:spPr>
      </p:pic>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b="45765"/>
          <a:stretch/>
        </p:blipFill>
        <p:spPr>
          <a:xfrm>
            <a:off x="2106296" y="5330075"/>
            <a:ext cx="1411361" cy="656105"/>
          </a:xfrm>
          <a:prstGeom prst="rect">
            <a:avLst/>
          </a:prstGeom>
        </p:spPr>
      </p:pic>
    </p:spTree>
    <p:extLst>
      <p:ext uri="{BB962C8B-B14F-4D97-AF65-F5344CB8AC3E}">
        <p14:creationId xmlns:p14="http://schemas.microsoft.com/office/powerpoint/2010/main" val="4758610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1103449"/>
            <a:ext cx="10058400" cy="633911"/>
          </a:xfrm>
        </p:spPr>
        <p:txBody>
          <a:bodyPr>
            <a:normAutofit/>
          </a:bodyPr>
          <a:lstStyle/>
          <a:p>
            <a:r>
              <a:rPr lang="es-MX" sz="3200" dirty="0">
                <a:solidFill>
                  <a:srgbClr val="000078"/>
                </a:solidFill>
                <a:latin typeface="Impact" panose="020B0806030902050204" pitchFamily="34" charset="0"/>
                <a:ea typeface="+mn-ea"/>
                <a:cs typeface="+mn-cs"/>
              </a:rPr>
              <a:t>El caso de México</a:t>
            </a:r>
          </a:p>
        </p:txBody>
      </p:sp>
      <p:sp>
        <p:nvSpPr>
          <p:cNvPr id="12" name="Marcador de contenido 2"/>
          <p:cNvSpPr txBox="1">
            <a:spLocks/>
          </p:cNvSpPr>
          <p:nvPr/>
        </p:nvSpPr>
        <p:spPr>
          <a:xfrm>
            <a:off x="1620524" y="2382392"/>
            <a:ext cx="8298180" cy="3079945"/>
          </a:xfrm>
          <a:prstGeom prst="rect">
            <a:avLst/>
          </a:prstGeom>
        </p:spPr>
        <p:txBody>
          <a:bodyPr vert="horz" lIns="0" tIns="34290" rIns="0" bIns="3429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41338" lvl="1" indent="-341313" algn="just">
              <a:spcBef>
                <a:spcPts val="600"/>
              </a:spcBef>
              <a:spcAft>
                <a:spcPts val="1200"/>
              </a:spcAft>
              <a:buFont typeface="Arial" panose="020B0604020202020204" pitchFamily="34" charset="0"/>
              <a:buChar char="•"/>
            </a:pPr>
            <a:r>
              <a:rPr lang="es-MX" sz="2200" dirty="0">
                <a:cs typeface="Arial" panose="020B0604020202020204" pitchFamily="34" charset="0"/>
              </a:rPr>
              <a:t>Para la consecución de sus objetivos, el INADEM dispone de una bolsa de recursos federales que integran el </a:t>
            </a:r>
            <a:r>
              <a:rPr lang="es-MX" sz="2200" b="1" dirty="0">
                <a:cs typeface="Arial" panose="020B0604020202020204" pitchFamily="34" charset="0"/>
              </a:rPr>
              <a:t>Fondo de Apoyo a la Micro, Pequeña y Mediana Empresa (Fondo PYME).</a:t>
            </a:r>
          </a:p>
          <a:p>
            <a:pPr marL="541338" lvl="1" indent="-341313" algn="just">
              <a:spcBef>
                <a:spcPts val="600"/>
              </a:spcBef>
              <a:spcAft>
                <a:spcPts val="1200"/>
              </a:spcAft>
              <a:buFont typeface="Arial" panose="020B0604020202020204" pitchFamily="34" charset="0"/>
              <a:buChar char="•"/>
            </a:pPr>
            <a:r>
              <a:rPr lang="es-MX" sz="2200" dirty="0">
                <a:cs typeface="Arial" panose="020B0604020202020204" pitchFamily="34" charset="0"/>
              </a:rPr>
              <a:t>En 2013, el Fondo PYME contó con un presupuesto de 7 mil 291 millones de pesos (USD 563 millones).</a:t>
            </a:r>
          </a:p>
          <a:p>
            <a:pPr marL="541338" lvl="1" indent="-341313" algn="just">
              <a:spcBef>
                <a:spcPts val="600"/>
              </a:spcBef>
              <a:spcAft>
                <a:spcPts val="1200"/>
              </a:spcAft>
              <a:buFont typeface="Arial" panose="020B0604020202020204" pitchFamily="34" charset="0"/>
              <a:buChar char="•"/>
            </a:pPr>
            <a:r>
              <a:rPr lang="es-MX" sz="2200" dirty="0">
                <a:cs typeface="Arial" panose="020B0604020202020204" pitchFamily="34" charset="0"/>
              </a:rPr>
              <a:t>Los recursos del Fondo PYME se asignan a través de convocatorias públicas para distintas categorías de apoyo o bien de manera directa tratándose de proyectos prioritarios.</a:t>
            </a:r>
          </a:p>
        </p:txBody>
      </p:sp>
      <p:pic>
        <p:nvPicPr>
          <p:cNvPr id="14" name="Imagen 13"/>
          <p:cNvPicPr>
            <a:picLocks noChangeAspect="1"/>
          </p:cNvPicPr>
          <p:nvPr/>
        </p:nvPicPr>
        <p:blipFill rotWithShape="1">
          <a:blip r:embed="rId2">
            <a:extLst>
              <a:ext uri="{28A0092B-C50C-407E-A947-70E740481C1C}">
                <a14:useLocalDpi xmlns:a14="http://schemas.microsoft.com/office/drawing/2010/main" val="0"/>
              </a:ext>
            </a:extLst>
          </a:blip>
          <a:srcRect r="46771"/>
          <a:stretch/>
        </p:blipFill>
        <p:spPr>
          <a:xfrm>
            <a:off x="7979385" y="524805"/>
            <a:ext cx="1939319" cy="578644"/>
          </a:xfrm>
          <a:prstGeom prst="rect">
            <a:avLst/>
          </a:prstGeom>
        </p:spPr>
      </p:pic>
      <p:pic>
        <p:nvPicPr>
          <p:cNvPr id="15" name="Imagen 14"/>
          <p:cNvPicPr>
            <a:picLocks noChangeAspect="1"/>
          </p:cNvPicPr>
          <p:nvPr/>
        </p:nvPicPr>
        <p:blipFill rotWithShape="1">
          <a:blip r:embed="rId2">
            <a:extLst>
              <a:ext uri="{28A0092B-C50C-407E-A947-70E740481C1C}">
                <a14:useLocalDpi xmlns:a14="http://schemas.microsoft.com/office/drawing/2010/main" val="0"/>
              </a:ext>
            </a:extLst>
          </a:blip>
          <a:srcRect l="53783"/>
          <a:stretch/>
        </p:blipFill>
        <p:spPr>
          <a:xfrm>
            <a:off x="7889790" y="1039941"/>
            <a:ext cx="2037427" cy="700159"/>
          </a:xfrm>
          <a:prstGeom prst="rect">
            <a:avLst/>
          </a:prstGeom>
        </p:spPr>
      </p:pic>
    </p:spTree>
    <p:extLst>
      <p:ext uri="{BB962C8B-B14F-4D97-AF65-F5344CB8AC3E}">
        <p14:creationId xmlns:p14="http://schemas.microsoft.com/office/powerpoint/2010/main" val="28871077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contenido 2"/>
          <p:cNvSpPr txBox="1">
            <a:spLocks/>
          </p:cNvSpPr>
          <p:nvPr/>
        </p:nvSpPr>
        <p:spPr>
          <a:xfrm>
            <a:off x="1729138" y="2255236"/>
            <a:ext cx="8298180" cy="2827282"/>
          </a:xfrm>
          <a:prstGeom prst="rect">
            <a:avLst/>
          </a:prstGeom>
        </p:spPr>
        <p:txBody>
          <a:bodyPr vert="horz" lIns="0" tIns="34290" rIns="0" bIns="3429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lgn="just">
              <a:spcBef>
                <a:spcPts val="600"/>
              </a:spcBef>
              <a:spcAft>
                <a:spcPts val="1200"/>
              </a:spcAft>
              <a:buFont typeface="Arial" panose="020B0604020202020204" pitchFamily="34" charset="0"/>
              <a:buChar char="•"/>
            </a:pPr>
            <a:r>
              <a:rPr lang="es-MX" sz="2200" dirty="0">
                <a:cs typeface="Arial" panose="020B0604020202020204" pitchFamily="34" charset="0"/>
              </a:rPr>
              <a:t>Adicionalmente el Presupuesto de Egresos de la Federación dispone la asignación del 40% de los recursos del Fondo PYME para programas de garantías operados por la Banca de Desarrollo.</a:t>
            </a:r>
          </a:p>
          <a:p>
            <a:pPr lvl="1" algn="just">
              <a:spcBef>
                <a:spcPts val="600"/>
              </a:spcBef>
              <a:spcAft>
                <a:spcPts val="1200"/>
              </a:spcAft>
              <a:buFont typeface="Arial" panose="020B0604020202020204" pitchFamily="34" charset="0"/>
              <a:buChar char="•"/>
            </a:pPr>
            <a:r>
              <a:rPr lang="es-MX" sz="2200" dirty="0">
                <a:cs typeface="Arial" panose="020B0604020202020204" pitchFamily="34" charset="0"/>
              </a:rPr>
              <a:t>Los recursos que el Fondo PYME canaliza a la banca de desarrollo se emplean para poner en marcha esquemas de garantías para detonar productos de financiamiento a las Micro, Pequeñas y Medianas Empresas, ya sea en forma masiva o en forma especializada para sectores, actividades o regiones específicas.</a:t>
            </a:r>
          </a:p>
        </p:txBody>
      </p:sp>
      <p:pic>
        <p:nvPicPr>
          <p:cNvPr id="14" name="Imagen 13"/>
          <p:cNvPicPr>
            <a:picLocks noChangeAspect="1"/>
          </p:cNvPicPr>
          <p:nvPr/>
        </p:nvPicPr>
        <p:blipFill rotWithShape="1">
          <a:blip r:embed="rId2">
            <a:extLst>
              <a:ext uri="{28A0092B-C50C-407E-A947-70E740481C1C}">
                <a14:useLocalDpi xmlns:a14="http://schemas.microsoft.com/office/drawing/2010/main" val="0"/>
              </a:ext>
            </a:extLst>
          </a:blip>
          <a:srcRect r="46771"/>
          <a:stretch/>
        </p:blipFill>
        <p:spPr>
          <a:xfrm>
            <a:off x="7979385" y="524805"/>
            <a:ext cx="1939319" cy="578644"/>
          </a:xfrm>
          <a:prstGeom prst="rect">
            <a:avLst/>
          </a:prstGeom>
        </p:spPr>
      </p:pic>
      <p:pic>
        <p:nvPicPr>
          <p:cNvPr id="15" name="Imagen 14"/>
          <p:cNvPicPr>
            <a:picLocks noChangeAspect="1"/>
          </p:cNvPicPr>
          <p:nvPr/>
        </p:nvPicPr>
        <p:blipFill rotWithShape="1">
          <a:blip r:embed="rId2">
            <a:extLst>
              <a:ext uri="{28A0092B-C50C-407E-A947-70E740481C1C}">
                <a14:useLocalDpi xmlns:a14="http://schemas.microsoft.com/office/drawing/2010/main" val="0"/>
              </a:ext>
            </a:extLst>
          </a:blip>
          <a:srcRect l="53783"/>
          <a:stretch/>
        </p:blipFill>
        <p:spPr>
          <a:xfrm>
            <a:off x="7889790" y="1039941"/>
            <a:ext cx="2037427" cy="700159"/>
          </a:xfrm>
          <a:prstGeom prst="rect">
            <a:avLst/>
          </a:prstGeom>
        </p:spPr>
      </p:pic>
      <p:sp>
        <p:nvSpPr>
          <p:cNvPr id="6" name="Título 1"/>
          <p:cNvSpPr txBox="1">
            <a:spLocks/>
          </p:cNvSpPr>
          <p:nvPr/>
        </p:nvSpPr>
        <p:spPr>
          <a:xfrm>
            <a:off x="1097280" y="1103449"/>
            <a:ext cx="10058400" cy="63391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200" dirty="0" smtClean="0">
                <a:solidFill>
                  <a:srgbClr val="000078"/>
                </a:solidFill>
                <a:latin typeface="Impact" panose="020B0806030902050204" pitchFamily="34" charset="0"/>
                <a:ea typeface="+mn-ea"/>
                <a:cs typeface="+mn-cs"/>
              </a:rPr>
              <a:t>El caso de México</a:t>
            </a:r>
            <a:endParaRPr lang="es-MX" sz="3200" dirty="0">
              <a:solidFill>
                <a:srgbClr val="000078"/>
              </a:solidFill>
              <a:latin typeface="Impact" panose="020B0806030902050204" pitchFamily="34" charset="0"/>
              <a:ea typeface="+mn-ea"/>
              <a:cs typeface="+mn-cs"/>
            </a:endParaRPr>
          </a:p>
        </p:txBody>
      </p:sp>
    </p:spTree>
    <p:extLst>
      <p:ext uri="{BB962C8B-B14F-4D97-AF65-F5344CB8AC3E}">
        <p14:creationId xmlns:p14="http://schemas.microsoft.com/office/powerpoint/2010/main" val="13049319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57091" y="714037"/>
            <a:ext cx="10048056" cy="5632311"/>
          </a:xfrm>
          <a:prstGeom prst="rect">
            <a:avLst/>
          </a:prstGeom>
        </p:spPr>
        <p:txBody>
          <a:bodyPr wrap="square">
            <a:spAutoFit/>
          </a:bodyPr>
          <a:lstStyle/>
          <a:p>
            <a:pPr algn="just"/>
            <a:r>
              <a:rPr lang="es-MX" sz="2800" b="1" dirty="0" smtClean="0"/>
              <a:t>Las </a:t>
            </a:r>
            <a:r>
              <a:rPr lang="es-MX" sz="2800" b="1" dirty="0" err="1" smtClean="0"/>
              <a:t>MiPymes</a:t>
            </a:r>
            <a:r>
              <a:rPr lang="es-MX" sz="2800" b="1" dirty="0" smtClean="0"/>
              <a:t> son una pieza fundamental para impulsar el desarrollo económico y social de los Países, es importante señalar su capacidad para:</a:t>
            </a:r>
          </a:p>
          <a:p>
            <a:pPr algn="just"/>
            <a:endParaRPr lang="es-MX" sz="2400" b="1" dirty="0" smtClean="0"/>
          </a:p>
          <a:p>
            <a:pPr marL="742950" lvl="1" indent="-285750" algn="just">
              <a:lnSpc>
                <a:spcPct val="150000"/>
              </a:lnSpc>
              <a:buFont typeface="Arial" panose="020B0604020202020204" pitchFamily="34" charset="0"/>
              <a:buChar char="•"/>
            </a:pPr>
            <a:r>
              <a:rPr lang="es-MX" sz="2000" dirty="0" smtClean="0"/>
              <a:t>Innovar</a:t>
            </a:r>
          </a:p>
          <a:p>
            <a:pPr marL="742950" lvl="1" indent="-285750" algn="just">
              <a:lnSpc>
                <a:spcPct val="150000"/>
              </a:lnSpc>
              <a:buFont typeface="Arial" panose="020B0604020202020204" pitchFamily="34" charset="0"/>
              <a:buChar char="•"/>
            </a:pPr>
            <a:r>
              <a:rPr lang="es-MX" sz="2000" dirty="0" smtClean="0"/>
              <a:t>Generar empleos</a:t>
            </a:r>
          </a:p>
          <a:p>
            <a:pPr marL="742950" lvl="1" indent="-285750" algn="just">
              <a:lnSpc>
                <a:spcPct val="150000"/>
              </a:lnSpc>
              <a:buFont typeface="Arial" panose="020B0604020202020204" pitchFamily="34" charset="0"/>
              <a:buChar char="•"/>
            </a:pPr>
            <a:r>
              <a:rPr lang="es-MX" sz="2000" dirty="0" smtClean="0"/>
              <a:t>Adaptarse a los cambios del mercado</a:t>
            </a:r>
          </a:p>
          <a:p>
            <a:pPr marL="742950" lvl="1" indent="-285750" algn="just">
              <a:lnSpc>
                <a:spcPct val="150000"/>
              </a:lnSpc>
              <a:buFont typeface="Arial" panose="020B0604020202020204" pitchFamily="34" charset="0"/>
              <a:buChar char="•"/>
            </a:pPr>
            <a:r>
              <a:rPr lang="es-MX" sz="2000" dirty="0" smtClean="0"/>
              <a:t>Contribución al PIB</a:t>
            </a:r>
          </a:p>
          <a:p>
            <a:pPr lvl="1" algn="just">
              <a:lnSpc>
                <a:spcPct val="150000"/>
              </a:lnSpc>
            </a:pPr>
            <a:endParaRPr lang="es-MX" sz="2000" dirty="0" smtClean="0"/>
          </a:p>
          <a:p>
            <a:pPr algn="just">
              <a:lnSpc>
                <a:spcPct val="150000"/>
              </a:lnSpc>
            </a:pPr>
            <a:r>
              <a:rPr lang="es-MX" sz="2800" b="1" dirty="0" smtClean="0"/>
              <a:t>Brindan sustentabilidad a los Sistemas de Compras Públicas</a:t>
            </a:r>
          </a:p>
          <a:p>
            <a:pPr marL="742950" lvl="1" indent="-285750" algn="just">
              <a:lnSpc>
                <a:spcPct val="150000"/>
              </a:lnSpc>
              <a:buFont typeface="Arial" panose="020B0604020202020204" pitchFamily="34" charset="0"/>
              <a:buChar char="•"/>
            </a:pPr>
            <a:r>
              <a:rPr lang="es-MX" sz="2000" dirty="0" smtClean="0"/>
              <a:t>Competencia dinámica</a:t>
            </a:r>
          </a:p>
          <a:p>
            <a:pPr marL="742950" lvl="1" indent="-285750" algn="just">
              <a:lnSpc>
                <a:spcPct val="150000"/>
              </a:lnSpc>
              <a:buFont typeface="Arial" panose="020B0604020202020204" pitchFamily="34" charset="0"/>
              <a:buChar char="•"/>
            </a:pPr>
            <a:r>
              <a:rPr lang="es-MX" sz="2000" dirty="0" smtClean="0"/>
              <a:t>Promueven desarrollo nacional</a:t>
            </a:r>
            <a:endParaRPr lang="es-MX" sz="2000" dirty="0"/>
          </a:p>
        </p:txBody>
      </p:sp>
    </p:spTree>
    <p:extLst>
      <p:ext uri="{BB962C8B-B14F-4D97-AF65-F5344CB8AC3E}">
        <p14:creationId xmlns:p14="http://schemas.microsoft.com/office/powerpoint/2010/main" val="40023689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uadroTexto 3"/>
          <p:cNvSpPr txBox="1"/>
          <p:nvPr/>
        </p:nvSpPr>
        <p:spPr>
          <a:xfrm>
            <a:off x="1981200" y="2733992"/>
            <a:ext cx="8998361" cy="1323439"/>
          </a:xfrm>
          <a:prstGeom prst="rect">
            <a:avLst/>
          </a:prstGeom>
          <a:noFill/>
        </p:spPr>
        <p:txBody>
          <a:bodyPr wrap="none" rtlCol="0">
            <a:spAutoFit/>
          </a:bodyPr>
          <a:lstStyle/>
          <a:p>
            <a:r>
              <a:rPr lang="es-MX" sz="4000" i="1" dirty="0" smtClean="0"/>
              <a:t>"Importancia del acceso de las </a:t>
            </a:r>
            <a:r>
              <a:rPr lang="es-MX" sz="4000" i="1" dirty="0" err="1" smtClean="0"/>
              <a:t>Mipymes</a:t>
            </a:r>
            <a:r>
              <a:rPr lang="es-MX" sz="4000" i="1" dirty="0" smtClean="0"/>
              <a:t> a </a:t>
            </a:r>
          </a:p>
          <a:p>
            <a:r>
              <a:rPr lang="es-MX" sz="4000" i="1" dirty="0" smtClean="0"/>
              <a:t>las Compras Públicas"</a:t>
            </a:r>
            <a:endParaRPr lang="es-MX" sz="4000" i="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00" y="488496"/>
            <a:ext cx="3200000" cy="558730"/>
          </a:xfrm>
          <a:prstGeom prst="rect">
            <a:avLst/>
          </a:prstGeom>
        </p:spPr>
      </p:pic>
    </p:spTree>
    <p:extLst>
      <p:ext uri="{BB962C8B-B14F-4D97-AF65-F5344CB8AC3E}">
        <p14:creationId xmlns:p14="http://schemas.microsoft.com/office/powerpoint/2010/main" val="33722696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53059" y="1222434"/>
            <a:ext cx="4100737" cy="1781972"/>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3"/>
          <p:cNvSpPr/>
          <p:nvPr/>
        </p:nvSpPr>
        <p:spPr>
          <a:xfrm>
            <a:off x="3926826" y="1804077"/>
            <a:ext cx="3674840" cy="1200329"/>
          </a:xfrm>
          <a:prstGeom prst="rect">
            <a:avLst/>
          </a:prstGeom>
        </p:spPr>
        <p:txBody>
          <a:bodyPr wrap="square">
            <a:spAutoFit/>
          </a:bodyPr>
          <a:lstStyle/>
          <a:p>
            <a:pPr algn="ctr"/>
            <a:r>
              <a:rPr lang="es-MX" sz="2400" dirty="0">
                <a:solidFill>
                  <a:schemeClr val="bg1"/>
                </a:solidFill>
              </a:rPr>
              <a:t>Es el mayor demandante de bienes y servicios en la economía.</a:t>
            </a:r>
          </a:p>
        </p:txBody>
      </p:sp>
      <p:sp>
        <p:nvSpPr>
          <p:cNvPr id="13" name="Rectángulo 12"/>
          <p:cNvSpPr/>
          <p:nvPr/>
        </p:nvSpPr>
        <p:spPr>
          <a:xfrm>
            <a:off x="5001185" y="1192997"/>
            <a:ext cx="1526122" cy="584775"/>
          </a:xfrm>
          <a:prstGeom prst="rect">
            <a:avLst/>
          </a:prstGeom>
          <a:noFill/>
        </p:spPr>
        <p:txBody>
          <a:bodyPr wrap="none" lIns="91440" tIns="45720" rIns="91440" bIns="45720">
            <a:spAutoFit/>
          </a:bodyPr>
          <a:lstStyle/>
          <a:p>
            <a:pPr algn="ctr"/>
            <a:r>
              <a:rPr lang="es-ES" sz="3200" b="1" dirty="0">
                <a:ln w="13462">
                  <a:solidFill>
                    <a:schemeClr val="bg1"/>
                  </a:solidFill>
                  <a:prstDash val="solid"/>
                </a:ln>
                <a:solidFill>
                  <a:schemeClr val="bg1"/>
                </a:solidFill>
                <a:effectLst>
                  <a:outerShdw dist="38100" dir="2700000" algn="bl" rotWithShape="0">
                    <a:schemeClr val="accent5"/>
                  </a:outerShdw>
                </a:effectLst>
              </a:rPr>
              <a:t>ESTADO</a:t>
            </a:r>
          </a:p>
        </p:txBody>
      </p:sp>
      <p:sp>
        <p:nvSpPr>
          <p:cNvPr id="17" name="Título 1"/>
          <p:cNvSpPr txBox="1">
            <a:spLocks/>
          </p:cNvSpPr>
          <p:nvPr/>
        </p:nvSpPr>
        <p:spPr>
          <a:xfrm>
            <a:off x="497503" y="174800"/>
            <a:ext cx="10058400" cy="63391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200" dirty="0" smtClean="0">
                <a:solidFill>
                  <a:srgbClr val="000078"/>
                </a:solidFill>
                <a:latin typeface="Impact" panose="020B0806030902050204" pitchFamily="34" charset="0"/>
                <a:ea typeface="+mn-ea"/>
                <a:cs typeface="+mn-cs"/>
              </a:rPr>
              <a:t>Las </a:t>
            </a:r>
            <a:r>
              <a:rPr lang="es-MX" sz="3200" dirty="0" err="1" smtClean="0">
                <a:solidFill>
                  <a:srgbClr val="000078"/>
                </a:solidFill>
                <a:latin typeface="Impact" panose="020B0806030902050204" pitchFamily="34" charset="0"/>
                <a:ea typeface="+mn-ea"/>
                <a:cs typeface="+mn-cs"/>
              </a:rPr>
              <a:t>Mipymes</a:t>
            </a:r>
            <a:r>
              <a:rPr lang="es-MX" sz="3200" dirty="0" smtClean="0">
                <a:solidFill>
                  <a:srgbClr val="000078"/>
                </a:solidFill>
                <a:latin typeface="Impact" panose="020B0806030902050204" pitchFamily="34" charset="0"/>
                <a:ea typeface="+mn-ea"/>
                <a:cs typeface="+mn-cs"/>
              </a:rPr>
              <a:t> y las Compras Públicas</a:t>
            </a:r>
            <a:endParaRPr lang="es-MX" sz="3200" dirty="0">
              <a:solidFill>
                <a:srgbClr val="000078"/>
              </a:solidFill>
              <a:latin typeface="Impact" panose="020B0806030902050204" pitchFamily="34" charset="0"/>
              <a:ea typeface="+mn-ea"/>
              <a:cs typeface="+mn-cs"/>
            </a:endParaRPr>
          </a:p>
        </p:txBody>
      </p:sp>
      <p:sp>
        <p:nvSpPr>
          <p:cNvPr id="19" name="Rectángulo 18"/>
          <p:cNvSpPr/>
          <p:nvPr/>
        </p:nvSpPr>
        <p:spPr>
          <a:xfrm>
            <a:off x="2370830" y="4126172"/>
            <a:ext cx="2384051" cy="400110"/>
          </a:xfrm>
          <a:prstGeom prst="rect">
            <a:avLst/>
          </a:prstGeom>
        </p:spPr>
        <p:txBody>
          <a:bodyPr wrap="none">
            <a:spAutoFit/>
          </a:bodyPr>
          <a:lstStyle/>
          <a:p>
            <a:pPr algn="just"/>
            <a:r>
              <a:rPr lang="es-MX" sz="2000" b="1" dirty="0" smtClean="0"/>
              <a:t>Eficiencia Económica</a:t>
            </a:r>
            <a:endParaRPr lang="es-MX" sz="2000" b="1" dirty="0"/>
          </a:p>
        </p:txBody>
      </p:sp>
      <p:sp>
        <p:nvSpPr>
          <p:cNvPr id="20" name="Rectángulo 19"/>
          <p:cNvSpPr/>
          <p:nvPr/>
        </p:nvSpPr>
        <p:spPr>
          <a:xfrm>
            <a:off x="6125839" y="3897572"/>
            <a:ext cx="2951653" cy="707886"/>
          </a:xfrm>
          <a:prstGeom prst="rect">
            <a:avLst/>
          </a:prstGeom>
        </p:spPr>
        <p:txBody>
          <a:bodyPr wrap="square">
            <a:spAutoFit/>
          </a:bodyPr>
          <a:lstStyle/>
          <a:p>
            <a:pPr algn="just"/>
            <a:r>
              <a:rPr lang="es-MX" sz="2000" b="1" dirty="0" smtClean="0"/>
              <a:t>Estimulo a sectores productivos domésticos</a:t>
            </a:r>
            <a:endParaRPr lang="es-MX" sz="2000" b="1" dirty="0"/>
          </a:p>
        </p:txBody>
      </p:sp>
      <p:sp>
        <p:nvSpPr>
          <p:cNvPr id="21" name="Rectángulo 20"/>
          <p:cNvSpPr/>
          <p:nvPr/>
        </p:nvSpPr>
        <p:spPr>
          <a:xfrm>
            <a:off x="2053159" y="4974006"/>
            <a:ext cx="2879644" cy="738664"/>
          </a:xfrm>
          <a:prstGeom prst="rect">
            <a:avLst/>
          </a:prstGeom>
        </p:spPr>
        <p:txBody>
          <a:bodyPr wrap="square">
            <a:spAutoFit/>
          </a:bodyPr>
          <a:lstStyle/>
          <a:p>
            <a:pPr marL="285750" indent="-285750" algn="just">
              <a:buFont typeface="Arial" panose="020B0604020202020204" pitchFamily="34" charset="0"/>
              <a:buChar char="•"/>
            </a:pPr>
            <a:r>
              <a:rPr lang="es-MX" sz="1400" dirty="0" smtClean="0"/>
              <a:t>Buena administración.</a:t>
            </a:r>
          </a:p>
          <a:p>
            <a:pPr marL="285750" indent="-285750" algn="just">
              <a:buFont typeface="Arial" panose="020B0604020202020204" pitchFamily="34" charset="0"/>
              <a:buChar char="•"/>
            </a:pPr>
            <a:r>
              <a:rPr lang="es-MX" sz="1400" dirty="0" smtClean="0"/>
              <a:t>Rendición de cuentas a los contribuyentes.</a:t>
            </a:r>
            <a:endParaRPr lang="es-MX" sz="1400" dirty="0"/>
          </a:p>
        </p:txBody>
      </p:sp>
      <p:sp>
        <p:nvSpPr>
          <p:cNvPr id="22" name="Flecha abajo 21"/>
          <p:cNvSpPr/>
          <p:nvPr/>
        </p:nvSpPr>
        <p:spPr>
          <a:xfrm>
            <a:off x="3418839" y="4644227"/>
            <a:ext cx="288032" cy="216024"/>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MX"/>
          </a:p>
        </p:txBody>
      </p:sp>
      <p:cxnSp>
        <p:nvCxnSpPr>
          <p:cNvPr id="23" name="Conector recto 22"/>
          <p:cNvCxnSpPr/>
          <p:nvPr/>
        </p:nvCxnSpPr>
        <p:spPr>
          <a:xfrm>
            <a:off x="5580753" y="3700101"/>
            <a:ext cx="0" cy="2664296"/>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24" name="Flecha abajo 23"/>
          <p:cNvSpPr/>
          <p:nvPr/>
        </p:nvSpPr>
        <p:spPr>
          <a:xfrm>
            <a:off x="7431268" y="4634526"/>
            <a:ext cx="288032" cy="216024"/>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MX"/>
          </a:p>
        </p:txBody>
      </p:sp>
      <p:sp>
        <p:nvSpPr>
          <p:cNvPr id="25" name="Rectángulo 24"/>
          <p:cNvSpPr/>
          <p:nvPr/>
        </p:nvSpPr>
        <p:spPr>
          <a:xfrm>
            <a:off x="6062940" y="4922928"/>
            <a:ext cx="2879644" cy="1600438"/>
          </a:xfrm>
          <a:prstGeom prst="rect">
            <a:avLst/>
          </a:prstGeom>
        </p:spPr>
        <p:txBody>
          <a:bodyPr wrap="square">
            <a:spAutoFit/>
          </a:bodyPr>
          <a:lstStyle/>
          <a:p>
            <a:pPr marL="285750" indent="-285750" algn="just">
              <a:buFont typeface="Arial" panose="020B0604020202020204" pitchFamily="34" charset="0"/>
              <a:buChar char="•"/>
            </a:pPr>
            <a:r>
              <a:rPr lang="es-MX" sz="1400" dirty="0" smtClean="0"/>
              <a:t>Generar una demanda para determinados bienes y servicios nacionales.</a:t>
            </a:r>
          </a:p>
          <a:p>
            <a:pPr marL="285750" indent="-285750" algn="just">
              <a:buFont typeface="Arial" panose="020B0604020202020204" pitchFamily="34" charset="0"/>
              <a:buChar char="•"/>
            </a:pPr>
            <a:r>
              <a:rPr lang="es-MX" sz="1400" dirty="0" smtClean="0"/>
              <a:t>Desarrollo de determinados sectores productivos  nacionales.</a:t>
            </a:r>
          </a:p>
          <a:p>
            <a:pPr marL="285750" indent="-285750" algn="just">
              <a:buFont typeface="Arial" panose="020B0604020202020204" pitchFamily="34" charset="0"/>
              <a:buChar char="•"/>
            </a:pPr>
            <a:r>
              <a:rPr lang="es-MX" sz="1400" dirty="0" smtClean="0"/>
              <a:t>Localización de determinadas empresas en el país.</a:t>
            </a:r>
            <a:endParaRPr lang="es-MX" sz="1400" dirty="0"/>
          </a:p>
        </p:txBody>
      </p:sp>
      <p:cxnSp>
        <p:nvCxnSpPr>
          <p:cNvPr id="5" name="Conector recto de flecha 4"/>
          <p:cNvCxnSpPr/>
          <p:nvPr/>
        </p:nvCxnSpPr>
        <p:spPr>
          <a:xfrm flipH="1">
            <a:off x="3701293" y="3257649"/>
            <a:ext cx="1442690" cy="81639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p:nvPr/>
        </p:nvCxnSpPr>
        <p:spPr>
          <a:xfrm>
            <a:off x="6337324" y="3273863"/>
            <a:ext cx="1237960" cy="6243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604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ipse 16"/>
          <p:cNvSpPr/>
          <p:nvPr/>
        </p:nvSpPr>
        <p:spPr>
          <a:xfrm>
            <a:off x="6639759" y="4702195"/>
            <a:ext cx="3881037" cy="176864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FF0000"/>
              </a:solidFill>
            </a:endParaRPr>
          </a:p>
        </p:txBody>
      </p:sp>
      <p:sp>
        <p:nvSpPr>
          <p:cNvPr id="16" name="Elipse 15"/>
          <p:cNvSpPr/>
          <p:nvPr/>
        </p:nvSpPr>
        <p:spPr>
          <a:xfrm>
            <a:off x="392519" y="4702195"/>
            <a:ext cx="3881037" cy="176864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FF0000"/>
              </a:solidFill>
            </a:endParaRPr>
          </a:p>
        </p:txBody>
      </p:sp>
      <p:sp>
        <p:nvSpPr>
          <p:cNvPr id="4" name="Rectángulo 3"/>
          <p:cNvSpPr/>
          <p:nvPr/>
        </p:nvSpPr>
        <p:spPr>
          <a:xfrm>
            <a:off x="1475453" y="1777006"/>
            <a:ext cx="8003232" cy="2308324"/>
          </a:xfrm>
          <a:prstGeom prst="rect">
            <a:avLst/>
          </a:prstGeom>
        </p:spPr>
        <p:txBody>
          <a:bodyPr wrap="square">
            <a:spAutoFit/>
          </a:bodyPr>
          <a:lstStyle/>
          <a:p>
            <a:pPr marL="285750" indent="-285750" algn="just">
              <a:buFont typeface="Arial" panose="020B0604020202020204" pitchFamily="34" charset="0"/>
              <a:buChar char="•"/>
            </a:pPr>
            <a:r>
              <a:rPr lang="es-MX" sz="2400" dirty="0"/>
              <a:t>Muchos países tienen algún tipo de política  destinada a promover el acceso de las pymes a las compras gubernamentales.</a:t>
            </a:r>
          </a:p>
          <a:p>
            <a:pPr marL="285750" indent="-285750" algn="just">
              <a:buFont typeface="Arial" panose="020B0604020202020204" pitchFamily="34" charset="0"/>
              <a:buChar char="•"/>
            </a:pPr>
            <a:endParaRPr lang="es-MX" sz="2400" dirty="0"/>
          </a:p>
          <a:p>
            <a:pPr marL="285750" indent="-285750" algn="just">
              <a:buFont typeface="Arial" panose="020B0604020202020204" pitchFamily="34" charset="0"/>
              <a:buChar char="•"/>
            </a:pPr>
            <a:r>
              <a:rPr lang="es-MX" sz="2400" dirty="0"/>
              <a:t>Las herramientas utilizadas responden a algún tipo de estrategia que se enmarca en dos enfoques: </a:t>
            </a:r>
          </a:p>
        </p:txBody>
      </p:sp>
      <p:pic>
        <p:nvPicPr>
          <p:cNvPr id="10" name="Imagen 9"/>
          <p:cNvPicPr>
            <a:picLocks noChangeAspect="1"/>
          </p:cNvPicPr>
          <p:nvPr/>
        </p:nvPicPr>
        <p:blipFill>
          <a:blip r:embed="rId2"/>
          <a:stretch>
            <a:fillRect/>
          </a:stretch>
        </p:blipFill>
        <p:spPr>
          <a:xfrm>
            <a:off x="4671600" y="4839590"/>
            <a:ext cx="1378558" cy="1378558"/>
          </a:xfrm>
          <a:prstGeom prst="rect">
            <a:avLst/>
          </a:prstGeom>
        </p:spPr>
      </p:pic>
      <p:sp>
        <p:nvSpPr>
          <p:cNvPr id="11" name="CuadroTexto 10"/>
          <p:cNvSpPr txBox="1"/>
          <p:nvPr/>
        </p:nvSpPr>
        <p:spPr>
          <a:xfrm>
            <a:off x="5141102" y="5127228"/>
            <a:ext cx="720080" cy="400110"/>
          </a:xfrm>
          <a:prstGeom prst="rect">
            <a:avLst/>
          </a:prstGeom>
          <a:noFill/>
        </p:spPr>
        <p:txBody>
          <a:bodyPr wrap="square" rtlCol="0">
            <a:spAutoFit/>
          </a:bodyPr>
          <a:lstStyle/>
          <a:p>
            <a:r>
              <a:rPr lang="es-MX" sz="2000" b="1" dirty="0"/>
              <a:t>MIX</a:t>
            </a:r>
          </a:p>
        </p:txBody>
      </p:sp>
      <p:sp>
        <p:nvSpPr>
          <p:cNvPr id="12" name="Rectángulo 11"/>
          <p:cNvSpPr/>
          <p:nvPr/>
        </p:nvSpPr>
        <p:spPr>
          <a:xfrm>
            <a:off x="1006137" y="4986352"/>
            <a:ext cx="2653803" cy="1200329"/>
          </a:xfrm>
          <a:prstGeom prst="rect">
            <a:avLst/>
          </a:prstGeom>
        </p:spPr>
        <p:txBody>
          <a:bodyPr wrap="none">
            <a:spAutoFit/>
          </a:bodyPr>
          <a:lstStyle/>
          <a:p>
            <a:pPr algn="ctr"/>
            <a:r>
              <a:rPr lang="es-MX" sz="3600" b="1" dirty="0"/>
              <a:t>Enfoque de </a:t>
            </a:r>
            <a:endParaRPr lang="es-MX" sz="3600" b="1" dirty="0" smtClean="0"/>
          </a:p>
          <a:p>
            <a:pPr algn="ctr"/>
            <a:r>
              <a:rPr lang="es-MX" sz="3600" b="1" dirty="0" smtClean="0"/>
              <a:t>preferencias </a:t>
            </a:r>
            <a:endParaRPr lang="es-MX" sz="3600" b="1" dirty="0"/>
          </a:p>
        </p:txBody>
      </p:sp>
      <p:sp>
        <p:nvSpPr>
          <p:cNvPr id="13" name="Rectángulo 12"/>
          <p:cNvSpPr/>
          <p:nvPr/>
        </p:nvSpPr>
        <p:spPr>
          <a:xfrm>
            <a:off x="5730703" y="4842949"/>
            <a:ext cx="5783517" cy="1200329"/>
          </a:xfrm>
          <a:prstGeom prst="rect">
            <a:avLst/>
          </a:prstGeom>
        </p:spPr>
        <p:txBody>
          <a:bodyPr wrap="square">
            <a:spAutoFit/>
          </a:bodyPr>
          <a:lstStyle/>
          <a:p>
            <a:pPr algn="ctr"/>
            <a:r>
              <a:rPr lang="es-MX" sz="3600" b="1" dirty="0"/>
              <a:t>Enfoque de </a:t>
            </a:r>
            <a:endParaRPr lang="es-MX" sz="3600" b="1" dirty="0" smtClean="0"/>
          </a:p>
          <a:p>
            <a:pPr algn="ctr"/>
            <a:r>
              <a:rPr lang="es-MX" sz="3600" b="1" dirty="0" smtClean="0"/>
              <a:t>fallas </a:t>
            </a:r>
            <a:r>
              <a:rPr lang="es-MX" sz="3600" b="1" dirty="0"/>
              <a:t>de mercado </a:t>
            </a:r>
          </a:p>
        </p:txBody>
      </p:sp>
      <p:sp>
        <p:nvSpPr>
          <p:cNvPr id="15" name="Título 1"/>
          <p:cNvSpPr txBox="1">
            <a:spLocks/>
          </p:cNvSpPr>
          <p:nvPr/>
        </p:nvSpPr>
        <p:spPr>
          <a:xfrm>
            <a:off x="808524" y="825424"/>
            <a:ext cx="10058400" cy="63391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200" dirty="0" smtClean="0">
                <a:solidFill>
                  <a:srgbClr val="000078"/>
                </a:solidFill>
                <a:latin typeface="Impact" panose="020B0806030902050204" pitchFamily="34" charset="0"/>
                <a:ea typeface="+mn-ea"/>
                <a:cs typeface="+mn-cs"/>
              </a:rPr>
              <a:t>Enfoques en el uso de las políticas para impulsar a las </a:t>
            </a:r>
            <a:r>
              <a:rPr lang="es-MX" sz="3200" dirty="0" err="1" smtClean="0">
                <a:solidFill>
                  <a:srgbClr val="000078"/>
                </a:solidFill>
                <a:latin typeface="Impact" panose="020B0806030902050204" pitchFamily="34" charset="0"/>
                <a:ea typeface="+mn-ea"/>
                <a:cs typeface="+mn-cs"/>
              </a:rPr>
              <a:t>Mipymes</a:t>
            </a:r>
            <a:r>
              <a:rPr lang="es-MX" sz="3200" dirty="0" smtClean="0">
                <a:solidFill>
                  <a:srgbClr val="000078"/>
                </a:solidFill>
                <a:latin typeface="Impact" panose="020B0806030902050204" pitchFamily="34" charset="0"/>
                <a:ea typeface="+mn-ea"/>
                <a:cs typeface="+mn-cs"/>
              </a:rPr>
              <a:t> a través de las Compras Públicas</a:t>
            </a:r>
            <a:endParaRPr lang="es-MX" sz="3200" dirty="0">
              <a:solidFill>
                <a:srgbClr val="000078"/>
              </a:solidFill>
              <a:latin typeface="Impact" panose="020B0806030902050204" pitchFamily="34" charset="0"/>
              <a:ea typeface="+mn-ea"/>
              <a:cs typeface="+mn-cs"/>
            </a:endParaRPr>
          </a:p>
        </p:txBody>
      </p:sp>
    </p:spTree>
    <p:extLst>
      <p:ext uri="{BB962C8B-B14F-4D97-AF65-F5344CB8AC3E}">
        <p14:creationId xmlns:p14="http://schemas.microsoft.com/office/powerpoint/2010/main" val="24306904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068269172"/>
              </p:ext>
            </p:extLst>
          </p:nvPr>
        </p:nvGraphicFramePr>
        <p:xfrm>
          <a:off x="820555" y="1784303"/>
          <a:ext cx="9986211" cy="4194800"/>
        </p:xfrm>
        <a:graphic>
          <a:graphicData uri="http://schemas.openxmlformats.org/drawingml/2006/table">
            <a:tbl>
              <a:tblPr firstRow="1" bandRow="1">
                <a:tableStyleId>{073A0DAA-6AF3-43AB-8588-CEC1D06C72B9}</a:tableStyleId>
              </a:tblPr>
              <a:tblGrid>
                <a:gridCol w="3328737"/>
                <a:gridCol w="3328737"/>
                <a:gridCol w="3328737"/>
              </a:tblGrid>
              <a:tr h="720080">
                <a:tc>
                  <a:txBody>
                    <a:bodyPr/>
                    <a:lstStyle/>
                    <a:p>
                      <a:pPr algn="ctr"/>
                      <a:r>
                        <a:rPr lang="es-MX" dirty="0" smtClean="0"/>
                        <a:t>Enfoque</a:t>
                      </a:r>
                      <a:endParaRPr lang="es-MX" dirty="0"/>
                    </a:p>
                  </a:txBody>
                  <a:tcPr anchor="ctr"/>
                </a:tc>
                <a:tc>
                  <a:txBody>
                    <a:bodyPr/>
                    <a:lstStyle/>
                    <a:p>
                      <a:pPr algn="ctr"/>
                      <a:r>
                        <a:rPr lang="es-MX" dirty="0" smtClean="0"/>
                        <a:t>Tipo</a:t>
                      </a:r>
                      <a:r>
                        <a:rPr lang="es-MX" baseline="0" dirty="0" smtClean="0"/>
                        <a:t> de Intervención</a:t>
                      </a:r>
                      <a:endParaRPr lang="es-MX" dirty="0"/>
                    </a:p>
                  </a:txBody>
                  <a:tcPr anchor="ctr"/>
                </a:tc>
                <a:tc>
                  <a:txBody>
                    <a:bodyPr/>
                    <a:lstStyle/>
                    <a:p>
                      <a:pPr algn="ctr"/>
                      <a:r>
                        <a:rPr lang="es-MX" dirty="0" smtClean="0"/>
                        <a:t>Intervención en compras públicas</a:t>
                      </a:r>
                      <a:endParaRPr lang="es-MX" dirty="0"/>
                    </a:p>
                  </a:txBody>
                  <a:tcPr anchor="ctr"/>
                </a:tc>
              </a:tr>
              <a:tr h="540202">
                <a:tc>
                  <a:txBody>
                    <a:bodyPr/>
                    <a:lstStyle/>
                    <a:p>
                      <a:pPr algn="ctr"/>
                      <a:r>
                        <a:rPr lang="es-MX" sz="2400" dirty="0" smtClean="0"/>
                        <a:t>Fallas de mercado</a:t>
                      </a:r>
                      <a:endParaRPr lang="es-MX" sz="2400" dirty="0"/>
                    </a:p>
                  </a:txBody>
                  <a:tcPr anchor="ctr"/>
                </a:tc>
                <a:tc>
                  <a:txBody>
                    <a:bodyPr/>
                    <a:lstStyle/>
                    <a:p>
                      <a:pPr algn="ctr"/>
                      <a:r>
                        <a:rPr lang="es-MX" sz="2400" dirty="0" smtClean="0"/>
                        <a:t>Políticas horizontales:</a:t>
                      </a:r>
                    </a:p>
                    <a:p>
                      <a:pPr algn="ctr"/>
                      <a:r>
                        <a:rPr lang="es-MX" sz="2400" dirty="0" smtClean="0"/>
                        <a:t>Disponible</a:t>
                      </a:r>
                      <a:r>
                        <a:rPr lang="es-MX" sz="2400" baseline="0" dirty="0" smtClean="0"/>
                        <a:t> para cualquier sector o actividad.</a:t>
                      </a:r>
                      <a:endParaRPr lang="es-MX" sz="2400" dirty="0"/>
                    </a:p>
                  </a:txBody>
                  <a:tcPr anchor="ctr"/>
                </a:tc>
                <a:tc>
                  <a:txBody>
                    <a:bodyPr/>
                    <a:lstStyle/>
                    <a:p>
                      <a:pPr algn="ctr"/>
                      <a:r>
                        <a:rPr lang="es-MX" sz="2400" dirty="0" smtClean="0"/>
                        <a:t>Disminuir</a:t>
                      </a:r>
                      <a:r>
                        <a:rPr lang="es-MX" sz="2400" baseline="0" dirty="0" smtClean="0"/>
                        <a:t> o eliminar barreras legales, administrativas, de procedimiento, etc.</a:t>
                      </a:r>
                      <a:endParaRPr lang="es-MX" sz="2400" dirty="0"/>
                    </a:p>
                  </a:txBody>
                  <a:tcPr anchor="ctr"/>
                </a:tc>
              </a:tr>
              <a:tr h="540202">
                <a:tc>
                  <a:txBody>
                    <a:bodyPr/>
                    <a:lstStyle/>
                    <a:p>
                      <a:pPr algn="ctr"/>
                      <a:r>
                        <a:rPr lang="es-MX" sz="2400" dirty="0" smtClean="0"/>
                        <a:t>De preferencias</a:t>
                      </a:r>
                      <a:endParaRPr lang="es-MX" sz="2400" dirty="0"/>
                    </a:p>
                  </a:txBody>
                  <a:tcPr anchor="ctr"/>
                </a:tc>
                <a:tc>
                  <a:txBody>
                    <a:bodyPr/>
                    <a:lstStyle/>
                    <a:p>
                      <a:pPr algn="ctr"/>
                      <a:r>
                        <a:rPr lang="es-MX" sz="2400" dirty="0" smtClean="0"/>
                        <a:t>Políticas  verticales:</a:t>
                      </a:r>
                    </a:p>
                    <a:p>
                      <a:pPr algn="ctr"/>
                      <a:r>
                        <a:rPr lang="es-MX" sz="2400" dirty="0" smtClean="0"/>
                        <a:t>Disponible para cierto sector o actividad especifica</a:t>
                      </a:r>
                      <a:endParaRPr lang="es-MX" sz="2400" dirty="0"/>
                    </a:p>
                  </a:txBody>
                  <a:tcPr anchor="ctr"/>
                </a:tc>
                <a:tc>
                  <a:txBody>
                    <a:bodyPr/>
                    <a:lstStyle/>
                    <a:p>
                      <a:pPr algn="ctr"/>
                      <a:r>
                        <a:rPr lang="es-MX" sz="2400" dirty="0" smtClean="0"/>
                        <a:t>Establecer algún tipo de preferencia para las pymes en los distintos mecanismos de compra del sector público</a:t>
                      </a:r>
                      <a:endParaRPr lang="es-MX" sz="2400" dirty="0"/>
                    </a:p>
                  </a:txBody>
                  <a:tcPr anchor="ctr"/>
                </a:tc>
              </a:tr>
            </a:tbl>
          </a:graphicData>
        </a:graphic>
      </p:graphicFrame>
      <p:sp>
        <p:nvSpPr>
          <p:cNvPr id="5" name="Título 1"/>
          <p:cNvSpPr txBox="1">
            <a:spLocks/>
          </p:cNvSpPr>
          <p:nvPr/>
        </p:nvSpPr>
        <p:spPr>
          <a:xfrm>
            <a:off x="820555" y="705109"/>
            <a:ext cx="10058400" cy="63391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200" dirty="0" smtClean="0">
                <a:solidFill>
                  <a:srgbClr val="000078"/>
                </a:solidFill>
                <a:latin typeface="Impact" panose="020B0806030902050204" pitchFamily="34" charset="0"/>
                <a:ea typeface="+mn-ea"/>
                <a:cs typeface="+mn-cs"/>
              </a:rPr>
              <a:t>Enfoques en el uso de las políticas para impulsar a las </a:t>
            </a:r>
            <a:r>
              <a:rPr lang="es-MX" sz="3200" dirty="0" err="1" smtClean="0">
                <a:solidFill>
                  <a:srgbClr val="000078"/>
                </a:solidFill>
                <a:latin typeface="Impact" panose="020B0806030902050204" pitchFamily="34" charset="0"/>
                <a:ea typeface="+mn-ea"/>
                <a:cs typeface="+mn-cs"/>
              </a:rPr>
              <a:t>Mipymes</a:t>
            </a:r>
            <a:r>
              <a:rPr lang="es-MX" sz="3200" dirty="0" smtClean="0">
                <a:solidFill>
                  <a:srgbClr val="000078"/>
                </a:solidFill>
                <a:latin typeface="Impact" panose="020B0806030902050204" pitchFamily="34" charset="0"/>
                <a:ea typeface="+mn-ea"/>
                <a:cs typeface="+mn-cs"/>
              </a:rPr>
              <a:t> a través de las Compras Públicas</a:t>
            </a:r>
            <a:endParaRPr lang="es-MX" sz="3200" dirty="0">
              <a:solidFill>
                <a:srgbClr val="000078"/>
              </a:solidFill>
              <a:latin typeface="Impact" panose="020B0806030902050204" pitchFamily="34" charset="0"/>
              <a:ea typeface="+mn-ea"/>
              <a:cs typeface="+mn-cs"/>
            </a:endParaRPr>
          </a:p>
        </p:txBody>
      </p:sp>
    </p:spTree>
    <p:extLst>
      <p:ext uri="{BB962C8B-B14F-4D97-AF65-F5344CB8AC3E}">
        <p14:creationId xmlns:p14="http://schemas.microsoft.com/office/powerpoint/2010/main" val="11274198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687380578"/>
              </p:ext>
            </p:extLst>
          </p:nvPr>
        </p:nvGraphicFramePr>
        <p:xfrm>
          <a:off x="1513575" y="1928682"/>
          <a:ext cx="8672360" cy="2880888"/>
        </p:xfrm>
        <a:graphic>
          <a:graphicData uri="http://schemas.openxmlformats.org/drawingml/2006/table">
            <a:tbl>
              <a:tblPr firstRow="1" bandRow="1">
                <a:tableStyleId>{073A0DAA-6AF3-43AB-8588-CEC1D06C72B9}</a:tableStyleId>
              </a:tblPr>
              <a:tblGrid>
                <a:gridCol w="4336180"/>
                <a:gridCol w="4336180"/>
              </a:tblGrid>
              <a:tr h="720080">
                <a:tc>
                  <a:txBody>
                    <a:bodyPr/>
                    <a:lstStyle/>
                    <a:p>
                      <a:pPr algn="ctr"/>
                      <a:r>
                        <a:rPr lang="es-MX" dirty="0" smtClean="0"/>
                        <a:t>País</a:t>
                      </a:r>
                      <a:endParaRPr lang="es-MX" dirty="0"/>
                    </a:p>
                  </a:txBody>
                  <a:tcPr anchor="ctr"/>
                </a:tc>
                <a:tc>
                  <a:txBody>
                    <a:bodyPr/>
                    <a:lstStyle/>
                    <a:p>
                      <a:pPr algn="ctr"/>
                      <a:r>
                        <a:rPr lang="es-MX" dirty="0" smtClean="0"/>
                        <a:t>Porcentaje</a:t>
                      </a:r>
                      <a:endParaRPr lang="es-MX" dirty="0"/>
                    </a:p>
                  </a:txBody>
                  <a:tcPr anchor="ctr"/>
                </a:tc>
              </a:tr>
              <a:tr h="540202">
                <a:tc>
                  <a:txBody>
                    <a:bodyPr/>
                    <a:lstStyle/>
                    <a:p>
                      <a:pPr algn="ctr"/>
                      <a:r>
                        <a:rPr lang="es-MX" sz="2400" dirty="0" smtClean="0"/>
                        <a:t>Estados Unidos</a:t>
                      </a:r>
                      <a:endParaRPr lang="es-MX" sz="2400" dirty="0"/>
                    </a:p>
                  </a:txBody>
                  <a:tcPr anchor="ctr"/>
                </a:tc>
                <a:tc>
                  <a:txBody>
                    <a:bodyPr/>
                    <a:lstStyle/>
                    <a:p>
                      <a:pPr algn="ctr"/>
                      <a:r>
                        <a:rPr lang="es-MX" sz="2400" dirty="0" smtClean="0"/>
                        <a:t>23%</a:t>
                      </a:r>
                      <a:endParaRPr lang="es-MX" sz="2400" dirty="0"/>
                    </a:p>
                  </a:txBody>
                  <a:tcPr anchor="ctr"/>
                </a:tc>
              </a:tr>
              <a:tr h="540202">
                <a:tc>
                  <a:txBody>
                    <a:bodyPr/>
                    <a:lstStyle/>
                    <a:p>
                      <a:pPr algn="ctr"/>
                      <a:r>
                        <a:rPr lang="es-MX" sz="2400" dirty="0" smtClean="0"/>
                        <a:t>Australia</a:t>
                      </a:r>
                      <a:endParaRPr lang="es-MX" sz="2400" dirty="0"/>
                    </a:p>
                  </a:txBody>
                  <a:tcPr anchor="ctr"/>
                </a:tc>
                <a:tc>
                  <a:txBody>
                    <a:bodyPr/>
                    <a:lstStyle/>
                    <a:p>
                      <a:pPr algn="ctr"/>
                      <a:r>
                        <a:rPr lang="es-MX" sz="2400" dirty="0" smtClean="0"/>
                        <a:t>37%</a:t>
                      </a:r>
                      <a:endParaRPr lang="es-MX" sz="2400" dirty="0"/>
                    </a:p>
                  </a:txBody>
                  <a:tcPr anchor="ctr"/>
                </a:tc>
              </a:tr>
              <a:tr h="540202">
                <a:tc>
                  <a:txBody>
                    <a:bodyPr/>
                    <a:lstStyle/>
                    <a:p>
                      <a:pPr algn="ctr"/>
                      <a:r>
                        <a:rPr lang="es-MX" sz="2400" dirty="0" smtClean="0"/>
                        <a:t>Canadá </a:t>
                      </a:r>
                      <a:endParaRPr lang="es-MX" sz="2400" dirty="0"/>
                    </a:p>
                  </a:txBody>
                  <a:tcPr anchor="ctr"/>
                </a:tc>
                <a:tc>
                  <a:txBody>
                    <a:bodyPr/>
                    <a:lstStyle/>
                    <a:p>
                      <a:pPr algn="ctr"/>
                      <a:r>
                        <a:rPr lang="es-MX" sz="2400" dirty="0" smtClean="0"/>
                        <a:t>43%</a:t>
                      </a:r>
                      <a:endParaRPr lang="es-MX" sz="2400" dirty="0"/>
                    </a:p>
                  </a:txBody>
                  <a:tcPr anchor="ctr"/>
                </a:tc>
              </a:tr>
              <a:tr h="540202">
                <a:tc>
                  <a:txBody>
                    <a:bodyPr/>
                    <a:lstStyle/>
                    <a:p>
                      <a:pPr algn="ctr"/>
                      <a:r>
                        <a:rPr lang="es-MX" sz="2400" dirty="0" smtClean="0"/>
                        <a:t>Unión Europea</a:t>
                      </a:r>
                      <a:endParaRPr lang="es-MX" sz="2400" dirty="0"/>
                    </a:p>
                  </a:txBody>
                  <a:tcPr anchor="ctr"/>
                </a:tc>
                <a:tc>
                  <a:txBody>
                    <a:bodyPr/>
                    <a:lstStyle/>
                    <a:p>
                      <a:pPr algn="ctr"/>
                      <a:r>
                        <a:rPr lang="es-MX" sz="2400" dirty="0" smtClean="0"/>
                        <a:t>42%</a:t>
                      </a:r>
                      <a:endParaRPr lang="es-MX" sz="2400" dirty="0"/>
                    </a:p>
                  </a:txBody>
                  <a:tcPr anchor="ctr"/>
                </a:tc>
              </a:tr>
            </a:tbl>
          </a:graphicData>
        </a:graphic>
      </p:graphicFrame>
      <p:sp>
        <p:nvSpPr>
          <p:cNvPr id="5" name="Título 1"/>
          <p:cNvSpPr txBox="1">
            <a:spLocks/>
          </p:cNvSpPr>
          <p:nvPr/>
        </p:nvSpPr>
        <p:spPr>
          <a:xfrm>
            <a:off x="820555" y="705109"/>
            <a:ext cx="10058400" cy="63391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200" dirty="0" smtClean="0">
                <a:solidFill>
                  <a:srgbClr val="000078"/>
                </a:solidFill>
                <a:latin typeface="Impact" panose="020B0806030902050204" pitchFamily="34" charset="0"/>
                <a:ea typeface="+mn-ea"/>
                <a:cs typeface="+mn-cs"/>
              </a:rPr>
              <a:t>Porcentaje de Compras de Gobierno a </a:t>
            </a:r>
            <a:r>
              <a:rPr lang="es-MX" sz="3200" dirty="0" err="1" smtClean="0">
                <a:solidFill>
                  <a:srgbClr val="000078"/>
                </a:solidFill>
                <a:latin typeface="Impact" panose="020B0806030902050204" pitchFamily="34" charset="0"/>
                <a:ea typeface="+mn-ea"/>
                <a:cs typeface="+mn-cs"/>
              </a:rPr>
              <a:t>Mipymes</a:t>
            </a:r>
            <a:endParaRPr lang="es-MX" sz="3200" dirty="0">
              <a:solidFill>
                <a:srgbClr val="000078"/>
              </a:solidFill>
              <a:latin typeface="Impact" panose="020B0806030902050204" pitchFamily="34" charset="0"/>
              <a:ea typeface="+mn-ea"/>
              <a:cs typeface="+mn-cs"/>
            </a:endParaRPr>
          </a:p>
        </p:txBody>
      </p:sp>
      <p:sp>
        <p:nvSpPr>
          <p:cNvPr id="2" name="Rectángulo 1"/>
          <p:cNvSpPr/>
          <p:nvPr/>
        </p:nvSpPr>
        <p:spPr>
          <a:xfrm>
            <a:off x="339292" y="6209982"/>
            <a:ext cx="8227192" cy="369332"/>
          </a:xfrm>
          <a:prstGeom prst="rect">
            <a:avLst/>
          </a:prstGeom>
        </p:spPr>
        <p:txBody>
          <a:bodyPr wrap="square">
            <a:spAutoFit/>
          </a:bodyPr>
          <a:lstStyle/>
          <a:p>
            <a:r>
              <a:rPr lang="es-MX" i="1" dirty="0" smtClean="0">
                <a:solidFill>
                  <a:srgbClr val="1F497D"/>
                </a:solidFill>
                <a:latin typeface="Arial" panose="020B0604020202020204" pitchFamily="34" charset="0"/>
              </a:rPr>
              <a:t>Fuente: Observatorio </a:t>
            </a:r>
            <a:r>
              <a:rPr lang="es-MX" i="1" dirty="0">
                <a:solidFill>
                  <a:srgbClr val="1F497D"/>
                </a:solidFill>
                <a:latin typeface="Arial" panose="020B0604020202020204" pitchFamily="34" charset="0"/>
              </a:rPr>
              <a:t>de Competitividad de las Cadenas de Valor en México</a:t>
            </a:r>
            <a:endParaRPr lang="es-MX" dirty="0"/>
          </a:p>
        </p:txBody>
      </p:sp>
    </p:spTree>
    <p:extLst>
      <p:ext uri="{BB962C8B-B14F-4D97-AF65-F5344CB8AC3E}">
        <p14:creationId xmlns:p14="http://schemas.microsoft.com/office/powerpoint/2010/main" val="16456425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00" y="488496"/>
            <a:ext cx="3200000" cy="558730"/>
          </a:xfrm>
          <a:prstGeom prst="rect">
            <a:avLst/>
          </a:prstGeom>
        </p:spPr>
      </p:pic>
      <p:sp>
        <p:nvSpPr>
          <p:cNvPr id="8" name="Título 1"/>
          <p:cNvSpPr txBox="1">
            <a:spLocks/>
          </p:cNvSpPr>
          <p:nvPr/>
        </p:nvSpPr>
        <p:spPr>
          <a:xfrm>
            <a:off x="2998269" y="3846649"/>
            <a:ext cx="6699183" cy="63391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dirty="0" smtClean="0">
                <a:solidFill>
                  <a:srgbClr val="000078"/>
                </a:solidFill>
                <a:latin typeface="Impact" panose="020B0806030902050204" pitchFamily="34" charset="0"/>
                <a:ea typeface="+mn-ea"/>
                <a:cs typeface="+mn-cs"/>
              </a:rPr>
              <a:t>El modelo de Compras de Gobierno a </a:t>
            </a:r>
            <a:r>
              <a:rPr lang="es-MX" dirty="0" err="1" smtClean="0">
                <a:solidFill>
                  <a:srgbClr val="000078"/>
                </a:solidFill>
                <a:latin typeface="Impact" panose="020B0806030902050204" pitchFamily="34" charset="0"/>
                <a:ea typeface="+mn-ea"/>
                <a:cs typeface="+mn-cs"/>
              </a:rPr>
              <a:t>Mipymes</a:t>
            </a:r>
            <a:r>
              <a:rPr lang="es-MX" dirty="0" smtClean="0">
                <a:solidFill>
                  <a:srgbClr val="000078"/>
                </a:solidFill>
                <a:latin typeface="Impact" panose="020B0806030902050204" pitchFamily="34" charset="0"/>
                <a:ea typeface="+mn-ea"/>
                <a:cs typeface="+mn-cs"/>
              </a:rPr>
              <a:t> en México</a:t>
            </a:r>
            <a:endParaRPr lang="es-MX" dirty="0">
              <a:solidFill>
                <a:srgbClr val="000078"/>
              </a:solidFill>
              <a:latin typeface="Impact" panose="020B0806030902050204" pitchFamily="34" charset="0"/>
              <a:ea typeface="+mn-ea"/>
              <a:cs typeface="+mn-cs"/>
            </a:endParaRPr>
          </a:p>
        </p:txBody>
      </p:sp>
    </p:spTree>
    <p:extLst>
      <p:ext uri="{BB962C8B-B14F-4D97-AF65-F5344CB8AC3E}">
        <p14:creationId xmlns:p14="http://schemas.microsoft.com/office/powerpoint/2010/main" val="12741528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Marcador de texto"/>
          <p:cNvSpPr txBox="1">
            <a:spLocks/>
          </p:cNvSpPr>
          <p:nvPr/>
        </p:nvSpPr>
        <p:spPr>
          <a:xfrm>
            <a:off x="1472445" y="647992"/>
            <a:ext cx="8856984" cy="648072"/>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s-MX" sz="2800" b="1" dirty="0" smtClean="0">
                <a:solidFill>
                  <a:schemeClr val="tx1"/>
                </a:solidFill>
              </a:rPr>
              <a:t>Antecedentes</a:t>
            </a:r>
            <a:endParaRPr lang="es-MX" sz="2800" b="1" dirty="0">
              <a:solidFill>
                <a:schemeClr val="tx1"/>
              </a:solidFill>
            </a:endParaRPr>
          </a:p>
        </p:txBody>
      </p:sp>
      <p:sp>
        <p:nvSpPr>
          <p:cNvPr id="9" name="2 Rectángulo"/>
          <p:cNvSpPr/>
          <p:nvPr/>
        </p:nvSpPr>
        <p:spPr>
          <a:xfrm>
            <a:off x="1837751" y="2073862"/>
            <a:ext cx="8618561" cy="369332"/>
          </a:xfrm>
          <a:prstGeom prst="rect">
            <a:avLst/>
          </a:prstGeom>
        </p:spPr>
        <p:txBody>
          <a:bodyPr wrap="square">
            <a:spAutoFit/>
          </a:bodyPr>
          <a:lstStyle/>
          <a:p>
            <a:r>
              <a:rPr lang="es-MX" b="1" dirty="0">
                <a:latin typeface="Times New Roman" pitchFamily="18" charset="0"/>
                <a:cs typeface="Times New Roman" pitchFamily="18" charset="0"/>
              </a:rPr>
              <a:t>Programa para Impulsar el Crecimiento y el Empleo (Octubre 08, 2008)</a:t>
            </a:r>
          </a:p>
        </p:txBody>
      </p:sp>
      <p:sp>
        <p:nvSpPr>
          <p:cNvPr id="10" name="3 Rectángulo"/>
          <p:cNvSpPr/>
          <p:nvPr/>
        </p:nvSpPr>
        <p:spPr>
          <a:xfrm>
            <a:off x="2249465" y="2454894"/>
            <a:ext cx="7303817" cy="646331"/>
          </a:xfrm>
          <a:prstGeom prst="rect">
            <a:avLst/>
          </a:prstGeom>
        </p:spPr>
        <p:txBody>
          <a:bodyPr wrap="square">
            <a:spAutoFit/>
          </a:bodyPr>
          <a:lstStyle/>
          <a:p>
            <a:pPr algn="just"/>
            <a:r>
              <a:rPr lang="es-MX" sz="2000" dirty="0">
                <a:solidFill>
                  <a:schemeClr val="accent6"/>
                </a:solidFill>
                <a:latin typeface="Times New Roman" pitchFamily="18" charset="0"/>
                <a:cs typeface="Times New Roman" pitchFamily="18" charset="0"/>
              </a:rPr>
              <a:t>“…</a:t>
            </a:r>
            <a:r>
              <a:rPr lang="es-MX" sz="1600" i="1" dirty="0">
                <a:solidFill>
                  <a:schemeClr val="accent6"/>
                </a:solidFill>
                <a:latin typeface="Times New Roman" pitchFamily="18" charset="0"/>
                <a:cs typeface="Times New Roman" pitchFamily="18" charset="0"/>
              </a:rPr>
              <a:t>hemos diseñado un programa para fortalecer la participación de las pequeñas y medianas empresas en las Compras del Gobierno Federal”</a:t>
            </a:r>
          </a:p>
        </p:txBody>
      </p:sp>
      <p:sp>
        <p:nvSpPr>
          <p:cNvPr id="11" name="4 Rectángulo"/>
          <p:cNvSpPr/>
          <p:nvPr/>
        </p:nvSpPr>
        <p:spPr>
          <a:xfrm>
            <a:off x="1908262" y="3208887"/>
            <a:ext cx="8641311" cy="646331"/>
          </a:xfrm>
          <a:prstGeom prst="rect">
            <a:avLst/>
          </a:prstGeom>
        </p:spPr>
        <p:txBody>
          <a:bodyPr wrap="square">
            <a:spAutoFit/>
          </a:bodyPr>
          <a:lstStyle/>
          <a:p>
            <a:r>
              <a:rPr lang="es-MX" b="1" dirty="0">
                <a:latin typeface="Times New Roman" pitchFamily="18" charset="0"/>
                <a:cs typeface="Times New Roman" pitchFamily="18" charset="0"/>
              </a:rPr>
              <a:t>Acuerdo Nacional en Favor de la Economía Familiar y el Empleo </a:t>
            </a:r>
          </a:p>
          <a:p>
            <a:r>
              <a:rPr lang="es-MX" b="1" dirty="0">
                <a:latin typeface="Times New Roman" pitchFamily="18" charset="0"/>
                <a:cs typeface="Times New Roman" pitchFamily="18" charset="0"/>
              </a:rPr>
              <a:t>(Enero 07, 2009)</a:t>
            </a:r>
          </a:p>
        </p:txBody>
      </p:sp>
      <p:sp>
        <p:nvSpPr>
          <p:cNvPr id="12" name="5 Rectángulo"/>
          <p:cNvSpPr/>
          <p:nvPr/>
        </p:nvSpPr>
        <p:spPr>
          <a:xfrm>
            <a:off x="2265382" y="3798014"/>
            <a:ext cx="7656394" cy="1107996"/>
          </a:xfrm>
          <a:prstGeom prst="rect">
            <a:avLst/>
          </a:prstGeom>
        </p:spPr>
        <p:txBody>
          <a:bodyPr wrap="square">
            <a:spAutoFit/>
          </a:bodyPr>
          <a:lstStyle/>
          <a:p>
            <a:r>
              <a:rPr lang="es-MX" i="1" dirty="0">
                <a:solidFill>
                  <a:schemeClr val="accent6"/>
                </a:solidFill>
                <a:latin typeface="Times New Roman" pitchFamily="18" charset="0"/>
                <a:cs typeface="Times New Roman" pitchFamily="18" charset="0"/>
              </a:rPr>
              <a:t>3</a:t>
            </a:r>
            <a:r>
              <a:rPr lang="es-MX" sz="1600" i="1" dirty="0">
                <a:solidFill>
                  <a:schemeClr val="accent6"/>
                </a:solidFill>
                <a:latin typeface="Times New Roman" pitchFamily="18" charset="0"/>
                <a:cs typeface="Times New Roman" pitchFamily="18" charset="0"/>
              </a:rPr>
              <a:t>. Apoyo de la Competitividad y a las </a:t>
            </a:r>
            <a:r>
              <a:rPr lang="es-MX" sz="1600" i="1" dirty="0" err="1">
                <a:solidFill>
                  <a:schemeClr val="accent6"/>
                </a:solidFill>
                <a:latin typeface="Times New Roman" pitchFamily="18" charset="0"/>
                <a:cs typeface="Times New Roman" pitchFamily="18" charset="0"/>
              </a:rPr>
              <a:t>PyMES</a:t>
            </a:r>
            <a:r>
              <a:rPr lang="es-MX" sz="1600" i="1" dirty="0">
                <a:solidFill>
                  <a:schemeClr val="accent6"/>
                </a:solidFill>
                <a:latin typeface="Times New Roman" pitchFamily="18" charset="0"/>
                <a:cs typeface="Times New Roman" pitchFamily="18" charset="0"/>
              </a:rPr>
              <a:t>:</a:t>
            </a:r>
          </a:p>
          <a:p>
            <a:endParaRPr lang="es-MX" sz="1600" i="1" dirty="0">
              <a:solidFill>
                <a:schemeClr val="accent6"/>
              </a:solidFill>
              <a:latin typeface="Times New Roman" pitchFamily="18" charset="0"/>
              <a:cs typeface="Times New Roman" pitchFamily="18" charset="0"/>
            </a:endParaRPr>
          </a:p>
          <a:p>
            <a:r>
              <a:rPr lang="es-MX" sz="1600" i="1" dirty="0">
                <a:solidFill>
                  <a:schemeClr val="accent6"/>
                </a:solidFill>
                <a:latin typeface="Times New Roman" pitchFamily="18" charset="0"/>
                <a:cs typeface="Times New Roman" pitchFamily="18" charset="0"/>
              </a:rPr>
              <a:t>“El Gobierno Federal realizará cuando menos el 20% de sus compras a las pequeñas y medianas empresas mexicanas”</a:t>
            </a:r>
          </a:p>
        </p:txBody>
      </p:sp>
      <p:sp>
        <p:nvSpPr>
          <p:cNvPr id="13" name="6 Rectángulo"/>
          <p:cNvSpPr/>
          <p:nvPr/>
        </p:nvSpPr>
        <p:spPr>
          <a:xfrm>
            <a:off x="1962858" y="4999020"/>
            <a:ext cx="8618561" cy="369332"/>
          </a:xfrm>
          <a:prstGeom prst="rect">
            <a:avLst/>
          </a:prstGeom>
        </p:spPr>
        <p:txBody>
          <a:bodyPr wrap="square">
            <a:spAutoFit/>
          </a:bodyPr>
          <a:lstStyle/>
          <a:p>
            <a:r>
              <a:rPr lang="es-MX" b="1" dirty="0">
                <a:latin typeface="Times New Roman" pitchFamily="18" charset="0"/>
                <a:cs typeface="Times New Roman" pitchFamily="18" charset="0"/>
              </a:rPr>
              <a:t>Acuerdo Presidencial (Enero 15, 2009)</a:t>
            </a:r>
          </a:p>
        </p:txBody>
      </p:sp>
      <p:sp>
        <p:nvSpPr>
          <p:cNvPr id="14" name="7 Rectángulo"/>
          <p:cNvSpPr/>
          <p:nvPr/>
        </p:nvSpPr>
        <p:spPr>
          <a:xfrm>
            <a:off x="1917362" y="5397078"/>
            <a:ext cx="8386552" cy="584775"/>
          </a:xfrm>
          <a:prstGeom prst="rect">
            <a:avLst/>
          </a:prstGeom>
        </p:spPr>
        <p:txBody>
          <a:bodyPr wrap="square">
            <a:spAutoFit/>
          </a:bodyPr>
          <a:lstStyle/>
          <a:p>
            <a:pPr marL="355600" indent="-355600" algn="just">
              <a:spcBef>
                <a:spcPts val="400"/>
              </a:spcBef>
              <a:buClr>
                <a:srgbClr val="FF0000"/>
              </a:buClr>
              <a:buSzPct val="150000"/>
              <a:defRPr/>
            </a:pPr>
            <a:r>
              <a:rPr lang="es-MX" sz="1600" dirty="0">
                <a:solidFill>
                  <a:schemeClr val="bg1">
                    <a:lumMod val="50000"/>
                  </a:schemeClr>
                </a:solidFill>
                <a:latin typeface="Times New Roman" pitchFamily="18" charset="0"/>
                <a:cs typeface="Times New Roman" pitchFamily="18" charset="0"/>
              </a:rPr>
              <a:t>	</a:t>
            </a:r>
            <a:r>
              <a:rPr lang="es-MX" sz="1600" i="1" dirty="0">
                <a:solidFill>
                  <a:schemeClr val="bg1">
                    <a:lumMod val="50000"/>
                  </a:schemeClr>
                </a:solidFill>
                <a:latin typeface="Times New Roman" pitchFamily="18" charset="0"/>
                <a:cs typeface="Times New Roman" pitchFamily="18" charset="0"/>
              </a:rPr>
              <a:t>Se crea la Comisión Intersecretarial de Compras y Obras de la Administración Pública Federal a la Micro, Pequeña y Mediana Empresa</a:t>
            </a:r>
          </a:p>
        </p:txBody>
      </p: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0749" y="519673"/>
            <a:ext cx="2484000" cy="745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36320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 Marcador de texto"/>
          <p:cNvSpPr txBox="1">
            <a:spLocks/>
          </p:cNvSpPr>
          <p:nvPr/>
        </p:nvSpPr>
        <p:spPr>
          <a:xfrm>
            <a:off x="1808486" y="573850"/>
            <a:ext cx="8856984" cy="151216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MX" sz="2400" b="1" dirty="0" smtClean="0">
                <a:solidFill>
                  <a:schemeClr val="tx1"/>
                </a:solidFill>
              </a:rPr>
              <a:t>Al principio todos queríamos un modelo de compras de gobierno que conectara la oferta con la demanda pero con objetivos distintos</a:t>
            </a:r>
            <a:endParaRPr lang="es-MX" sz="2400" b="1" dirty="0">
              <a:solidFill>
                <a:schemeClr val="tx1"/>
              </a:solidFill>
            </a:endParaRPr>
          </a:p>
        </p:txBody>
      </p:sp>
      <p:sp>
        <p:nvSpPr>
          <p:cNvPr id="16" name="17 Rectángulo"/>
          <p:cNvSpPr/>
          <p:nvPr/>
        </p:nvSpPr>
        <p:spPr>
          <a:xfrm>
            <a:off x="2722516" y="3816500"/>
            <a:ext cx="6912281" cy="2417579"/>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18 Rectángulo"/>
          <p:cNvSpPr/>
          <p:nvPr/>
        </p:nvSpPr>
        <p:spPr>
          <a:xfrm>
            <a:off x="2712199" y="1720462"/>
            <a:ext cx="6912281" cy="207368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18" name="19 Conector recto"/>
          <p:cNvCxnSpPr/>
          <p:nvPr/>
        </p:nvCxnSpPr>
        <p:spPr>
          <a:xfrm>
            <a:off x="2753467" y="3783830"/>
            <a:ext cx="6912281" cy="30951"/>
          </a:xfrm>
          <a:prstGeom prst="line">
            <a:avLst/>
          </a:prstGeom>
          <a:ln/>
        </p:spPr>
        <p:style>
          <a:lnRef idx="2">
            <a:schemeClr val="dk1"/>
          </a:lnRef>
          <a:fillRef idx="0">
            <a:schemeClr val="dk1"/>
          </a:fillRef>
          <a:effectRef idx="1">
            <a:schemeClr val="dk1"/>
          </a:effectRef>
          <a:fontRef idx="minor">
            <a:schemeClr val="tx1"/>
          </a:fontRef>
        </p:style>
      </p:cxnSp>
      <p:sp>
        <p:nvSpPr>
          <p:cNvPr id="19" name="20 Llamada de flecha a la derecha"/>
          <p:cNvSpPr/>
          <p:nvPr/>
        </p:nvSpPr>
        <p:spPr>
          <a:xfrm rot="17754705">
            <a:off x="4214239" y="3902794"/>
            <a:ext cx="2157122" cy="1268971"/>
          </a:xfrm>
          <a:prstGeom prst="rightArrowCallout">
            <a:avLst/>
          </a:prstGeom>
          <a:solidFill>
            <a:srgbClr val="FF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21 Llamada de flecha a la derecha"/>
          <p:cNvSpPr/>
          <p:nvPr/>
        </p:nvSpPr>
        <p:spPr>
          <a:xfrm rot="10800000">
            <a:off x="6449601" y="2514858"/>
            <a:ext cx="2256589" cy="1495942"/>
          </a:xfrm>
          <a:prstGeom prst="rightArrowCallou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22 Llamada de flecha a la derecha"/>
          <p:cNvSpPr/>
          <p:nvPr/>
        </p:nvSpPr>
        <p:spPr>
          <a:xfrm>
            <a:off x="7008428" y="4217787"/>
            <a:ext cx="2256589" cy="1268971"/>
          </a:xfrm>
          <a:prstGeom prst="rightArrowCallou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23 CuadroTexto"/>
          <p:cNvSpPr txBox="1"/>
          <p:nvPr/>
        </p:nvSpPr>
        <p:spPr>
          <a:xfrm>
            <a:off x="5704084" y="1854582"/>
            <a:ext cx="1404814" cy="369332"/>
          </a:xfrm>
          <a:prstGeom prst="rect">
            <a:avLst/>
          </a:prstGeom>
          <a:solidFill>
            <a:srgbClr val="000066"/>
          </a:solidFill>
        </p:spPr>
        <p:txBody>
          <a:bodyPr wrap="square" rtlCol="0">
            <a:spAutoFit/>
          </a:bodyPr>
          <a:lstStyle/>
          <a:p>
            <a:r>
              <a:rPr lang="es-MX" b="1" dirty="0">
                <a:solidFill>
                  <a:schemeClr val="bg1"/>
                </a:solidFill>
              </a:rPr>
              <a:t>FOMENTO</a:t>
            </a:r>
          </a:p>
        </p:txBody>
      </p:sp>
      <p:sp>
        <p:nvSpPr>
          <p:cNvPr id="23" name="24 CuadroTexto"/>
          <p:cNvSpPr txBox="1"/>
          <p:nvPr/>
        </p:nvSpPr>
        <p:spPr>
          <a:xfrm>
            <a:off x="5478904" y="5882670"/>
            <a:ext cx="2098991" cy="369332"/>
          </a:xfrm>
          <a:prstGeom prst="rect">
            <a:avLst/>
          </a:prstGeom>
          <a:solidFill>
            <a:srgbClr val="000066"/>
          </a:solidFill>
        </p:spPr>
        <p:txBody>
          <a:bodyPr wrap="square" rtlCol="0">
            <a:spAutoFit/>
          </a:bodyPr>
          <a:lstStyle/>
          <a:p>
            <a:r>
              <a:rPr lang="es-MX" b="1" dirty="0">
                <a:solidFill>
                  <a:schemeClr val="bg1"/>
                </a:solidFill>
              </a:rPr>
              <a:t>NORMATIVIDAD</a:t>
            </a:r>
          </a:p>
        </p:txBody>
      </p:sp>
      <p:sp>
        <p:nvSpPr>
          <p:cNvPr id="24" name="25 Llamada de flecha a la derecha"/>
          <p:cNvSpPr/>
          <p:nvPr/>
        </p:nvSpPr>
        <p:spPr>
          <a:xfrm rot="4295772">
            <a:off x="2747564" y="2750264"/>
            <a:ext cx="2332069" cy="1268971"/>
          </a:xfrm>
          <a:prstGeom prst="rightArrowCallou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5" name="Picture 4" descr="http://t3.gstatic.com/images?q=tbn:c0GLQd0Pbn9KcM:http://www.cipi.gob.mx/assets/images/Nafin.gif">
            <a:hlinkClick r:id="rId2"/>
          </p:cNvPr>
          <p:cNvPicPr>
            <a:picLocks noChangeAspect="1" noChangeArrowheads="1"/>
          </p:cNvPicPr>
          <p:nvPr/>
        </p:nvPicPr>
        <p:blipFill>
          <a:blip r:embed="rId3" cstate="print"/>
          <a:srcRect/>
          <a:stretch>
            <a:fillRect/>
          </a:stretch>
        </p:blipFill>
        <p:spPr bwMode="auto">
          <a:xfrm rot="20519226">
            <a:off x="3219462" y="2308571"/>
            <a:ext cx="1077307" cy="1301280"/>
          </a:xfrm>
          <a:prstGeom prst="rect">
            <a:avLst/>
          </a:prstGeom>
          <a:noFill/>
        </p:spPr>
      </p:pic>
      <p:sp>
        <p:nvSpPr>
          <p:cNvPr id="26" name="30 CuadroTexto"/>
          <p:cNvSpPr txBox="1"/>
          <p:nvPr/>
        </p:nvSpPr>
        <p:spPr>
          <a:xfrm>
            <a:off x="7241303" y="2175669"/>
            <a:ext cx="1876539" cy="276999"/>
          </a:xfrm>
          <a:prstGeom prst="rect">
            <a:avLst/>
          </a:prstGeom>
          <a:noFill/>
        </p:spPr>
        <p:txBody>
          <a:bodyPr wrap="none" rtlCol="0">
            <a:spAutoFit/>
          </a:bodyPr>
          <a:lstStyle/>
          <a:p>
            <a:r>
              <a:rPr lang="es-MX" sz="1200" b="1" dirty="0"/>
              <a:t>Desarrollo de Proveedores</a:t>
            </a:r>
          </a:p>
        </p:txBody>
      </p:sp>
      <p:sp>
        <p:nvSpPr>
          <p:cNvPr id="27" name="31 CuadroTexto"/>
          <p:cNvSpPr txBox="1"/>
          <p:nvPr/>
        </p:nvSpPr>
        <p:spPr>
          <a:xfrm>
            <a:off x="7108899" y="5529097"/>
            <a:ext cx="1753493" cy="307777"/>
          </a:xfrm>
          <a:prstGeom prst="rect">
            <a:avLst/>
          </a:prstGeom>
          <a:noFill/>
        </p:spPr>
        <p:txBody>
          <a:bodyPr wrap="none" rtlCol="0">
            <a:spAutoFit/>
          </a:bodyPr>
          <a:lstStyle/>
          <a:p>
            <a:r>
              <a:rPr lang="es-MX" sz="1400" b="1" dirty="0"/>
              <a:t>Eficiencia en el Gasto</a:t>
            </a:r>
          </a:p>
        </p:txBody>
      </p:sp>
      <p:sp>
        <p:nvSpPr>
          <p:cNvPr id="28" name="32 CuadroTexto"/>
          <p:cNvSpPr txBox="1"/>
          <p:nvPr/>
        </p:nvSpPr>
        <p:spPr>
          <a:xfrm>
            <a:off x="3044664" y="4705469"/>
            <a:ext cx="1359500" cy="830997"/>
          </a:xfrm>
          <a:prstGeom prst="rect">
            <a:avLst/>
          </a:prstGeom>
          <a:noFill/>
        </p:spPr>
        <p:txBody>
          <a:bodyPr wrap="square" rtlCol="0">
            <a:spAutoFit/>
          </a:bodyPr>
          <a:lstStyle/>
          <a:p>
            <a:r>
              <a:rPr lang="es-MX" sz="1200" b="1" dirty="0"/>
              <a:t>Cambio del Sistema de Contrataciones /Transparencia</a:t>
            </a:r>
          </a:p>
        </p:txBody>
      </p:sp>
      <p:sp>
        <p:nvSpPr>
          <p:cNvPr id="29" name="33 CuadroTexto"/>
          <p:cNvSpPr txBox="1"/>
          <p:nvPr/>
        </p:nvSpPr>
        <p:spPr>
          <a:xfrm>
            <a:off x="4285519" y="1983544"/>
            <a:ext cx="1698607" cy="461665"/>
          </a:xfrm>
          <a:prstGeom prst="rect">
            <a:avLst/>
          </a:prstGeom>
          <a:noFill/>
        </p:spPr>
        <p:txBody>
          <a:bodyPr wrap="none" rtlCol="0">
            <a:spAutoFit/>
          </a:bodyPr>
          <a:lstStyle/>
          <a:p>
            <a:r>
              <a:rPr lang="es-MX" sz="1200" b="1" dirty="0"/>
              <a:t>Fortalecimiento</a:t>
            </a:r>
          </a:p>
          <a:p>
            <a:r>
              <a:rPr lang="es-MX" sz="1200" b="1" dirty="0"/>
              <a:t>de Cadenas Productivas</a:t>
            </a:r>
          </a:p>
        </p:txBody>
      </p:sp>
      <p:pic>
        <p:nvPicPr>
          <p:cNvPr id="30" name="Picture 2" descr="C:\Users\sara.hernandez\Pictures\nuevo logo SE.png"/>
          <p:cNvPicPr>
            <a:picLocks noChangeAspect="1" noChangeArrowheads="1"/>
          </p:cNvPicPr>
          <p:nvPr/>
        </p:nvPicPr>
        <p:blipFill rotWithShape="1">
          <a:blip r:embed="rId4">
            <a:extLst>
              <a:ext uri="{28A0092B-C50C-407E-A947-70E740481C1C}">
                <a14:useLocalDpi xmlns:a14="http://schemas.microsoft.com/office/drawing/2010/main" val="0"/>
              </a:ext>
            </a:extLst>
          </a:blip>
          <a:srcRect l="34939" t="22976" r="37214" b="28069"/>
          <a:stretch/>
        </p:blipFill>
        <p:spPr bwMode="auto">
          <a:xfrm>
            <a:off x="7278539" y="2667710"/>
            <a:ext cx="1427651" cy="9249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3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6631" t="8947" r="74122" b="79862"/>
          <a:stretch/>
        </p:blipFill>
        <p:spPr bwMode="auto">
          <a:xfrm rot="17677548">
            <a:off x="4534679" y="4457791"/>
            <a:ext cx="1203123" cy="8186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3616" t="9766" r="75827" b="78372"/>
          <a:stretch/>
        </p:blipFill>
        <p:spPr bwMode="auto">
          <a:xfrm>
            <a:off x="7060939" y="4418375"/>
            <a:ext cx="1373489" cy="86779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41131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1 Marcador de texto"/>
          <p:cNvSpPr txBox="1">
            <a:spLocks/>
          </p:cNvSpPr>
          <p:nvPr/>
        </p:nvSpPr>
        <p:spPr>
          <a:xfrm>
            <a:off x="1887330" y="557214"/>
            <a:ext cx="8987148" cy="151216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MX" sz="2400" b="1" dirty="0" smtClean="0">
                <a:solidFill>
                  <a:schemeClr val="tx1"/>
                </a:solidFill>
              </a:rPr>
              <a:t>Frente a lo anterior, se crea una instancia para facilitar la coordinación y el dialogo</a:t>
            </a:r>
            <a:endParaRPr lang="es-MX" sz="2400" b="1" dirty="0">
              <a:solidFill>
                <a:schemeClr val="tx1"/>
              </a:solidFill>
            </a:endParaRPr>
          </a:p>
        </p:txBody>
      </p:sp>
      <p:grpSp>
        <p:nvGrpSpPr>
          <p:cNvPr id="34" name="16 Grupo"/>
          <p:cNvGrpSpPr/>
          <p:nvPr/>
        </p:nvGrpSpPr>
        <p:grpSpPr>
          <a:xfrm>
            <a:off x="2859683" y="1529906"/>
            <a:ext cx="6953549" cy="4531540"/>
            <a:chOff x="0" y="887104"/>
            <a:chExt cx="9198592" cy="5994606"/>
          </a:xfrm>
        </p:grpSpPr>
        <p:sp>
          <p:nvSpPr>
            <p:cNvPr id="35" name="17 Rectángulo"/>
            <p:cNvSpPr/>
            <p:nvPr/>
          </p:nvSpPr>
          <p:spPr>
            <a:xfrm>
              <a:off x="13648" y="3659874"/>
              <a:ext cx="9144000" cy="319812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18 Rectángulo"/>
            <p:cNvSpPr/>
            <p:nvPr/>
          </p:nvSpPr>
          <p:spPr>
            <a:xfrm>
              <a:off x="0" y="887104"/>
              <a:ext cx="9144000" cy="27432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37" name="19 Conector recto"/>
            <p:cNvCxnSpPr/>
            <p:nvPr/>
          </p:nvCxnSpPr>
          <p:spPr>
            <a:xfrm>
              <a:off x="54592" y="3616656"/>
              <a:ext cx="9144000" cy="40944"/>
            </a:xfrm>
            <a:prstGeom prst="line">
              <a:avLst/>
            </a:prstGeom>
            <a:ln/>
          </p:spPr>
          <p:style>
            <a:lnRef idx="2">
              <a:schemeClr val="dk1"/>
            </a:lnRef>
            <a:fillRef idx="0">
              <a:schemeClr val="dk1"/>
            </a:fillRef>
            <a:effectRef idx="1">
              <a:schemeClr val="dk1"/>
            </a:effectRef>
            <a:fontRef idx="minor">
              <a:schemeClr val="tx1"/>
            </a:fontRef>
          </p:style>
        </p:cxnSp>
        <p:sp>
          <p:nvSpPr>
            <p:cNvPr id="38" name="20 Llamada de flecha a la derecha"/>
            <p:cNvSpPr/>
            <p:nvPr/>
          </p:nvSpPr>
          <p:spPr>
            <a:xfrm rot="17754705">
              <a:off x="1986995" y="3774028"/>
              <a:ext cx="2853576" cy="1678674"/>
            </a:xfrm>
            <a:prstGeom prst="rightArrowCallout">
              <a:avLst/>
            </a:prstGeom>
            <a:solidFill>
              <a:srgbClr val="FF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21 Llamada de flecha a la derecha"/>
            <p:cNvSpPr/>
            <p:nvPr/>
          </p:nvSpPr>
          <p:spPr>
            <a:xfrm rot="10800000">
              <a:off x="4944071" y="1937981"/>
              <a:ext cx="2985158" cy="1978926"/>
            </a:xfrm>
            <a:prstGeom prst="rightArrowCallou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22 Llamada de flecha a la derecha"/>
            <p:cNvSpPr/>
            <p:nvPr/>
          </p:nvSpPr>
          <p:spPr>
            <a:xfrm>
              <a:off x="5683322" y="4190721"/>
              <a:ext cx="2985158" cy="1678674"/>
            </a:xfrm>
            <a:prstGeom prst="rightArrowCallou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23 CuadroTexto"/>
            <p:cNvSpPr txBox="1"/>
            <p:nvPr/>
          </p:nvSpPr>
          <p:spPr>
            <a:xfrm>
              <a:off x="3957855" y="1064526"/>
              <a:ext cx="1858376" cy="488576"/>
            </a:xfrm>
            <a:prstGeom prst="rect">
              <a:avLst/>
            </a:prstGeom>
            <a:solidFill>
              <a:srgbClr val="000066"/>
            </a:solidFill>
          </p:spPr>
          <p:txBody>
            <a:bodyPr wrap="square" rtlCol="0">
              <a:spAutoFit/>
            </a:bodyPr>
            <a:lstStyle/>
            <a:p>
              <a:r>
                <a:rPr lang="es-MX" b="1" dirty="0">
                  <a:solidFill>
                    <a:schemeClr val="bg1"/>
                  </a:solidFill>
                </a:rPr>
                <a:t>FOMENTO</a:t>
              </a:r>
            </a:p>
          </p:txBody>
        </p:sp>
        <p:sp>
          <p:nvSpPr>
            <p:cNvPr id="42" name="24 CuadroTexto"/>
            <p:cNvSpPr txBox="1"/>
            <p:nvPr/>
          </p:nvSpPr>
          <p:spPr>
            <a:xfrm>
              <a:off x="3659971" y="6393134"/>
              <a:ext cx="2776677" cy="488576"/>
            </a:xfrm>
            <a:prstGeom prst="rect">
              <a:avLst/>
            </a:prstGeom>
            <a:solidFill>
              <a:srgbClr val="000066"/>
            </a:solidFill>
          </p:spPr>
          <p:txBody>
            <a:bodyPr wrap="square" rtlCol="0">
              <a:spAutoFit/>
            </a:bodyPr>
            <a:lstStyle/>
            <a:p>
              <a:r>
                <a:rPr lang="es-MX" b="1" dirty="0">
                  <a:solidFill>
                    <a:schemeClr val="bg1"/>
                  </a:solidFill>
                </a:rPr>
                <a:t>NORMATIVIDAD</a:t>
              </a:r>
            </a:p>
          </p:txBody>
        </p:sp>
        <p:sp>
          <p:nvSpPr>
            <p:cNvPr id="43" name="25 Llamada de flecha a la derecha"/>
            <p:cNvSpPr/>
            <p:nvPr/>
          </p:nvSpPr>
          <p:spPr>
            <a:xfrm rot="4295772">
              <a:off x="46783" y="2249390"/>
              <a:ext cx="3085007" cy="1678674"/>
            </a:xfrm>
            <a:prstGeom prst="rightArrowCallou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4" name="Picture 4" descr="http://t3.gstatic.com/images?q=tbn:c0GLQd0Pbn9KcM:http://www.cipi.gob.mx/assets/images/Nafin.gif">
              <a:hlinkClick r:id="rId2"/>
            </p:cNvPr>
            <p:cNvPicPr>
              <a:picLocks noChangeAspect="1" noChangeArrowheads="1"/>
            </p:cNvPicPr>
            <p:nvPr/>
          </p:nvPicPr>
          <p:blipFill>
            <a:blip r:embed="rId3" cstate="print"/>
            <a:srcRect/>
            <a:stretch>
              <a:fillRect/>
            </a:stretch>
          </p:blipFill>
          <p:spPr bwMode="auto">
            <a:xfrm rot="20519226">
              <a:off x="671039" y="1665091"/>
              <a:ext cx="1425130" cy="1721415"/>
            </a:xfrm>
            <a:prstGeom prst="rect">
              <a:avLst/>
            </a:prstGeom>
            <a:noFill/>
          </p:spPr>
        </p:pic>
        <p:pic>
          <p:nvPicPr>
            <p:cNvPr id="45" name="Picture 6" descr="http://t3.gstatic.com/images?q=tbn:p7MznNvUSvYEDM:http://www.noticiasaldia.com.mx/img/notas/17007_cb088030d5.jpg">
              <a:hlinkClick r:id="rId4"/>
            </p:cNvPr>
            <p:cNvPicPr>
              <a:picLocks noChangeAspect="1" noChangeArrowheads="1"/>
            </p:cNvPicPr>
            <p:nvPr/>
          </p:nvPicPr>
          <p:blipFill>
            <a:blip r:embed="rId5" cstate="print"/>
            <a:srcRect/>
            <a:stretch>
              <a:fillRect/>
            </a:stretch>
          </p:blipFill>
          <p:spPr bwMode="auto">
            <a:xfrm>
              <a:off x="5745720" y="4285397"/>
              <a:ext cx="1774209" cy="1528549"/>
            </a:xfrm>
            <a:prstGeom prst="rect">
              <a:avLst/>
            </a:prstGeom>
            <a:noFill/>
          </p:spPr>
        </p:pic>
        <p:pic>
          <p:nvPicPr>
            <p:cNvPr id="46" name="Picture 8" descr="http://t0.gstatic.com/images?q=tbn:JjUs8M1xfj64iM:http://i2.esmas.com/2009/03/18/39083/logo-de-la-secretaria-de-economia-300x350.jpg">
              <a:hlinkClick r:id="rId6"/>
            </p:cNvPr>
            <p:cNvPicPr>
              <a:picLocks noChangeAspect="1" noChangeArrowheads="1"/>
            </p:cNvPicPr>
            <p:nvPr/>
          </p:nvPicPr>
          <p:blipFill>
            <a:blip r:embed="rId7" cstate="print"/>
            <a:srcRect/>
            <a:stretch>
              <a:fillRect/>
            </a:stretch>
          </p:blipFill>
          <p:spPr bwMode="auto">
            <a:xfrm>
              <a:off x="6100564" y="2027708"/>
              <a:ext cx="1705971" cy="1780015"/>
            </a:xfrm>
            <a:prstGeom prst="rect">
              <a:avLst/>
            </a:prstGeom>
            <a:noFill/>
          </p:spPr>
        </p:pic>
        <p:pic>
          <p:nvPicPr>
            <p:cNvPr id="47" name="Picture 10" descr="http://www.velascoramirez.com.mx/sfp.jpg"/>
            <p:cNvPicPr>
              <a:picLocks noChangeAspect="1" noChangeArrowheads="1"/>
            </p:cNvPicPr>
            <p:nvPr/>
          </p:nvPicPr>
          <p:blipFill>
            <a:blip r:embed="rId8" cstate="print"/>
            <a:srcRect/>
            <a:stretch>
              <a:fillRect/>
            </a:stretch>
          </p:blipFill>
          <p:spPr bwMode="auto">
            <a:xfrm rot="1482808">
              <a:off x="2409782" y="4237997"/>
              <a:ext cx="1578604" cy="1686030"/>
            </a:xfrm>
            <a:prstGeom prst="rect">
              <a:avLst/>
            </a:prstGeom>
            <a:noFill/>
          </p:spPr>
        </p:pic>
        <p:sp>
          <p:nvSpPr>
            <p:cNvPr id="48" name="30 CuadroTexto"/>
            <p:cNvSpPr txBox="1"/>
            <p:nvPr/>
          </p:nvSpPr>
          <p:spPr>
            <a:xfrm>
              <a:off x="5991384" y="1624081"/>
              <a:ext cx="2482404" cy="366432"/>
            </a:xfrm>
            <a:prstGeom prst="rect">
              <a:avLst/>
            </a:prstGeom>
            <a:noFill/>
          </p:spPr>
          <p:txBody>
            <a:bodyPr wrap="none" rtlCol="0">
              <a:spAutoFit/>
            </a:bodyPr>
            <a:lstStyle/>
            <a:p>
              <a:r>
                <a:rPr lang="es-MX" sz="1200" b="1" dirty="0"/>
                <a:t>Desarrollo de Proveedores</a:t>
              </a:r>
            </a:p>
          </p:txBody>
        </p:sp>
        <p:sp>
          <p:nvSpPr>
            <p:cNvPr id="49" name="31 CuadroTexto"/>
            <p:cNvSpPr txBox="1"/>
            <p:nvPr/>
          </p:nvSpPr>
          <p:spPr>
            <a:xfrm>
              <a:off x="5816231" y="5925404"/>
              <a:ext cx="2319631" cy="407147"/>
            </a:xfrm>
            <a:prstGeom prst="rect">
              <a:avLst/>
            </a:prstGeom>
            <a:noFill/>
          </p:spPr>
          <p:txBody>
            <a:bodyPr wrap="none" rtlCol="0">
              <a:spAutoFit/>
            </a:bodyPr>
            <a:lstStyle/>
            <a:p>
              <a:r>
                <a:rPr lang="es-MX" sz="1400" b="1" dirty="0"/>
                <a:t>Eficiencia en el Gasto</a:t>
              </a:r>
            </a:p>
          </p:txBody>
        </p:sp>
        <p:sp>
          <p:nvSpPr>
            <p:cNvPr id="50" name="32 CuadroTexto"/>
            <p:cNvSpPr txBox="1"/>
            <p:nvPr/>
          </p:nvSpPr>
          <p:spPr>
            <a:xfrm>
              <a:off x="714237" y="4835858"/>
              <a:ext cx="1524000" cy="1099295"/>
            </a:xfrm>
            <a:prstGeom prst="rect">
              <a:avLst/>
            </a:prstGeom>
            <a:noFill/>
          </p:spPr>
          <p:txBody>
            <a:bodyPr wrap="square" rtlCol="0">
              <a:spAutoFit/>
            </a:bodyPr>
            <a:lstStyle/>
            <a:p>
              <a:r>
                <a:rPr lang="es-MX" sz="1200" b="1" dirty="0"/>
                <a:t>Cambio del Sistema de Contrataciones /Transparencia</a:t>
              </a:r>
            </a:p>
          </p:txBody>
        </p:sp>
        <p:sp>
          <p:nvSpPr>
            <p:cNvPr id="51" name="33 CuadroTexto"/>
            <p:cNvSpPr txBox="1"/>
            <p:nvPr/>
          </p:nvSpPr>
          <p:spPr>
            <a:xfrm>
              <a:off x="2081287" y="1235124"/>
              <a:ext cx="2247024" cy="610719"/>
            </a:xfrm>
            <a:prstGeom prst="rect">
              <a:avLst/>
            </a:prstGeom>
            <a:noFill/>
          </p:spPr>
          <p:txBody>
            <a:bodyPr wrap="none" rtlCol="0">
              <a:spAutoFit/>
            </a:bodyPr>
            <a:lstStyle/>
            <a:p>
              <a:r>
                <a:rPr lang="es-MX" sz="1200" b="1" dirty="0"/>
                <a:t>Fortalecimiento</a:t>
              </a:r>
            </a:p>
            <a:p>
              <a:r>
                <a:rPr lang="es-MX" sz="1200" b="1" dirty="0"/>
                <a:t>de Cadenas Productivas</a:t>
              </a:r>
            </a:p>
          </p:txBody>
        </p:sp>
      </p:grpSp>
      <p:sp>
        <p:nvSpPr>
          <p:cNvPr id="52" name="34 Rectángulo redondeado"/>
          <p:cNvSpPr/>
          <p:nvPr/>
        </p:nvSpPr>
        <p:spPr>
          <a:xfrm>
            <a:off x="2774087" y="1763596"/>
            <a:ext cx="7137779" cy="42308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8000" b="1" dirty="0">
                <a:solidFill>
                  <a:schemeClr val="tx1"/>
                </a:solidFill>
              </a:rPr>
              <a:t>???</a:t>
            </a:r>
          </a:p>
        </p:txBody>
      </p:sp>
      <p:sp>
        <p:nvSpPr>
          <p:cNvPr id="53" name="35 Rectángulo redondeado"/>
          <p:cNvSpPr/>
          <p:nvPr/>
        </p:nvSpPr>
        <p:spPr>
          <a:xfrm>
            <a:off x="3101633" y="2036551"/>
            <a:ext cx="6496334" cy="36439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a:p>
            <a:pPr algn="ctr"/>
            <a:endParaRPr lang="es-MX" dirty="0">
              <a:solidFill>
                <a:schemeClr val="tx1"/>
              </a:solidFill>
            </a:endParaRPr>
          </a:p>
          <a:p>
            <a:pPr algn="ctr"/>
            <a:endParaRPr lang="es-MX" sz="2400" b="1" dirty="0">
              <a:solidFill>
                <a:schemeClr val="tx1"/>
              </a:solidFill>
            </a:endParaRPr>
          </a:p>
          <a:p>
            <a:pPr algn="ctr"/>
            <a:endParaRPr lang="es-MX" sz="2400" b="1" dirty="0">
              <a:solidFill>
                <a:schemeClr val="tx1"/>
              </a:solidFill>
            </a:endParaRPr>
          </a:p>
          <a:p>
            <a:pPr algn="ctr"/>
            <a:endParaRPr lang="es-MX" sz="2400" b="1" dirty="0">
              <a:solidFill>
                <a:schemeClr val="tx1"/>
              </a:solidFill>
            </a:endParaRPr>
          </a:p>
          <a:p>
            <a:pPr algn="ctr"/>
            <a:endParaRPr lang="es-MX" sz="2400" b="1" dirty="0">
              <a:solidFill>
                <a:schemeClr val="tx1"/>
              </a:solidFill>
            </a:endParaRPr>
          </a:p>
          <a:p>
            <a:pPr algn="ctr"/>
            <a:endParaRPr lang="es-MX" sz="2400" b="1" dirty="0">
              <a:solidFill>
                <a:schemeClr val="tx1"/>
              </a:solidFill>
            </a:endParaRPr>
          </a:p>
          <a:p>
            <a:pPr algn="ctr"/>
            <a:endParaRPr lang="es-MX" sz="2400" b="1" dirty="0">
              <a:solidFill>
                <a:schemeClr val="tx1"/>
              </a:solidFill>
            </a:endParaRPr>
          </a:p>
          <a:p>
            <a:pPr algn="ctr"/>
            <a:endParaRPr lang="es-MX" sz="2400" b="1" dirty="0">
              <a:solidFill>
                <a:schemeClr val="tx1"/>
              </a:solidFill>
            </a:endParaRPr>
          </a:p>
          <a:p>
            <a:pPr algn="ctr"/>
            <a:endParaRPr lang="es-MX" sz="2400" b="1" dirty="0">
              <a:solidFill>
                <a:schemeClr val="tx1"/>
              </a:solidFill>
            </a:endParaRPr>
          </a:p>
          <a:p>
            <a:pPr algn="ctr"/>
            <a:endParaRPr lang="es-MX" sz="2400" b="1" dirty="0">
              <a:solidFill>
                <a:schemeClr val="tx1"/>
              </a:solidFill>
            </a:endParaRPr>
          </a:p>
          <a:p>
            <a:pPr algn="ctr"/>
            <a:endParaRPr lang="es-MX" sz="2400" b="1" dirty="0">
              <a:solidFill>
                <a:schemeClr val="tx1"/>
              </a:solidFill>
            </a:endParaRPr>
          </a:p>
          <a:p>
            <a:pPr algn="ctr"/>
            <a:endParaRPr lang="es-MX" sz="2400" b="1" dirty="0">
              <a:solidFill>
                <a:schemeClr val="tx1"/>
              </a:solidFill>
            </a:endParaRPr>
          </a:p>
          <a:p>
            <a:pPr algn="ctr"/>
            <a:endParaRPr lang="es-MX" sz="2400" b="1" dirty="0">
              <a:solidFill>
                <a:schemeClr val="tx1"/>
              </a:solidFill>
            </a:endParaRPr>
          </a:p>
          <a:p>
            <a:pPr algn="ctr"/>
            <a:r>
              <a:rPr lang="es-MX" sz="2400" b="1" dirty="0">
                <a:solidFill>
                  <a:schemeClr val="tx1"/>
                </a:solidFill>
              </a:rPr>
              <a:t>Comisión Intersecretarial de Compras a Pymes</a:t>
            </a:r>
          </a:p>
          <a:p>
            <a:pPr algn="ctr"/>
            <a:endParaRPr lang="es-MX" dirty="0">
              <a:solidFill>
                <a:schemeClr val="tx1"/>
              </a:solidFill>
            </a:endParaRPr>
          </a:p>
          <a:p>
            <a:pPr algn="ctr"/>
            <a:endParaRPr lang="es-MX" dirty="0">
              <a:solidFill>
                <a:schemeClr val="tx1"/>
              </a:solidFill>
            </a:endParaRPr>
          </a:p>
          <a:p>
            <a:pPr algn="ctr"/>
            <a:endParaRPr lang="es-MX" dirty="0">
              <a:solidFill>
                <a:schemeClr val="tx1"/>
              </a:solidFill>
            </a:endParaRPr>
          </a:p>
          <a:p>
            <a:pPr algn="ctr"/>
            <a:endParaRPr lang="es-MX" dirty="0">
              <a:solidFill>
                <a:schemeClr val="tx1"/>
              </a:solidFill>
            </a:endParaRPr>
          </a:p>
          <a:p>
            <a:pPr algn="ctr"/>
            <a:endParaRPr lang="es-MX" dirty="0">
              <a:solidFill>
                <a:schemeClr val="tx1"/>
              </a:solidFill>
            </a:endParaRPr>
          </a:p>
          <a:p>
            <a:pPr algn="ctr"/>
            <a:endParaRPr lang="es-MX" dirty="0">
              <a:solidFill>
                <a:schemeClr val="tx1"/>
              </a:solidFill>
            </a:endParaRPr>
          </a:p>
          <a:p>
            <a:pPr algn="ctr"/>
            <a:endParaRPr lang="es-MX" dirty="0">
              <a:solidFill>
                <a:schemeClr val="tx1"/>
              </a:solidFill>
            </a:endParaRPr>
          </a:p>
          <a:p>
            <a:pPr algn="ctr"/>
            <a:endParaRPr lang="es-MX" dirty="0">
              <a:solidFill>
                <a:schemeClr val="tx1"/>
              </a:solidFill>
            </a:endParaRPr>
          </a:p>
          <a:p>
            <a:pPr algn="ctr"/>
            <a:endParaRPr lang="es-MX" dirty="0">
              <a:solidFill>
                <a:schemeClr val="tx1"/>
              </a:solidFill>
            </a:endParaRPr>
          </a:p>
          <a:p>
            <a:pPr algn="ctr"/>
            <a:endParaRPr lang="es-MX" dirty="0">
              <a:solidFill>
                <a:schemeClr val="tx1"/>
              </a:solidFill>
            </a:endParaRPr>
          </a:p>
          <a:p>
            <a:pPr algn="ctr"/>
            <a:endParaRPr lang="es-MX" dirty="0">
              <a:solidFill>
                <a:schemeClr val="tx1"/>
              </a:solidFill>
            </a:endParaRPr>
          </a:p>
        </p:txBody>
      </p:sp>
      <p:sp>
        <p:nvSpPr>
          <p:cNvPr id="54" name="37 Flecha abajo"/>
          <p:cNvSpPr/>
          <p:nvPr/>
        </p:nvSpPr>
        <p:spPr>
          <a:xfrm>
            <a:off x="5271626" y="3742521"/>
            <a:ext cx="1624084" cy="65509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5" name="Picture 6" descr="http://www.funcionpublica.gob.mx/web/2013/images/logoSFP_hoz.png"/>
          <p:cNvPicPr>
            <a:picLocks noChangeAspect="1" noChangeArrowheads="1"/>
          </p:cNvPicPr>
          <p:nvPr/>
        </p:nvPicPr>
        <p:blipFill rotWithShape="1">
          <a:blip r:embed="rId9">
            <a:extLst>
              <a:ext uri="{28A0092B-C50C-407E-A947-70E740481C1C}">
                <a14:useLocalDpi xmlns:a14="http://schemas.microsoft.com/office/drawing/2010/main" val="0"/>
              </a:ext>
            </a:extLst>
          </a:blip>
          <a:srcRect r="30843"/>
          <a:stretch/>
        </p:blipFill>
        <p:spPr bwMode="auto">
          <a:xfrm>
            <a:off x="3124028" y="2414706"/>
            <a:ext cx="1810299" cy="89748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http://hacienda.gob.mx/imagenes/buscador/logoSHCP_hoz.png"/>
          <p:cNvPicPr>
            <a:picLocks noChangeAspect="1" noChangeArrowheads="1"/>
          </p:cNvPicPr>
          <p:nvPr/>
        </p:nvPicPr>
        <p:blipFill rotWithShape="1">
          <a:blip r:embed="rId10">
            <a:extLst>
              <a:ext uri="{28A0092B-C50C-407E-A947-70E740481C1C}">
                <a14:useLocalDpi xmlns:a14="http://schemas.microsoft.com/office/drawing/2010/main" val="0"/>
              </a:ext>
            </a:extLst>
          </a:blip>
          <a:srcRect r="32552"/>
          <a:stretch/>
        </p:blipFill>
        <p:spPr bwMode="auto">
          <a:xfrm>
            <a:off x="4718303" y="2414706"/>
            <a:ext cx="1765563" cy="89748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http://www.economia.gob.mx/images/logoSE_hoz.png"/>
          <p:cNvPicPr>
            <a:picLocks noChangeAspect="1" noChangeArrowheads="1"/>
          </p:cNvPicPr>
          <p:nvPr/>
        </p:nvPicPr>
        <p:blipFill rotWithShape="1">
          <a:blip r:embed="rId11">
            <a:extLst>
              <a:ext uri="{28A0092B-C50C-407E-A947-70E740481C1C}">
                <a14:useLocalDpi xmlns:a14="http://schemas.microsoft.com/office/drawing/2010/main" val="0"/>
              </a:ext>
            </a:extLst>
          </a:blip>
          <a:srcRect r="31673"/>
          <a:stretch/>
        </p:blipFill>
        <p:spPr bwMode="auto">
          <a:xfrm>
            <a:off x="6374486" y="2411956"/>
            <a:ext cx="1788568" cy="89748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30670" y="2396395"/>
            <a:ext cx="1461258" cy="909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85060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1 Marcador de texto"/>
          <p:cNvSpPr txBox="1">
            <a:spLocks/>
          </p:cNvSpPr>
          <p:nvPr/>
        </p:nvSpPr>
        <p:spPr>
          <a:xfrm>
            <a:off x="1747616" y="648855"/>
            <a:ext cx="8856984" cy="151216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es-MX" sz="2400" b="1" smtClean="0">
                <a:solidFill>
                  <a:schemeClr val="tx1"/>
                </a:solidFill>
                <a:cs typeface="Times New Roman"/>
              </a:rPr>
              <a:t>La Estrategia del Programa se sustenta en tres ejes y se ejecuta en 3 fases, bajo principios de credibilidad y comunicación efectiva</a:t>
            </a:r>
            <a:endParaRPr lang="es-MX" sz="2400" b="1" dirty="0">
              <a:solidFill>
                <a:schemeClr val="tx1"/>
              </a:solidFill>
              <a:cs typeface="Times New Roman"/>
            </a:endParaRPr>
          </a:p>
        </p:txBody>
      </p:sp>
      <p:grpSp>
        <p:nvGrpSpPr>
          <p:cNvPr id="29" name="2 Grupo"/>
          <p:cNvGrpSpPr/>
          <p:nvPr/>
        </p:nvGrpSpPr>
        <p:grpSpPr>
          <a:xfrm>
            <a:off x="2534601" y="1483924"/>
            <a:ext cx="7122798" cy="4596323"/>
            <a:chOff x="609600" y="1512158"/>
            <a:chExt cx="7753350" cy="5298710"/>
          </a:xfrm>
        </p:grpSpPr>
        <p:sp>
          <p:nvSpPr>
            <p:cNvPr id="30" name="Rektangel 66"/>
            <p:cNvSpPr>
              <a:spLocks noChangeArrowheads="1"/>
            </p:cNvSpPr>
            <p:nvPr/>
          </p:nvSpPr>
          <p:spPr bwMode="auto">
            <a:xfrm flipH="1">
              <a:off x="1323975" y="5852383"/>
              <a:ext cx="6305550" cy="931863"/>
            </a:xfrm>
            <a:prstGeom prst="rect">
              <a:avLst/>
            </a:prstGeom>
            <a:solidFill>
              <a:schemeClr val="accent1">
                <a:lumMod val="50000"/>
                <a:alpha val="69019"/>
              </a:schemeClr>
            </a:solidFill>
            <a:ln w="38100">
              <a:noFill/>
              <a:miter lim="800000"/>
              <a:headEnd/>
              <a:tailEnd/>
            </a:ln>
            <a:effectLst>
              <a:outerShdw blurRad="63500" dist="38100" dir="2700000" algn="tl" rotWithShape="0">
                <a:srgbClr val="000000">
                  <a:alpha val="39999"/>
                </a:srgbClr>
              </a:outerShdw>
            </a:effectLst>
          </p:spPr>
          <p:txBody>
            <a:bodyPr anchor="ctr"/>
            <a:lstStyle/>
            <a:p>
              <a:pPr algn="ctr">
                <a:defRPr/>
              </a:pPr>
              <a:endParaRPr lang="da-DK" sz="3200" b="1" dirty="0">
                <a:solidFill>
                  <a:schemeClr val="bg1"/>
                </a:solidFill>
                <a:cs typeface="Arial" pitchFamily="34" charset="0"/>
              </a:endParaRPr>
            </a:p>
          </p:txBody>
        </p:sp>
        <p:sp>
          <p:nvSpPr>
            <p:cNvPr id="31" name="4 Rectángulo"/>
            <p:cNvSpPr/>
            <p:nvPr/>
          </p:nvSpPr>
          <p:spPr>
            <a:xfrm>
              <a:off x="1333500" y="2134458"/>
              <a:ext cx="6305550" cy="3257550"/>
            </a:xfrm>
            <a:prstGeom prst="rect">
              <a:avLst/>
            </a:prstGeom>
            <a:solidFill>
              <a:schemeClr val="bg1">
                <a:alpha val="69019"/>
              </a:schemeClr>
            </a:solidFill>
            <a:ln w="38100">
              <a:solidFill>
                <a:srgbClr val="BFBFBF"/>
              </a:solidFill>
              <a:miter lim="800000"/>
              <a:headEnd/>
              <a:tailEnd/>
            </a:ln>
            <a:effectLst>
              <a:outerShdw blurRad="63500" dist="38100" dir="2700000" algn="tl" rotWithShape="0">
                <a:srgbClr val="000000">
                  <a:alpha val="39999"/>
                </a:srgbClr>
              </a:outerShdw>
            </a:effectLst>
          </p:spPr>
          <p:txBody>
            <a:bodyPr anchor="ctr"/>
            <a:lstStyle/>
            <a:p>
              <a:pPr algn="ctr">
                <a:defRPr/>
              </a:pPr>
              <a:endParaRPr lang="es-MX" sz="2400" b="1" dirty="0">
                <a:solidFill>
                  <a:schemeClr val="bg1"/>
                </a:solidFill>
                <a:latin typeface="Arial" pitchFamily="34" charset="0"/>
                <a:cs typeface="Arial" pitchFamily="34" charset="0"/>
              </a:endParaRPr>
            </a:p>
          </p:txBody>
        </p:sp>
        <p:pic>
          <p:nvPicPr>
            <p:cNvPr id="32" name="Picture 2"/>
            <p:cNvPicPr>
              <a:picLocks noChangeAspect="1" noChangeArrowheads="1"/>
            </p:cNvPicPr>
            <p:nvPr/>
          </p:nvPicPr>
          <p:blipFill>
            <a:blip r:embed="rId2" cstate="print"/>
            <a:srcRect/>
            <a:stretch>
              <a:fillRect/>
            </a:stretch>
          </p:blipFill>
          <p:spPr bwMode="auto">
            <a:xfrm>
              <a:off x="1951036" y="2134458"/>
              <a:ext cx="6045200" cy="3281363"/>
            </a:xfrm>
            <a:prstGeom prst="rect">
              <a:avLst/>
            </a:prstGeom>
            <a:noFill/>
            <a:ln w="9525">
              <a:noFill/>
              <a:miter lim="800000"/>
              <a:headEnd/>
              <a:tailEnd/>
            </a:ln>
          </p:spPr>
        </p:pic>
        <p:sp>
          <p:nvSpPr>
            <p:cNvPr id="59" name="Rektangel 66"/>
            <p:cNvSpPr>
              <a:spLocks noChangeArrowheads="1"/>
            </p:cNvSpPr>
            <p:nvPr/>
          </p:nvSpPr>
          <p:spPr bwMode="auto">
            <a:xfrm>
              <a:off x="1333500" y="5906358"/>
              <a:ext cx="2162175" cy="782638"/>
            </a:xfrm>
            <a:prstGeom prst="chevron">
              <a:avLst/>
            </a:prstGeom>
            <a:solidFill>
              <a:srgbClr val="FF0000">
                <a:alpha val="69019"/>
              </a:srgbClr>
            </a:solidFill>
            <a:ln w="38100">
              <a:solidFill>
                <a:srgbClr val="FF0000"/>
              </a:solidFill>
              <a:miter lim="800000"/>
              <a:headEnd/>
              <a:tailEnd/>
            </a:ln>
            <a:effectLst>
              <a:outerShdw blurRad="63500" dist="38100" dir="2700000" algn="tl" rotWithShape="0">
                <a:srgbClr val="000000">
                  <a:alpha val="39999"/>
                </a:srgbClr>
              </a:outerShdw>
            </a:effectLst>
          </p:spPr>
          <p:txBody>
            <a:bodyPr anchor="ctr"/>
            <a:lstStyle/>
            <a:p>
              <a:pPr algn="ctr">
                <a:defRPr/>
              </a:pPr>
              <a:r>
                <a:rPr lang="da-DK" sz="1200" b="1" dirty="0">
                  <a:solidFill>
                    <a:schemeClr val="bg1"/>
                  </a:solidFill>
                  <a:cs typeface="Arial" pitchFamily="34" charset="0"/>
                </a:rPr>
                <a:t>ESTABLECIMIENTO DE BASES</a:t>
              </a:r>
            </a:p>
          </p:txBody>
        </p:sp>
        <p:sp>
          <p:nvSpPr>
            <p:cNvPr id="60" name="Rektangel 66"/>
            <p:cNvSpPr>
              <a:spLocks noChangeArrowheads="1"/>
            </p:cNvSpPr>
            <p:nvPr/>
          </p:nvSpPr>
          <p:spPr bwMode="auto">
            <a:xfrm>
              <a:off x="3152775" y="5906358"/>
              <a:ext cx="2514600" cy="792163"/>
            </a:xfrm>
            <a:prstGeom prst="chevron">
              <a:avLst/>
            </a:prstGeom>
            <a:solidFill>
              <a:srgbClr val="0070C0">
                <a:alpha val="68627"/>
              </a:srgbClr>
            </a:solidFill>
            <a:ln w="38100">
              <a:solidFill>
                <a:schemeClr val="tx2">
                  <a:lumMod val="60000"/>
                  <a:lumOff val="40000"/>
                </a:schemeClr>
              </a:solidFill>
              <a:miter lim="800000"/>
              <a:headEnd/>
              <a:tailEnd/>
            </a:ln>
            <a:effectLst>
              <a:outerShdw blurRad="63500" dist="38100" dir="2700000" algn="tl" rotWithShape="0">
                <a:srgbClr val="000000">
                  <a:alpha val="39999"/>
                </a:srgbClr>
              </a:outerShdw>
            </a:effectLst>
          </p:spPr>
          <p:txBody>
            <a:bodyPr anchor="ctr"/>
            <a:lstStyle/>
            <a:p>
              <a:pPr algn="ctr">
                <a:defRPr/>
              </a:pPr>
              <a:r>
                <a:rPr lang="da-DK" sz="1200" b="1" dirty="0">
                  <a:solidFill>
                    <a:schemeClr val="bg1"/>
                  </a:solidFill>
                  <a:cs typeface="Arial" pitchFamily="34" charset="0"/>
                </a:rPr>
                <a:t>MASIFICACIÓN VÍA ELECTRÓNICA</a:t>
              </a:r>
            </a:p>
          </p:txBody>
        </p:sp>
        <p:sp>
          <p:nvSpPr>
            <p:cNvPr id="61" name="Rektangel 66"/>
            <p:cNvSpPr>
              <a:spLocks noChangeArrowheads="1"/>
            </p:cNvSpPr>
            <p:nvPr/>
          </p:nvSpPr>
          <p:spPr bwMode="auto">
            <a:xfrm>
              <a:off x="5334000" y="5906358"/>
              <a:ext cx="2162175" cy="792163"/>
            </a:xfrm>
            <a:prstGeom prst="chevron">
              <a:avLst/>
            </a:prstGeom>
            <a:solidFill>
              <a:srgbClr val="00B050">
                <a:alpha val="69019"/>
              </a:srgbClr>
            </a:solidFill>
            <a:ln w="38100">
              <a:solidFill>
                <a:srgbClr val="00B050"/>
              </a:solidFill>
              <a:miter lim="800000"/>
              <a:headEnd/>
              <a:tailEnd/>
            </a:ln>
            <a:effectLst>
              <a:outerShdw blurRad="63500" dist="38100" dir="2700000" algn="tl" rotWithShape="0">
                <a:srgbClr val="000000">
                  <a:alpha val="39999"/>
                </a:srgbClr>
              </a:outerShdw>
            </a:effectLst>
          </p:spPr>
          <p:txBody>
            <a:bodyPr anchor="ctr"/>
            <a:lstStyle/>
            <a:p>
              <a:pPr algn="ctr">
                <a:defRPr/>
              </a:pPr>
              <a:r>
                <a:rPr lang="da-DK" sz="1200" b="1" dirty="0">
                  <a:solidFill>
                    <a:schemeClr val="bg1"/>
                  </a:solidFill>
                  <a:cs typeface="Arial" pitchFamily="34" charset="0"/>
                </a:rPr>
                <a:t>CONSOLIDACIÓN</a:t>
              </a:r>
            </a:p>
          </p:txBody>
        </p:sp>
        <p:sp>
          <p:nvSpPr>
            <p:cNvPr id="62" name="Rektangel 66"/>
            <p:cNvSpPr>
              <a:spLocks noChangeArrowheads="1"/>
            </p:cNvSpPr>
            <p:nvPr/>
          </p:nvSpPr>
          <p:spPr bwMode="auto">
            <a:xfrm>
              <a:off x="1314450" y="5372958"/>
              <a:ext cx="6305550" cy="466725"/>
            </a:xfrm>
            <a:prstGeom prst="rect">
              <a:avLst/>
            </a:prstGeom>
            <a:solidFill>
              <a:schemeClr val="accent1">
                <a:lumMod val="50000"/>
                <a:alpha val="69019"/>
              </a:schemeClr>
            </a:solidFill>
            <a:ln w="38100">
              <a:solidFill>
                <a:srgbClr val="BFBFBF"/>
              </a:solidFill>
              <a:miter lim="800000"/>
              <a:headEnd/>
              <a:tailEnd/>
            </a:ln>
            <a:effectLst>
              <a:outerShdw blurRad="63500" dist="38100" dir="2700000" algn="tl" rotWithShape="0">
                <a:srgbClr val="000000">
                  <a:alpha val="39999"/>
                </a:srgbClr>
              </a:outerShdw>
            </a:effectLst>
          </p:spPr>
          <p:txBody>
            <a:bodyPr anchor="ctr"/>
            <a:lstStyle/>
            <a:p>
              <a:pPr algn="ctr">
                <a:defRPr/>
              </a:pPr>
              <a:r>
                <a:rPr lang="da-DK" sz="2800" b="1" dirty="0">
                  <a:solidFill>
                    <a:schemeClr val="bg1"/>
                  </a:solidFill>
                  <a:cs typeface="Arial" pitchFamily="34" charset="0"/>
                </a:rPr>
                <a:t>3 FASES</a:t>
              </a:r>
            </a:p>
          </p:txBody>
        </p:sp>
        <p:sp>
          <p:nvSpPr>
            <p:cNvPr id="63" name="Rektangel 66"/>
            <p:cNvSpPr>
              <a:spLocks noChangeArrowheads="1"/>
            </p:cNvSpPr>
            <p:nvPr/>
          </p:nvSpPr>
          <p:spPr bwMode="auto">
            <a:xfrm flipH="1">
              <a:off x="1517496" y="1512158"/>
              <a:ext cx="6305550" cy="612776"/>
            </a:xfrm>
            <a:prstGeom prst="rect">
              <a:avLst/>
            </a:prstGeom>
            <a:solidFill>
              <a:schemeClr val="accent1">
                <a:lumMod val="50000"/>
                <a:alpha val="69019"/>
              </a:schemeClr>
            </a:solidFill>
            <a:ln w="38100">
              <a:solidFill>
                <a:srgbClr val="BFBFBF"/>
              </a:solidFill>
              <a:miter lim="800000"/>
              <a:headEnd/>
              <a:tailEnd/>
            </a:ln>
            <a:effectLst>
              <a:outerShdw blurRad="63500" dist="38100" dir="2700000" algn="tl" rotWithShape="0">
                <a:srgbClr val="000000">
                  <a:alpha val="39999"/>
                </a:srgbClr>
              </a:outerShdw>
            </a:effectLst>
          </p:spPr>
          <p:txBody>
            <a:bodyPr anchor="ctr"/>
            <a:lstStyle/>
            <a:p>
              <a:pPr algn="ctr">
                <a:defRPr/>
              </a:pPr>
              <a:r>
                <a:rPr lang="da-DK" sz="3200" b="1" dirty="0">
                  <a:solidFill>
                    <a:schemeClr val="bg1"/>
                  </a:solidFill>
                  <a:cs typeface="Arial" pitchFamily="34" charset="0"/>
                </a:rPr>
                <a:t> 3 EJES</a:t>
              </a:r>
            </a:p>
          </p:txBody>
        </p:sp>
        <p:sp>
          <p:nvSpPr>
            <p:cNvPr id="64" name="Rektangel 66"/>
            <p:cNvSpPr>
              <a:spLocks noChangeArrowheads="1"/>
            </p:cNvSpPr>
            <p:nvPr/>
          </p:nvSpPr>
          <p:spPr bwMode="auto">
            <a:xfrm>
              <a:off x="609600" y="1513746"/>
              <a:ext cx="714375" cy="5280025"/>
            </a:xfrm>
            <a:prstGeom prst="rect">
              <a:avLst/>
            </a:prstGeom>
            <a:solidFill>
              <a:schemeClr val="tx2">
                <a:lumMod val="50000"/>
                <a:alpha val="98000"/>
              </a:schemeClr>
            </a:solidFill>
            <a:ln w="28575">
              <a:solidFill>
                <a:srgbClr val="BFBFBF"/>
              </a:solidFill>
              <a:miter lim="800000"/>
              <a:headEnd/>
              <a:tailEnd/>
            </a:ln>
            <a:effectLst>
              <a:outerShdw blurRad="63500" dist="38100" dir="2700000" algn="tl" rotWithShape="0">
                <a:srgbClr val="000000">
                  <a:alpha val="39999"/>
                </a:srgbClr>
              </a:outerShdw>
            </a:effectLst>
          </p:spPr>
          <p:txBody>
            <a:bodyPr anchor="ctr"/>
            <a:lstStyle/>
            <a:p>
              <a:pPr algn="ctr">
                <a:defRPr/>
              </a:pPr>
              <a:endParaRPr lang="da-DK" sz="2400" b="1" dirty="0">
                <a:solidFill>
                  <a:srgbClr val="FFFF00"/>
                </a:solidFill>
                <a:cs typeface="Arial" pitchFamily="34" charset="0"/>
              </a:endParaRPr>
            </a:p>
          </p:txBody>
        </p:sp>
        <p:sp>
          <p:nvSpPr>
            <p:cNvPr id="65" name="Rektangel 66"/>
            <p:cNvSpPr>
              <a:spLocks noChangeArrowheads="1"/>
            </p:cNvSpPr>
            <p:nvPr/>
          </p:nvSpPr>
          <p:spPr bwMode="auto">
            <a:xfrm>
              <a:off x="7629525" y="1513746"/>
              <a:ext cx="733425" cy="5260975"/>
            </a:xfrm>
            <a:prstGeom prst="rect">
              <a:avLst/>
            </a:prstGeom>
            <a:solidFill>
              <a:schemeClr val="tx2">
                <a:lumMod val="50000"/>
                <a:alpha val="98000"/>
              </a:schemeClr>
            </a:solidFill>
            <a:ln w="28575">
              <a:solidFill>
                <a:srgbClr val="BFBFBF"/>
              </a:solidFill>
              <a:miter lim="800000"/>
              <a:headEnd/>
              <a:tailEnd/>
            </a:ln>
            <a:effectLst>
              <a:outerShdw blurRad="63500" dist="38100" dir="2700000" algn="tl" rotWithShape="0">
                <a:srgbClr val="000000">
                  <a:alpha val="39999"/>
                </a:srgbClr>
              </a:outerShdw>
            </a:effectLst>
          </p:spPr>
          <p:txBody>
            <a:bodyPr anchor="ctr"/>
            <a:lstStyle/>
            <a:p>
              <a:pPr algn="ctr">
                <a:defRPr/>
              </a:pPr>
              <a:endParaRPr lang="da-DK" sz="2400" b="1" dirty="0">
                <a:solidFill>
                  <a:srgbClr val="FFFF00"/>
                </a:solidFill>
                <a:cs typeface="Arial" pitchFamily="34" charset="0"/>
              </a:endParaRPr>
            </a:p>
          </p:txBody>
        </p:sp>
        <p:sp>
          <p:nvSpPr>
            <p:cNvPr id="66" name="13 Rectángulo"/>
            <p:cNvSpPr/>
            <p:nvPr/>
          </p:nvSpPr>
          <p:spPr>
            <a:xfrm>
              <a:off x="7749157" y="1595170"/>
              <a:ext cx="494158" cy="5215698"/>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da-DK" sz="2400" b="1" dirty="0">
                  <a:ln w="11430"/>
                  <a:solidFill>
                    <a:srgbClr val="FFFF00"/>
                  </a:solidFill>
                  <a:effectLst>
                    <a:outerShdw blurRad="80000" dist="40000" dir="5040000" algn="tl">
                      <a:srgbClr val="000000">
                        <a:alpha val="30000"/>
                      </a:srgbClr>
                    </a:outerShdw>
                  </a:effectLst>
                  <a:cs typeface="Arial" pitchFamily="34" charset="0"/>
                </a:rPr>
                <a:t>C</a:t>
              </a:r>
            </a:p>
            <a:p>
              <a:pPr algn="ctr">
                <a:defRPr/>
              </a:pPr>
              <a:r>
                <a:rPr lang="da-DK" sz="2400" b="1" dirty="0">
                  <a:ln w="11430"/>
                  <a:solidFill>
                    <a:srgbClr val="FFFF00"/>
                  </a:solidFill>
                  <a:effectLst>
                    <a:outerShdw blurRad="80000" dist="40000" dir="5040000" algn="tl">
                      <a:srgbClr val="000000">
                        <a:alpha val="30000"/>
                      </a:srgbClr>
                    </a:outerShdw>
                  </a:effectLst>
                  <a:cs typeface="Arial" pitchFamily="34" charset="0"/>
                </a:rPr>
                <a:t>O</a:t>
              </a:r>
            </a:p>
            <a:p>
              <a:pPr algn="ctr">
                <a:defRPr/>
              </a:pPr>
              <a:r>
                <a:rPr lang="da-DK" sz="2400" b="1" dirty="0">
                  <a:ln w="11430"/>
                  <a:solidFill>
                    <a:srgbClr val="FFFF00"/>
                  </a:solidFill>
                  <a:effectLst>
                    <a:outerShdw blurRad="80000" dist="40000" dir="5040000" algn="tl">
                      <a:srgbClr val="000000">
                        <a:alpha val="30000"/>
                      </a:srgbClr>
                    </a:outerShdw>
                  </a:effectLst>
                  <a:cs typeface="Arial" pitchFamily="34" charset="0"/>
                </a:rPr>
                <a:t>M</a:t>
              </a:r>
            </a:p>
            <a:p>
              <a:pPr algn="ctr">
                <a:defRPr/>
              </a:pPr>
              <a:r>
                <a:rPr lang="da-DK" sz="2400" b="1" dirty="0">
                  <a:ln w="11430"/>
                  <a:solidFill>
                    <a:srgbClr val="FFFF00"/>
                  </a:solidFill>
                  <a:effectLst>
                    <a:outerShdw blurRad="80000" dist="40000" dir="5040000" algn="tl">
                      <a:srgbClr val="000000">
                        <a:alpha val="30000"/>
                      </a:srgbClr>
                    </a:outerShdw>
                  </a:effectLst>
                  <a:cs typeface="Arial" pitchFamily="34" charset="0"/>
                </a:rPr>
                <a:t>U</a:t>
              </a:r>
            </a:p>
            <a:p>
              <a:pPr algn="ctr">
                <a:defRPr/>
              </a:pPr>
              <a:r>
                <a:rPr lang="da-DK" sz="2400" b="1" dirty="0">
                  <a:ln w="11430"/>
                  <a:solidFill>
                    <a:srgbClr val="FFFF00"/>
                  </a:solidFill>
                  <a:effectLst>
                    <a:outerShdw blurRad="80000" dist="40000" dir="5040000" algn="tl">
                      <a:srgbClr val="000000">
                        <a:alpha val="30000"/>
                      </a:srgbClr>
                    </a:outerShdw>
                  </a:effectLst>
                  <a:cs typeface="Arial" pitchFamily="34" charset="0"/>
                </a:rPr>
                <a:t>N</a:t>
              </a:r>
            </a:p>
            <a:p>
              <a:pPr algn="ctr">
                <a:defRPr/>
              </a:pPr>
              <a:r>
                <a:rPr lang="da-DK" sz="2400" b="1" dirty="0">
                  <a:ln w="11430"/>
                  <a:solidFill>
                    <a:srgbClr val="FFFF00"/>
                  </a:solidFill>
                  <a:effectLst>
                    <a:outerShdw blurRad="80000" dist="40000" dir="5040000" algn="tl">
                      <a:srgbClr val="000000">
                        <a:alpha val="30000"/>
                      </a:srgbClr>
                    </a:outerShdw>
                  </a:effectLst>
                  <a:cs typeface="Arial" pitchFamily="34" charset="0"/>
                </a:rPr>
                <a:t>I</a:t>
              </a:r>
            </a:p>
            <a:p>
              <a:pPr algn="ctr">
                <a:defRPr/>
              </a:pPr>
              <a:r>
                <a:rPr lang="da-DK" sz="2400" b="1" dirty="0">
                  <a:ln w="11430"/>
                  <a:solidFill>
                    <a:srgbClr val="FFFF00"/>
                  </a:solidFill>
                  <a:effectLst>
                    <a:outerShdw blurRad="80000" dist="40000" dir="5040000" algn="tl">
                      <a:srgbClr val="000000">
                        <a:alpha val="30000"/>
                      </a:srgbClr>
                    </a:outerShdw>
                  </a:effectLst>
                  <a:cs typeface="Arial" pitchFamily="34" charset="0"/>
                </a:rPr>
                <a:t>C</a:t>
              </a:r>
            </a:p>
            <a:p>
              <a:pPr algn="ctr">
                <a:defRPr/>
              </a:pPr>
              <a:r>
                <a:rPr lang="da-DK" sz="2400" b="1" dirty="0">
                  <a:ln w="11430"/>
                  <a:solidFill>
                    <a:srgbClr val="FFFF00"/>
                  </a:solidFill>
                  <a:effectLst>
                    <a:outerShdw blurRad="80000" dist="40000" dir="5040000" algn="tl">
                      <a:srgbClr val="000000">
                        <a:alpha val="30000"/>
                      </a:srgbClr>
                    </a:outerShdw>
                  </a:effectLst>
                  <a:cs typeface="Arial" pitchFamily="34" charset="0"/>
                </a:rPr>
                <a:t>A</a:t>
              </a:r>
            </a:p>
            <a:p>
              <a:pPr algn="ctr">
                <a:defRPr/>
              </a:pPr>
              <a:r>
                <a:rPr lang="da-DK" sz="2400" b="1" dirty="0">
                  <a:ln w="11430"/>
                  <a:solidFill>
                    <a:srgbClr val="FFFF00"/>
                  </a:solidFill>
                  <a:effectLst>
                    <a:outerShdw blurRad="80000" dist="40000" dir="5040000" algn="tl">
                      <a:srgbClr val="000000">
                        <a:alpha val="30000"/>
                      </a:srgbClr>
                    </a:outerShdw>
                  </a:effectLst>
                  <a:cs typeface="Arial" pitchFamily="34" charset="0"/>
                </a:rPr>
                <a:t>C</a:t>
              </a:r>
            </a:p>
            <a:p>
              <a:pPr algn="ctr">
                <a:defRPr/>
              </a:pPr>
              <a:r>
                <a:rPr lang="da-DK" sz="2400" b="1" dirty="0">
                  <a:ln w="11430"/>
                  <a:solidFill>
                    <a:srgbClr val="FFFF00"/>
                  </a:solidFill>
                  <a:effectLst>
                    <a:outerShdw blurRad="80000" dist="40000" dir="5040000" algn="tl">
                      <a:srgbClr val="000000">
                        <a:alpha val="30000"/>
                      </a:srgbClr>
                    </a:outerShdw>
                  </a:effectLst>
                  <a:cs typeface="Arial" pitchFamily="34" charset="0"/>
                </a:rPr>
                <a:t>I</a:t>
              </a:r>
            </a:p>
            <a:p>
              <a:pPr algn="ctr">
                <a:defRPr/>
              </a:pPr>
              <a:r>
                <a:rPr lang="da-DK" sz="2400" b="1" dirty="0">
                  <a:ln w="11430"/>
                  <a:solidFill>
                    <a:srgbClr val="FFFF00"/>
                  </a:solidFill>
                  <a:effectLst>
                    <a:outerShdw blurRad="80000" dist="40000" dir="5040000" algn="tl">
                      <a:srgbClr val="000000">
                        <a:alpha val="30000"/>
                      </a:srgbClr>
                    </a:outerShdw>
                  </a:effectLst>
                  <a:cs typeface="Arial" pitchFamily="34" charset="0"/>
                </a:rPr>
                <a:t>Ó</a:t>
              </a:r>
            </a:p>
            <a:p>
              <a:pPr algn="ctr">
                <a:defRPr/>
              </a:pPr>
              <a:r>
                <a:rPr lang="da-DK" sz="2400" b="1" dirty="0">
                  <a:ln w="11430"/>
                  <a:solidFill>
                    <a:srgbClr val="FFFF00"/>
                  </a:solidFill>
                  <a:effectLst>
                    <a:outerShdw blurRad="80000" dist="40000" dir="5040000" algn="tl">
                      <a:srgbClr val="000000">
                        <a:alpha val="30000"/>
                      </a:srgbClr>
                    </a:outerShdw>
                  </a:effectLst>
                  <a:cs typeface="Arial" pitchFamily="34" charset="0"/>
                </a:rPr>
                <a:t>N</a:t>
              </a:r>
              <a:endParaRPr lang="es-MX" sz="2400" b="1" dirty="0">
                <a:ln w="11430"/>
                <a:solidFill>
                  <a:srgbClr val="FFFF00"/>
                </a:solidFill>
                <a:effectLst>
                  <a:outerShdw blurRad="80000" dist="40000" dir="5040000" algn="tl">
                    <a:srgbClr val="000000">
                      <a:alpha val="30000"/>
                    </a:srgbClr>
                  </a:outerShdw>
                </a:effectLst>
                <a:latin typeface="Arial" pitchFamily="34" charset="0"/>
                <a:cs typeface="Arial" pitchFamily="34" charset="0"/>
              </a:endParaRPr>
            </a:p>
          </p:txBody>
        </p:sp>
        <p:sp>
          <p:nvSpPr>
            <p:cNvPr id="67" name="14 Rectángulo"/>
            <p:cNvSpPr/>
            <p:nvPr/>
          </p:nvSpPr>
          <p:spPr>
            <a:xfrm>
              <a:off x="746424" y="1595170"/>
              <a:ext cx="412149" cy="5215698"/>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da-DK" sz="2400" b="1" dirty="0">
                  <a:ln w="11430"/>
                  <a:solidFill>
                    <a:srgbClr val="FFFF00"/>
                  </a:solidFill>
                  <a:effectLst>
                    <a:outerShdw blurRad="80000" dist="40000" dir="5040000" algn="tl">
                      <a:srgbClr val="000000">
                        <a:alpha val="30000"/>
                      </a:srgbClr>
                    </a:outerShdw>
                  </a:effectLst>
                  <a:cs typeface="Arial" pitchFamily="34" charset="0"/>
                </a:rPr>
                <a:t>C</a:t>
              </a:r>
            </a:p>
            <a:p>
              <a:pPr algn="ctr">
                <a:defRPr/>
              </a:pPr>
              <a:r>
                <a:rPr lang="da-DK" sz="2400" b="1" dirty="0">
                  <a:ln w="11430"/>
                  <a:solidFill>
                    <a:srgbClr val="FFFF00"/>
                  </a:solidFill>
                  <a:effectLst>
                    <a:outerShdw blurRad="80000" dist="40000" dir="5040000" algn="tl">
                      <a:srgbClr val="000000">
                        <a:alpha val="30000"/>
                      </a:srgbClr>
                    </a:outerShdw>
                  </a:effectLst>
                  <a:cs typeface="Arial" pitchFamily="34" charset="0"/>
                </a:rPr>
                <a:t>R</a:t>
              </a:r>
            </a:p>
            <a:p>
              <a:pPr algn="ctr">
                <a:defRPr/>
              </a:pPr>
              <a:r>
                <a:rPr lang="da-DK" sz="2400" b="1" dirty="0">
                  <a:ln w="11430"/>
                  <a:solidFill>
                    <a:srgbClr val="FFFF00"/>
                  </a:solidFill>
                  <a:effectLst>
                    <a:outerShdw blurRad="80000" dist="40000" dir="5040000" algn="tl">
                      <a:srgbClr val="000000">
                        <a:alpha val="30000"/>
                      </a:srgbClr>
                    </a:outerShdw>
                  </a:effectLst>
                  <a:cs typeface="Arial" pitchFamily="34" charset="0"/>
                </a:rPr>
                <a:t>E</a:t>
              </a:r>
            </a:p>
            <a:p>
              <a:pPr algn="ctr">
                <a:defRPr/>
              </a:pPr>
              <a:r>
                <a:rPr lang="da-DK" sz="2400" b="1" dirty="0">
                  <a:ln w="11430"/>
                  <a:solidFill>
                    <a:srgbClr val="FFFF00"/>
                  </a:solidFill>
                  <a:effectLst>
                    <a:outerShdw blurRad="80000" dist="40000" dir="5040000" algn="tl">
                      <a:srgbClr val="000000">
                        <a:alpha val="30000"/>
                      </a:srgbClr>
                    </a:outerShdw>
                  </a:effectLst>
                  <a:cs typeface="Arial" pitchFamily="34" charset="0"/>
                </a:rPr>
                <a:t>D</a:t>
              </a:r>
            </a:p>
            <a:p>
              <a:pPr algn="ctr">
                <a:defRPr/>
              </a:pPr>
              <a:r>
                <a:rPr lang="da-DK" sz="2400" b="1" dirty="0">
                  <a:ln w="11430"/>
                  <a:solidFill>
                    <a:srgbClr val="FFFF00"/>
                  </a:solidFill>
                  <a:effectLst>
                    <a:outerShdw blurRad="80000" dist="40000" dir="5040000" algn="tl">
                      <a:srgbClr val="000000">
                        <a:alpha val="30000"/>
                      </a:srgbClr>
                    </a:outerShdw>
                  </a:effectLst>
                  <a:cs typeface="Arial" pitchFamily="34" charset="0"/>
                </a:rPr>
                <a:t>I</a:t>
              </a:r>
            </a:p>
            <a:p>
              <a:pPr algn="ctr">
                <a:defRPr/>
              </a:pPr>
              <a:r>
                <a:rPr lang="da-DK" sz="2400" b="1" dirty="0">
                  <a:ln w="11430"/>
                  <a:solidFill>
                    <a:srgbClr val="FFFF00"/>
                  </a:solidFill>
                  <a:effectLst>
                    <a:outerShdw blurRad="80000" dist="40000" dir="5040000" algn="tl">
                      <a:srgbClr val="000000">
                        <a:alpha val="30000"/>
                      </a:srgbClr>
                    </a:outerShdw>
                  </a:effectLst>
                  <a:cs typeface="Arial" pitchFamily="34" charset="0"/>
                </a:rPr>
                <a:t>B</a:t>
              </a:r>
            </a:p>
            <a:p>
              <a:pPr algn="ctr">
                <a:defRPr/>
              </a:pPr>
              <a:r>
                <a:rPr lang="da-DK" sz="2400" b="1" dirty="0">
                  <a:ln w="11430"/>
                  <a:solidFill>
                    <a:srgbClr val="FFFF00"/>
                  </a:solidFill>
                  <a:effectLst>
                    <a:outerShdw blurRad="80000" dist="40000" dir="5040000" algn="tl">
                      <a:srgbClr val="000000">
                        <a:alpha val="30000"/>
                      </a:srgbClr>
                    </a:outerShdw>
                  </a:effectLst>
                  <a:cs typeface="Arial" pitchFamily="34" charset="0"/>
                </a:rPr>
                <a:t>I</a:t>
              </a:r>
            </a:p>
            <a:p>
              <a:pPr algn="ctr">
                <a:defRPr/>
              </a:pPr>
              <a:r>
                <a:rPr lang="da-DK" sz="2400" b="1" dirty="0">
                  <a:ln w="11430"/>
                  <a:solidFill>
                    <a:srgbClr val="FFFF00"/>
                  </a:solidFill>
                  <a:effectLst>
                    <a:outerShdw blurRad="80000" dist="40000" dir="5040000" algn="tl">
                      <a:srgbClr val="000000">
                        <a:alpha val="30000"/>
                      </a:srgbClr>
                    </a:outerShdw>
                  </a:effectLst>
                  <a:cs typeface="Arial" pitchFamily="34" charset="0"/>
                </a:rPr>
                <a:t>L</a:t>
              </a:r>
            </a:p>
            <a:p>
              <a:pPr algn="ctr">
                <a:defRPr/>
              </a:pPr>
              <a:r>
                <a:rPr lang="da-DK" sz="2400" b="1" dirty="0">
                  <a:ln w="11430"/>
                  <a:solidFill>
                    <a:srgbClr val="FFFF00"/>
                  </a:solidFill>
                  <a:effectLst>
                    <a:outerShdw blurRad="80000" dist="40000" dir="5040000" algn="tl">
                      <a:srgbClr val="000000">
                        <a:alpha val="30000"/>
                      </a:srgbClr>
                    </a:outerShdw>
                  </a:effectLst>
                  <a:cs typeface="Arial" pitchFamily="34" charset="0"/>
                </a:rPr>
                <a:t>I</a:t>
              </a:r>
            </a:p>
            <a:p>
              <a:pPr algn="ctr">
                <a:defRPr/>
              </a:pPr>
              <a:r>
                <a:rPr lang="da-DK" sz="2400" b="1" dirty="0">
                  <a:ln w="11430"/>
                  <a:solidFill>
                    <a:srgbClr val="FFFF00"/>
                  </a:solidFill>
                  <a:effectLst>
                    <a:outerShdw blurRad="80000" dist="40000" dir="5040000" algn="tl">
                      <a:srgbClr val="000000">
                        <a:alpha val="30000"/>
                      </a:srgbClr>
                    </a:outerShdw>
                  </a:effectLst>
                  <a:cs typeface="Arial" pitchFamily="34" charset="0"/>
                </a:rPr>
                <a:t>D</a:t>
              </a:r>
            </a:p>
            <a:p>
              <a:pPr algn="ctr">
                <a:defRPr/>
              </a:pPr>
              <a:r>
                <a:rPr lang="da-DK" sz="2400" b="1" dirty="0">
                  <a:ln w="11430"/>
                  <a:solidFill>
                    <a:srgbClr val="FFFF00"/>
                  </a:solidFill>
                  <a:effectLst>
                    <a:outerShdw blurRad="80000" dist="40000" dir="5040000" algn="tl">
                      <a:srgbClr val="000000">
                        <a:alpha val="30000"/>
                      </a:srgbClr>
                    </a:outerShdw>
                  </a:effectLst>
                  <a:cs typeface="Arial" pitchFamily="34" charset="0"/>
                </a:rPr>
                <a:t>A</a:t>
              </a:r>
            </a:p>
            <a:p>
              <a:pPr algn="ctr">
                <a:defRPr/>
              </a:pPr>
              <a:r>
                <a:rPr lang="da-DK" sz="2400" b="1" dirty="0">
                  <a:ln w="11430"/>
                  <a:solidFill>
                    <a:srgbClr val="FFFF00"/>
                  </a:solidFill>
                  <a:effectLst>
                    <a:outerShdw blurRad="80000" dist="40000" dir="5040000" algn="tl">
                      <a:srgbClr val="000000">
                        <a:alpha val="30000"/>
                      </a:srgbClr>
                    </a:outerShdw>
                  </a:effectLst>
                  <a:cs typeface="Arial" pitchFamily="34" charset="0"/>
                </a:rPr>
                <a:t>D</a:t>
              </a:r>
              <a:endParaRPr lang="es-MX" sz="2400" b="1" dirty="0">
                <a:ln w="11430"/>
                <a:solidFill>
                  <a:srgbClr val="FFFF00"/>
                </a:solidFill>
                <a:effectLst>
                  <a:outerShdw blurRad="80000" dist="40000" dir="5040000" algn="tl">
                    <a:srgbClr val="000000">
                      <a:alpha val="30000"/>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34020133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4"/>
          <p:cNvSpPr txBox="1"/>
          <p:nvPr/>
        </p:nvSpPr>
        <p:spPr>
          <a:xfrm>
            <a:off x="1644629" y="786063"/>
            <a:ext cx="8761862" cy="461665"/>
          </a:xfrm>
          <a:prstGeom prst="rect">
            <a:avLst/>
          </a:prstGeom>
          <a:noFill/>
        </p:spPr>
        <p:txBody>
          <a:bodyPr wrap="square" rtlCol="0">
            <a:spAutoFit/>
          </a:bodyPr>
          <a:lstStyle/>
          <a:p>
            <a:r>
              <a:rPr lang="pt-BR" sz="2400" b="1" dirty="0">
                <a:cs typeface="Times New Roman"/>
              </a:rPr>
              <a:t>Resultados Compras a MIPYMES</a:t>
            </a:r>
          </a:p>
        </p:txBody>
      </p:sp>
      <p:sp>
        <p:nvSpPr>
          <p:cNvPr id="17" name="1 Marcador de texto"/>
          <p:cNvSpPr txBox="1">
            <a:spLocks/>
          </p:cNvSpPr>
          <p:nvPr/>
        </p:nvSpPr>
        <p:spPr>
          <a:xfrm>
            <a:off x="1754938" y="1247728"/>
            <a:ext cx="8909690" cy="15841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600" kern="1200" baseline="0">
                <a:solidFill>
                  <a:schemeClr val="accent6"/>
                </a:solidFill>
                <a:latin typeface="+mn-lt"/>
                <a:ea typeface="+mn-ea"/>
                <a:cs typeface="+mn-cs"/>
              </a:defRPr>
            </a:lvl1pPr>
            <a:lvl2pPr marL="812800" indent="-457200" algn="l" defTabSz="914400" rtl="0" eaLnBrk="1" latinLnBrk="0" hangingPunct="1">
              <a:spcBef>
                <a:spcPct val="20000"/>
              </a:spcBef>
              <a:buFont typeface="Arial" pitchFamily="34" charset="0"/>
              <a:buChar char="–"/>
              <a:defRPr lang="es-ES" sz="2400" b="0" kern="1200" baseline="0" dirty="0" smtClean="0">
                <a:solidFill>
                  <a:schemeClr val="accent6"/>
                </a:solidFill>
                <a:latin typeface="+mj-lt"/>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accent6"/>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6"/>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MX" sz="2200" dirty="0">
                <a:solidFill>
                  <a:schemeClr val="tx1"/>
                </a:solidFill>
              </a:rPr>
              <a:t>Desde julio de 2009 hasta el 30 de diciembre de 2012, el Gobierno Federal adquirió más de 256,415 </a:t>
            </a:r>
            <a:r>
              <a:rPr lang="es-MX" sz="2200" dirty="0" err="1">
                <a:solidFill>
                  <a:schemeClr val="tx1"/>
                </a:solidFill>
              </a:rPr>
              <a:t>mdp</a:t>
            </a:r>
            <a:r>
              <a:rPr lang="es-MX" sz="2200" dirty="0">
                <a:solidFill>
                  <a:schemeClr val="tx1"/>
                </a:solidFill>
              </a:rPr>
              <a:t> en bienes, servicios y obra pública con MIPYMES.</a:t>
            </a:r>
          </a:p>
          <a:p>
            <a:pPr marL="0" indent="0">
              <a:buNone/>
            </a:pPr>
            <a:endParaRPr lang="es-MX" sz="2200" dirty="0"/>
          </a:p>
        </p:txBody>
      </p:sp>
      <p:graphicFrame>
        <p:nvGraphicFramePr>
          <p:cNvPr id="18" name="1 Objeto"/>
          <p:cNvGraphicFramePr>
            <a:graphicFrameLocks noChangeAspect="1"/>
          </p:cNvGraphicFramePr>
          <p:nvPr>
            <p:extLst>
              <p:ext uri="{D42A27DB-BD31-4B8C-83A1-F6EECF244321}">
                <p14:modId xmlns:p14="http://schemas.microsoft.com/office/powerpoint/2010/main" val="2391171201"/>
              </p:ext>
            </p:extLst>
          </p:nvPr>
        </p:nvGraphicFramePr>
        <p:xfrm>
          <a:off x="2689892" y="2612286"/>
          <a:ext cx="6753225" cy="3657600"/>
        </p:xfrm>
        <a:graphic>
          <a:graphicData uri="http://schemas.openxmlformats.org/presentationml/2006/ole">
            <mc:AlternateContent xmlns:mc="http://schemas.openxmlformats.org/markup-compatibility/2006">
              <mc:Choice xmlns:v="urn:schemas-microsoft-com:vml" Requires="v">
                <p:oleObj spid="_x0000_s4174" name="Hoja de cálculo" r:id="rId3" imgW="6753111" imgH="3657600" progId="Excel.Sheet.12">
                  <p:link updateAutomatic="1"/>
                </p:oleObj>
              </mc:Choice>
              <mc:Fallback>
                <p:oleObj name="Hoja de cálculo" r:id="rId3" imgW="6753111" imgH="3657600" progId="Excel.Sheet.12">
                  <p:link updateAutomatic="1"/>
                  <p:pic>
                    <p:nvPicPr>
                      <p:cNvPr id="0" name=""/>
                      <p:cNvPicPr/>
                      <p:nvPr/>
                    </p:nvPicPr>
                    <p:blipFill>
                      <a:blip r:embed="rId4"/>
                      <a:stretch>
                        <a:fillRect/>
                      </a:stretch>
                    </p:blipFill>
                    <p:spPr>
                      <a:xfrm>
                        <a:off x="2689892" y="2612286"/>
                        <a:ext cx="6753225" cy="3657600"/>
                      </a:xfrm>
                      <a:prstGeom prst="rect">
                        <a:avLst/>
                      </a:prstGeom>
                    </p:spPr>
                  </p:pic>
                </p:oleObj>
              </mc:Fallback>
            </mc:AlternateContent>
          </a:graphicData>
        </a:graphic>
      </p:graphicFrame>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28142" y="312595"/>
            <a:ext cx="2484000" cy="745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324852" y="6364706"/>
            <a:ext cx="3520003" cy="338554"/>
          </a:xfrm>
          <a:prstGeom prst="rect">
            <a:avLst/>
          </a:prstGeom>
          <a:noFill/>
        </p:spPr>
        <p:txBody>
          <a:bodyPr wrap="none" rtlCol="0">
            <a:spAutoFit/>
          </a:bodyPr>
          <a:lstStyle/>
          <a:p>
            <a:r>
              <a:rPr lang="es-MX" sz="1600" dirty="0" smtClean="0"/>
              <a:t>Fuente: Secretaría de Economía. México</a:t>
            </a:r>
            <a:endParaRPr lang="es-MX" sz="1600" dirty="0"/>
          </a:p>
        </p:txBody>
      </p:sp>
    </p:spTree>
    <p:extLst>
      <p:ext uri="{BB962C8B-B14F-4D97-AF65-F5344CB8AC3E}">
        <p14:creationId xmlns:p14="http://schemas.microsoft.com/office/powerpoint/2010/main" val="16162892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532914" y="1866603"/>
            <a:ext cx="9099283" cy="4023360"/>
          </a:xfrm>
        </p:spPr>
        <p:txBody>
          <a:bodyPr>
            <a:normAutofit/>
          </a:bodyPr>
          <a:lstStyle/>
          <a:p>
            <a:pPr marL="541338" lvl="1" indent="-341313" algn="just">
              <a:lnSpc>
                <a:spcPct val="100000"/>
              </a:lnSpc>
              <a:spcBef>
                <a:spcPts val="0"/>
              </a:spcBef>
              <a:spcAft>
                <a:spcPts val="1200"/>
              </a:spcAft>
              <a:buFont typeface="Wingdings" panose="05000000000000000000" pitchFamily="2" charset="2"/>
              <a:buChar char="§"/>
            </a:pPr>
            <a:r>
              <a:rPr lang="es-MX" sz="2200" dirty="0">
                <a:cs typeface="Arial" panose="020B0604020202020204" pitchFamily="34" charset="0"/>
              </a:rPr>
              <a:t>No existe una definición universal acerca de qué constituye una Micro, Pequeña o Mediana Empresa.</a:t>
            </a:r>
          </a:p>
          <a:p>
            <a:pPr marL="541338" lvl="1" indent="-341313" algn="just">
              <a:lnSpc>
                <a:spcPct val="100000"/>
              </a:lnSpc>
              <a:spcBef>
                <a:spcPts val="0"/>
              </a:spcBef>
              <a:spcAft>
                <a:spcPts val="1200"/>
              </a:spcAft>
              <a:buFont typeface="Wingdings" panose="05000000000000000000" pitchFamily="2" charset="2"/>
              <a:buChar char="§"/>
            </a:pPr>
            <a:r>
              <a:rPr lang="es-MX" sz="2200" dirty="0">
                <a:cs typeface="Arial" panose="020B0604020202020204" pitchFamily="34" charset="0"/>
              </a:rPr>
              <a:t>Las definiciones más comunes están basadas en el </a:t>
            </a:r>
            <a:r>
              <a:rPr lang="es-MX" sz="2200" b="1" dirty="0">
                <a:cs typeface="Arial" panose="020B0604020202020204" pitchFamily="34" charset="0"/>
              </a:rPr>
              <a:t>número de empleados</a:t>
            </a:r>
            <a:r>
              <a:rPr lang="es-MX" sz="2200" dirty="0" smtClean="0">
                <a:cs typeface="Arial" panose="020B0604020202020204" pitchFamily="34" charset="0"/>
              </a:rPr>
              <a:t>, </a:t>
            </a:r>
            <a:r>
              <a:rPr lang="es-MX" sz="2200" b="1" dirty="0" smtClean="0">
                <a:cs typeface="Arial" panose="020B0604020202020204" pitchFamily="34" charset="0"/>
              </a:rPr>
              <a:t>activos</a:t>
            </a:r>
            <a:r>
              <a:rPr lang="es-MX" sz="2200" dirty="0" smtClean="0">
                <a:cs typeface="Arial" panose="020B0604020202020204" pitchFamily="34" charset="0"/>
              </a:rPr>
              <a:t>, </a:t>
            </a:r>
            <a:r>
              <a:rPr lang="es-MX" sz="2200" dirty="0">
                <a:cs typeface="Arial" panose="020B0604020202020204" pitchFamily="34" charset="0"/>
              </a:rPr>
              <a:t>las </a:t>
            </a:r>
            <a:r>
              <a:rPr lang="es-MX" sz="2200" b="1" dirty="0">
                <a:cs typeface="Arial" panose="020B0604020202020204" pitchFamily="34" charset="0"/>
              </a:rPr>
              <a:t>ventas</a:t>
            </a:r>
            <a:r>
              <a:rPr lang="es-MX" sz="2200" dirty="0">
                <a:cs typeface="Arial" panose="020B0604020202020204" pitchFamily="34" charset="0"/>
              </a:rPr>
              <a:t> o incluso el </a:t>
            </a:r>
            <a:r>
              <a:rPr lang="es-MX" sz="2200" b="1" dirty="0">
                <a:cs typeface="Arial" panose="020B0604020202020204" pitchFamily="34" charset="0"/>
              </a:rPr>
              <a:t>monto de los préstamos.</a:t>
            </a:r>
          </a:p>
          <a:p>
            <a:pPr marL="541338" lvl="1" indent="-341313" algn="just">
              <a:lnSpc>
                <a:spcPct val="100000"/>
              </a:lnSpc>
              <a:spcBef>
                <a:spcPts val="0"/>
              </a:spcBef>
              <a:spcAft>
                <a:spcPts val="1200"/>
              </a:spcAft>
              <a:buFont typeface="Wingdings" panose="05000000000000000000" pitchFamily="2" charset="2"/>
              <a:buChar char="§"/>
            </a:pPr>
            <a:r>
              <a:rPr lang="es-MX" sz="2200" dirty="0">
                <a:cs typeface="Arial" panose="020B0604020202020204" pitchFamily="34" charset="0"/>
              </a:rPr>
              <a:t>El criterio más común es el </a:t>
            </a:r>
            <a:r>
              <a:rPr lang="es-MX" sz="2200" b="1" dirty="0">
                <a:cs typeface="Arial" panose="020B0604020202020204" pitchFamily="34" charset="0"/>
              </a:rPr>
              <a:t>número de empleados.</a:t>
            </a:r>
            <a:endParaRPr lang="es-MX" sz="2200" dirty="0">
              <a:cs typeface="Arial" panose="020B0604020202020204" pitchFamily="34" charset="0"/>
            </a:endParaRPr>
          </a:p>
          <a:p>
            <a:pPr marL="541338" lvl="1" indent="-341313" algn="just">
              <a:lnSpc>
                <a:spcPct val="100000"/>
              </a:lnSpc>
              <a:spcBef>
                <a:spcPts val="0"/>
              </a:spcBef>
              <a:spcAft>
                <a:spcPts val="1200"/>
              </a:spcAft>
              <a:buFont typeface="Wingdings" panose="05000000000000000000" pitchFamily="2" charset="2"/>
              <a:buChar char="§"/>
            </a:pPr>
            <a:r>
              <a:rPr lang="es-MX" sz="2200" dirty="0">
                <a:cs typeface="Arial" panose="020B0604020202020204" pitchFamily="34" charset="0"/>
              </a:rPr>
              <a:t>En su estudio, </a:t>
            </a:r>
            <a:r>
              <a:rPr lang="es-MX" sz="2200" dirty="0" err="1">
                <a:cs typeface="Arial" panose="020B0604020202020204" pitchFamily="34" charset="0"/>
              </a:rPr>
              <a:t>Ardic</a:t>
            </a:r>
            <a:r>
              <a:rPr lang="es-MX" sz="2200" dirty="0">
                <a:cs typeface="Arial" panose="020B0604020202020204" pitchFamily="34" charset="0"/>
              </a:rPr>
              <a:t>, </a:t>
            </a:r>
            <a:r>
              <a:rPr lang="es-MX" sz="2200" dirty="0" err="1">
                <a:cs typeface="Arial" panose="020B0604020202020204" pitchFamily="34" charset="0"/>
              </a:rPr>
              <a:t>Mylenko</a:t>
            </a:r>
            <a:r>
              <a:rPr lang="es-MX" sz="2200" dirty="0">
                <a:cs typeface="Arial" panose="020B0604020202020204" pitchFamily="34" charset="0"/>
              </a:rPr>
              <a:t> y </a:t>
            </a:r>
            <a:r>
              <a:rPr lang="es-MX" sz="2200" dirty="0" err="1">
                <a:cs typeface="Arial" panose="020B0604020202020204" pitchFamily="34" charset="0"/>
              </a:rPr>
              <a:t>Saltane</a:t>
            </a:r>
            <a:r>
              <a:rPr lang="es-MX" sz="2200" dirty="0">
                <a:cs typeface="Arial" panose="020B0604020202020204" pitchFamily="34" charset="0"/>
              </a:rPr>
              <a:t> (2011)</a:t>
            </a:r>
            <a:r>
              <a:rPr lang="es-MX" sz="2200" baseline="30000" dirty="0">
                <a:cs typeface="Arial" panose="020B0604020202020204" pitchFamily="34" charset="0"/>
              </a:rPr>
              <a:t>1/</a:t>
            </a:r>
            <a:r>
              <a:rPr lang="es-MX" sz="2200" dirty="0">
                <a:cs typeface="Arial" panose="020B0604020202020204" pitchFamily="34" charset="0"/>
              </a:rPr>
              <a:t> destacan el monto de los préstamos como una variable para inferir el tamaño de un negocio.</a:t>
            </a:r>
          </a:p>
          <a:p>
            <a:pPr marL="541338" lvl="1" indent="-341313" algn="just">
              <a:lnSpc>
                <a:spcPct val="100000"/>
              </a:lnSpc>
              <a:spcBef>
                <a:spcPts val="0"/>
              </a:spcBef>
              <a:spcAft>
                <a:spcPts val="1200"/>
              </a:spcAft>
              <a:buFont typeface="Wingdings" panose="05000000000000000000" pitchFamily="2" charset="2"/>
              <a:buChar char="§"/>
            </a:pPr>
            <a:r>
              <a:rPr lang="es-MX" sz="2200" dirty="0">
                <a:cs typeface="Arial" panose="020B0604020202020204" pitchFamily="34" charset="0"/>
              </a:rPr>
              <a:t>La Unión Europea ha hecho esfuerzos por estandarizar la clasificación de MIPYMES en la región.</a:t>
            </a:r>
          </a:p>
          <a:p>
            <a:pPr lvl="2" algn="just">
              <a:lnSpc>
                <a:spcPct val="100000"/>
              </a:lnSpc>
              <a:spcBef>
                <a:spcPts val="0"/>
              </a:spcBef>
              <a:spcAft>
                <a:spcPts val="1200"/>
              </a:spcAft>
              <a:buFont typeface="Wingdings" panose="05000000000000000000" pitchFamily="2" charset="2"/>
              <a:buChar char="§"/>
            </a:pPr>
            <a:endParaRPr lang="es-MX" sz="2200" dirty="0">
              <a:cs typeface="Arial" panose="020B0604020202020204" pitchFamily="34" charset="0"/>
            </a:endParaRPr>
          </a:p>
          <a:p>
            <a:pPr lvl="2" algn="just">
              <a:spcBef>
                <a:spcPts val="0"/>
              </a:spcBef>
              <a:spcAft>
                <a:spcPts val="1200"/>
              </a:spcAft>
              <a:buFont typeface="Wingdings" panose="05000000000000000000" pitchFamily="2" charset="2"/>
              <a:buChar char="§"/>
            </a:pPr>
            <a:endParaRPr lang="es-MX" sz="2200" dirty="0">
              <a:latin typeface="Arial" panose="020B0604020202020204" pitchFamily="34" charset="0"/>
              <a:cs typeface="Arial" panose="020B0604020202020204" pitchFamily="34" charset="0"/>
            </a:endParaRPr>
          </a:p>
        </p:txBody>
      </p:sp>
      <p:sp>
        <p:nvSpPr>
          <p:cNvPr id="5" name="CuadroTexto 4"/>
          <p:cNvSpPr txBox="1"/>
          <p:nvPr/>
        </p:nvSpPr>
        <p:spPr>
          <a:xfrm>
            <a:off x="1155802" y="6156518"/>
            <a:ext cx="9083487"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 </a:t>
            </a:r>
            <a:r>
              <a:rPr lang="en-US" sz="1200" dirty="0" err="1">
                <a:latin typeface="Arial" panose="020B0604020202020204" pitchFamily="34" charset="0"/>
                <a:cs typeface="Arial" panose="020B0604020202020204" pitchFamily="34" charset="0"/>
              </a:rPr>
              <a:t>Ardic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Oya</a:t>
            </a:r>
            <a:r>
              <a:rPr lang="en-US" sz="1200" dirty="0">
                <a:latin typeface="Arial" panose="020B0604020202020204" pitchFamily="34" charset="0"/>
                <a:cs typeface="Arial" panose="020B0604020202020204" pitchFamily="34" charset="0"/>
              </a:rPr>
              <a:t> P., </a:t>
            </a:r>
            <a:r>
              <a:rPr lang="en-US" sz="1200" dirty="0" err="1">
                <a:latin typeface="Arial" panose="020B0604020202020204" pitchFamily="34" charset="0"/>
                <a:cs typeface="Arial" panose="020B0604020202020204" pitchFamily="34" charset="0"/>
              </a:rPr>
              <a:t>Natalyia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Mylenko</a:t>
            </a:r>
            <a:r>
              <a:rPr lang="en-US" sz="1200" dirty="0">
                <a:latin typeface="Arial" panose="020B0604020202020204" pitchFamily="34" charset="0"/>
                <a:cs typeface="Arial" panose="020B0604020202020204" pitchFamily="34" charset="0"/>
              </a:rPr>
              <a:t> y Valentina </a:t>
            </a:r>
            <a:r>
              <a:rPr lang="en-US" sz="1200" dirty="0" err="1">
                <a:latin typeface="Arial" panose="020B0604020202020204" pitchFamily="34" charset="0"/>
                <a:cs typeface="Arial" panose="020B0604020202020204" pitchFamily="34" charset="0"/>
              </a:rPr>
              <a:t>Saltane</a:t>
            </a:r>
            <a:r>
              <a:rPr lang="en-US" sz="1200" dirty="0">
                <a:latin typeface="Arial" panose="020B0604020202020204" pitchFamily="34" charset="0"/>
                <a:cs typeface="Arial" panose="020B0604020202020204" pitchFamily="34" charset="0"/>
              </a:rPr>
              <a:t> (2011), </a:t>
            </a:r>
            <a:r>
              <a:rPr lang="en-US" sz="1200" i="1" dirty="0">
                <a:latin typeface="Arial" panose="020B0604020202020204" pitchFamily="34" charset="0"/>
                <a:cs typeface="Arial" panose="020B0604020202020204" pitchFamily="34" charset="0"/>
              </a:rPr>
              <a:t>Small and Medium Enterprises: A cross-country analysis with a new data set. </a:t>
            </a:r>
            <a:r>
              <a:rPr lang="en-US" sz="1200" dirty="0">
                <a:latin typeface="Arial" panose="020B0604020202020204" pitchFamily="34" charset="0"/>
                <a:cs typeface="Arial" panose="020B0604020202020204" pitchFamily="34" charset="0"/>
              </a:rPr>
              <a:t>Policy Research Working Paper N° 5538, World Bank, 2011.</a:t>
            </a:r>
          </a:p>
        </p:txBody>
      </p:sp>
      <p:sp>
        <p:nvSpPr>
          <p:cNvPr id="6" name="Rectangle 1026"/>
          <p:cNvSpPr>
            <a:spLocks noChangeArrowheads="1"/>
          </p:cNvSpPr>
          <p:nvPr/>
        </p:nvSpPr>
        <p:spPr bwMode="auto">
          <a:xfrm>
            <a:off x="567854" y="784440"/>
            <a:ext cx="6657975" cy="584775"/>
          </a:xfrm>
          <a:prstGeom prst="rect">
            <a:avLst/>
          </a:prstGeom>
          <a:noFill/>
          <a:ln>
            <a:noFill/>
          </a:ln>
          <a:extLst>
            <a:ext uri="{909E8E84-426E-40DD-AFC4-6F175D3DCCD1}">
              <a14:hiddenFill xmlns:a14="http://schemas.microsoft.com/office/drawing/2010/main">
                <a:gradFill rotWithShape="0">
                  <a:gsLst>
                    <a:gs pos="0">
                      <a:srgbClr val="FF9900"/>
                    </a:gs>
                    <a:gs pos="100000">
                      <a:srgbClr val="FF9900">
                        <a:gamma/>
                        <a:tint val="0"/>
                        <a:invGamma/>
                      </a:srgbClr>
                    </a:gs>
                  </a:gsLst>
                  <a:lin ang="0" scaled="1"/>
                </a:gra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s-MX" sz="3200" dirty="0" smtClean="0">
                <a:solidFill>
                  <a:srgbClr val="000078"/>
                </a:solidFill>
                <a:latin typeface="Impact" panose="020B0806030902050204" pitchFamily="34" charset="0"/>
              </a:rPr>
              <a:t>DEFINICIÓN DE MIPYMES</a:t>
            </a:r>
            <a:endParaRPr lang="es-MX" sz="3200" dirty="0">
              <a:solidFill>
                <a:srgbClr val="000078"/>
              </a:solidFill>
              <a:latin typeface="Impact" panose="020B0806030902050204" pitchFamily="34" charset="0"/>
            </a:endParaRPr>
          </a:p>
        </p:txBody>
      </p:sp>
    </p:spTree>
    <p:extLst>
      <p:ext uri="{BB962C8B-B14F-4D97-AF65-F5344CB8AC3E}">
        <p14:creationId xmlns:p14="http://schemas.microsoft.com/office/powerpoint/2010/main" val="35827978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3 Imagen"/>
          <p:cNvPicPr/>
          <p:nvPr>
            <p:extLst/>
          </p:nvPr>
        </p:nvPicPr>
        <p:blipFill>
          <a:blip r:embed="rId2"/>
          <a:stretch>
            <a:fillRect/>
          </a:stretch>
        </p:blipFill>
        <p:spPr>
          <a:xfrm>
            <a:off x="2092416" y="1617214"/>
            <a:ext cx="7931150" cy="4511675"/>
          </a:xfrm>
          <a:prstGeom prst="rect">
            <a:avLst/>
          </a:prstGeom>
        </p:spPr>
      </p:pic>
      <p:sp>
        <p:nvSpPr>
          <p:cNvPr id="6" name="TextBox 4"/>
          <p:cNvSpPr txBox="1"/>
          <p:nvPr/>
        </p:nvSpPr>
        <p:spPr>
          <a:xfrm>
            <a:off x="2000975" y="564148"/>
            <a:ext cx="8761862" cy="830997"/>
          </a:xfrm>
          <a:prstGeom prst="rect">
            <a:avLst/>
          </a:prstGeom>
          <a:noFill/>
        </p:spPr>
        <p:txBody>
          <a:bodyPr wrap="square" rtlCol="0">
            <a:spAutoFit/>
          </a:bodyPr>
          <a:lstStyle/>
          <a:p>
            <a:r>
              <a:rPr lang="es-MX" sz="2400" b="1" dirty="0">
                <a:cs typeface="Times New Roman"/>
              </a:rPr>
              <a:t>19 dependencias y entidades concentran más del 80% de las compras a MIPYMES</a:t>
            </a:r>
          </a:p>
        </p:txBody>
      </p:sp>
      <p:sp>
        <p:nvSpPr>
          <p:cNvPr id="4" name="CuadroTexto 3"/>
          <p:cNvSpPr txBox="1"/>
          <p:nvPr/>
        </p:nvSpPr>
        <p:spPr>
          <a:xfrm>
            <a:off x="324852" y="6364706"/>
            <a:ext cx="3520003" cy="338554"/>
          </a:xfrm>
          <a:prstGeom prst="rect">
            <a:avLst/>
          </a:prstGeom>
          <a:noFill/>
        </p:spPr>
        <p:txBody>
          <a:bodyPr wrap="none" rtlCol="0">
            <a:spAutoFit/>
          </a:bodyPr>
          <a:lstStyle/>
          <a:p>
            <a:r>
              <a:rPr lang="es-MX" sz="1600" dirty="0" smtClean="0"/>
              <a:t>Fuente: Secretaría de Economía. México</a:t>
            </a:r>
            <a:endParaRPr lang="es-MX" sz="1600" dirty="0"/>
          </a:p>
        </p:txBody>
      </p:sp>
    </p:spTree>
    <p:extLst>
      <p:ext uri="{BB962C8B-B14F-4D97-AF65-F5344CB8AC3E}">
        <p14:creationId xmlns:p14="http://schemas.microsoft.com/office/powerpoint/2010/main" val="8974253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915878" y="624915"/>
            <a:ext cx="8761862" cy="815608"/>
          </a:xfrm>
          <a:prstGeom prst="rect">
            <a:avLst/>
          </a:prstGeom>
          <a:noFill/>
        </p:spPr>
        <p:txBody>
          <a:bodyPr wrap="square" rtlCol="0">
            <a:spAutoFit/>
          </a:bodyPr>
          <a:lstStyle/>
          <a:p>
            <a:r>
              <a:rPr lang="es-MX" sz="2350" b="1" dirty="0">
                <a:cs typeface="Times New Roman"/>
              </a:rPr>
              <a:t>Los servicios profesionales y la obra pública son los rubros donde participan mayormente las MIPYMES en las compras de gobierno</a:t>
            </a:r>
          </a:p>
        </p:txBody>
      </p:sp>
      <p:pic>
        <p:nvPicPr>
          <p:cNvPr id="7" name="3 Imagen"/>
          <p:cNvPicPr>
            <a:picLocks noChangeAspect="1" noChangeArrowheads="1"/>
          </p:cNvPicPr>
          <p:nvPr>
            <p:extLst/>
          </p:nvPr>
        </p:nvPicPr>
        <p:blipFill>
          <a:blip r:embed="rId2">
            <a:extLst>
              <a:ext uri="{28A0092B-C50C-407E-A947-70E740481C1C}">
                <a14:useLocalDpi xmlns:a14="http://schemas.microsoft.com/office/drawing/2010/main" val="0"/>
              </a:ext>
            </a:extLst>
          </a:blip>
          <a:srcRect/>
          <a:stretch>
            <a:fillRect/>
          </a:stretch>
        </p:blipFill>
        <p:spPr bwMode="auto">
          <a:xfrm>
            <a:off x="1919742" y="1551450"/>
            <a:ext cx="8613775" cy="471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p:cNvSpPr txBox="1"/>
          <p:nvPr/>
        </p:nvSpPr>
        <p:spPr>
          <a:xfrm>
            <a:off x="324852" y="6364706"/>
            <a:ext cx="3520003" cy="338554"/>
          </a:xfrm>
          <a:prstGeom prst="rect">
            <a:avLst/>
          </a:prstGeom>
          <a:noFill/>
        </p:spPr>
        <p:txBody>
          <a:bodyPr wrap="none" rtlCol="0">
            <a:spAutoFit/>
          </a:bodyPr>
          <a:lstStyle/>
          <a:p>
            <a:r>
              <a:rPr lang="es-MX" sz="1600" dirty="0" smtClean="0"/>
              <a:t>Fuente: Secretaría de Economía. México</a:t>
            </a:r>
            <a:endParaRPr lang="es-MX" sz="1600" dirty="0"/>
          </a:p>
        </p:txBody>
      </p:sp>
    </p:spTree>
    <p:extLst>
      <p:ext uri="{BB962C8B-B14F-4D97-AF65-F5344CB8AC3E}">
        <p14:creationId xmlns:p14="http://schemas.microsoft.com/office/powerpoint/2010/main" val="33855238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Marcador de texto"/>
          <p:cNvSpPr txBox="1">
            <a:spLocks/>
          </p:cNvSpPr>
          <p:nvPr/>
        </p:nvSpPr>
        <p:spPr>
          <a:xfrm>
            <a:off x="1448625" y="543966"/>
            <a:ext cx="8856984" cy="576064"/>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s-MX" sz="2800" b="1" dirty="0" smtClean="0">
                <a:solidFill>
                  <a:schemeClr val="tx1"/>
                </a:solidFill>
              </a:rPr>
              <a:t>¿Qué se ha construido?</a:t>
            </a:r>
          </a:p>
          <a:p>
            <a:endParaRPr lang="es-MX" b="1" dirty="0"/>
          </a:p>
        </p:txBody>
      </p:sp>
      <p:grpSp>
        <p:nvGrpSpPr>
          <p:cNvPr id="7" name="46 Grupo"/>
          <p:cNvGrpSpPr/>
          <p:nvPr/>
        </p:nvGrpSpPr>
        <p:grpSpPr>
          <a:xfrm>
            <a:off x="1775417" y="1329309"/>
            <a:ext cx="8274926" cy="5059686"/>
            <a:chOff x="173038" y="996044"/>
            <a:chExt cx="8767762" cy="5837687"/>
          </a:xfrm>
        </p:grpSpPr>
        <p:sp>
          <p:nvSpPr>
            <p:cNvPr id="8" name="AutoShape 15"/>
            <p:cNvSpPr>
              <a:spLocks noChangeArrowheads="1"/>
            </p:cNvSpPr>
            <p:nvPr/>
          </p:nvSpPr>
          <p:spPr bwMode="gray">
            <a:xfrm>
              <a:off x="601663" y="1037319"/>
              <a:ext cx="2019300" cy="1317625"/>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es-MX" kern="0">
                <a:solidFill>
                  <a:prstClr val="black"/>
                </a:solidFill>
                <a:latin typeface="Arial" pitchFamily="34" charset="0"/>
                <a:cs typeface="Arial" pitchFamily="34" charset="0"/>
              </a:endParaRPr>
            </a:p>
          </p:txBody>
        </p:sp>
        <p:grpSp>
          <p:nvGrpSpPr>
            <p:cNvPr id="9" name="Group 11"/>
            <p:cNvGrpSpPr>
              <a:grpSpLocks/>
            </p:cNvGrpSpPr>
            <p:nvPr/>
          </p:nvGrpSpPr>
          <p:grpSpPr bwMode="auto">
            <a:xfrm>
              <a:off x="173038" y="996044"/>
              <a:ext cx="500062" cy="1398588"/>
              <a:chOff x="2140" y="2071"/>
              <a:chExt cx="1484" cy="302"/>
            </a:xfrm>
          </p:grpSpPr>
          <p:sp>
            <p:nvSpPr>
              <p:cNvPr id="27" name="AutoShape 12"/>
              <p:cNvSpPr>
                <a:spLocks noChangeArrowheads="1"/>
              </p:cNvSpPr>
              <p:nvPr/>
            </p:nvSpPr>
            <p:spPr bwMode="ltGray">
              <a:xfrm>
                <a:off x="2140" y="2071"/>
                <a:ext cx="1484" cy="302"/>
              </a:xfrm>
              <a:prstGeom prst="roundRect">
                <a:avLst>
                  <a:gd name="adj" fmla="val 16667"/>
                </a:avLst>
              </a:prstGeom>
              <a:solidFill>
                <a:srgbClr val="800080"/>
              </a:solidFill>
              <a:ln w="38100" algn="ctr">
                <a:solidFill>
                  <a:srgbClr val="FFFFFF">
                    <a:alpha val="70195"/>
                  </a:srgbClr>
                </a:solidFill>
                <a:round/>
                <a:headEnd/>
                <a:tailEnd/>
              </a:ln>
            </p:spPr>
            <p:txBody>
              <a:bodyPr wrap="none" anchor="ctr"/>
              <a:lstStyle/>
              <a:p>
                <a:pPr>
                  <a:defRPr/>
                </a:pPr>
                <a:endParaRPr lang="es-ES" kern="0">
                  <a:solidFill>
                    <a:prstClr val="black"/>
                  </a:solidFill>
                </a:endParaRPr>
              </a:p>
            </p:txBody>
          </p:sp>
          <p:sp>
            <p:nvSpPr>
              <p:cNvPr id="28" name="AutoShape 13"/>
              <p:cNvSpPr>
                <a:spLocks noChangeArrowheads="1"/>
              </p:cNvSpPr>
              <p:nvPr/>
            </p:nvSpPr>
            <p:spPr bwMode="ltGray">
              <a:xfrm>
                <a:off x="2163" y="2091"/>
                <a:ext cx="1432" cy="134"/>
              </a:xfrm>
              <a:prstGeom prst="roundRect">
                <a:avLst>
                  <a:gd name="adj" fmla="val 28356"/>
                </a:avLst>
              </a:prstGeom>
              <a:gradFill rotWithShape="1">
                <a:gsLst>
                  <a:gs pos="0">
                    <a:srgbClr val="FFFFFF">
                      <a:alpha val="70000"/>
                    </a:srgbClr>
                  </a:gs>
                  <a:gs pos="100000">
                    <a:srgbClr val="800080">
                      <a:alpha val="70000"/>
                    </a:srgbClr>
                  </a:gs>
                </a:gsLst>
                <a:lin ang="5400000" scaled="1"/>
              </a:gradFill>
              <a:ln w="9525" algn="ctr">
                <a:noFill/>
                <a:round/>
                <a:headEnd/>
                <a:tailEnd/>
              </a:ln>
            </p:spPr>
            <p:txBody>
              <a:bodyPr wrap="none" anchor="ctr"/>
              <a:lstStyle/>
              <a:p>
                <a:pPr>
                  <a:defRPr/>
                </a:pPr>
                <a:endParaRPr lang="es-ES" kern="0">
                  <a:solidFill>
                    <a:prstClr val="black"/>
                  </a:solidFill>
                </a:endParaRPr>
              </a:p>
            </p:txBody>
          </p:sp>
        </p:grpSp>
        <p:sp>
          <p:nvSpPr>
            <p:cNvPr id="10" name="Rectangle 14"/>
            <p:cNvSpPr>
              <a:spLocks noChangeArrowheads="1"/>
            </p:cNvSpPr>
            <p:nvPr/>
          </p:nvSpPr>
          <p:spPr bwMode="black">
            <a:xfrm>
              <a:off x="571500" y="1585007"/>
              <a:ext cx="2143125" cy="426122"/>
            </a:xfrm>
            <a:prstGeom prst="rect">
              <a:avLst/>
            </a:prstGeom>
            <a:noFill/>
            <a:ln w="9525" algn="ctr">
              <a:noFill/>
              <a:miter lim="800000"/>
              <a:headEnd/>
              <a:tailEnd/>
            </a:ln>
          </p:spPr>
          <p:txBody>
            <a:bodyPr>
              <a:spAutoFit/>
            </a:bodyPr>
            <a:lstStyle/>
            <a:p>
              <a:pPr algn="ctr">
                <a:defRPr/>
              </a:pPr>
              <a:r>
                <a:rPr lang="es-MX" b="1" kern="0" dirty="0">
                  <a:solidFill>
                    <a:prstClr val="black"/>
                  </a:solidFill>
                  <a:latin typeface="Times" pitchFamily="18" charset="0"/>
                  <a:cs typeface="Arial" pitchFamily="34" charset="0"/>
                </a:rPr>
                <a:t>Institucionalidad</a:t>
              </a:r>
              <a:endParaRPr lang="en-US" b="1" kern="0" dirty="0">
                <a:solidFill>
                  <a:srgbClr val="FFFFFF"/>
                </a:solidFill>
                <a:latin typeface="Times" pitchFamily="18" charset="0"/>
                <a:cs typeface="Arial" pitchFamily="34" charset="0"/>
              </a:endParaRPr>
            </a:p>
          </p:txBody>
        </p:sp>
        <p:sp>
          <p:nvSpPr>
            <p:cNvPr id="11" name="36 CuadroTexto"/>
            <p:cNvSpPr txBox="1">
              <a:spLocks noChangeArrowheads="1"/>
            </p:cNvSpPr>
            <p:nvPr/>
          </p:nvSpPr>
          <p:spPr bwMode="auto">
            <a:xfrm>
              <a:off x="187325" y="1354819"/>
              <a:ext cx="246063" cy="887754"/>
            </a:xfrm>
            <a:prstGeom prst="rect">
              <a:avLst/>
            </a:prstGeom>
            <a:noFill/>
            <a:ln w="9525">
              <a:noFill/>
              <a:miter lim="800000"/>
              <a:headEnd/>
              <a:tailEnd/>
            </a:ln>
          </p:spPr>
          <p:txBody>
            <a:bodyPr>
              <a:spAutoFit/>
            </a:bodyPr>
            <a:lstStyle/>
            <a:p>
              <a:pPr>
                <a:defRPr/>
              </a:pPr>
              <a:r>
                <a:rPr lang="es-MX" sz="4400" kern="0">
                  <a:solidFill>
                    <a:prstClr val="white"/>
                  </a:solidFill>
                </a:rPr>
                <a:t>1</a:t>
              </a:r>
            </a:p>
          </p:txBody>
        </p:sp>
        <p:sp>
          <p:nvSpPr>
            <p:cNvPr id="12" name="AutoShape 15"/>
            <p:cNvSpPr>
              <a:spLocks noChangeArrowheads="1"/>
            </p:cNvSpPr>
            <p:nvPr/>
          </p:nvSpPr>
          <p:spPr bwMode="gray">
            <a:xfrm>
              <a:off x="631825" y="2501902"/>
              <a:ext cx="1947863" cy="1997526"/>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es-MX" kern="0">
                <a:solidFill>
                  <a:prstClr val="black"/>
                </a:solidFill>
                <a:latin typeface="Arial" pitchFamily="34" charset="0"/>
                <a:cs typeface="Arial" pitchFamily="34" charset="0"/>
              </a:endParaRPr>
            </a:p>
          </p:txBody>
        </p:sp>
        <p:sp>
          <p:nvSpPr>
            <p:cNvPr id="13" name="Rectangle 14"/>
            <p:cNvSpPr>
              <a:spLocks noChangeArrowheads="1"/>
            </p:cNvSpPr>
            <p:nvPr/>
          </p:nvSpPr>
          <p:spPr bwMode="black">
            <a:xfrm>
              <a:off x="534988" y="3144840"/>
              <a:ext cx="2143125" cy="426122"/>
            </a:xfrm>
            <a:prstGeom prst="rect">
              <a:avLst/>
            </a:prstGeom>
            <a:noFill/>
            <a:ln w="9525" algn="ctr">
              <a:noFill/>
              <a:miter lim="800000"/>
              <a:headEnd/>
              <a:tailEnd/>
            </a:ln>
          </p:spPr>
          <p:txBody>
            <a:bodyPr>
              <a:spAutoFit/>
            </a:bodyPr>
            <a:lstStyle/>
            <a:p>
              <a:pPr algn="ctr">
                <a:defRPr/>
              </a:pPr>
              <a:r>
                <a:rPr lang="es-MX" b="1" kern="0" dirty="0">
                  <a:solidFill>
                    <a:prstClr val="black"/>
                  </a:solidFill>
                  <a:latin typeface="Times" pitchFamily="18" charset="0"/>
                  <a:cs typeface="Arial" pitchFamily="34" charset="0"/>
                </a:rPr>
                <a:t>Normatividad</a:t>
              </a:r>
              <a:endParaRPr lang="en-US" b="1" kern="0" dirty="0">
                <a:solidFill>
                  <a:srgbClr val="FFFFFF"/>
                </a:solidFill>
                <a:latin typeface="Times" pitchFamily="18" charset="0"/>
                <a:cs typeface="Arial" pitchFamily="34" charset="0"/>
              </a:endParaRPr>
            </a:p>
          </p:txBody>
        </p:sp>
        <p:sp>
          <p:nvSpPr>
            <p:cNvPr id="14" name="AutoShape 15"/>
            <p:cNvSpPr>
              <a:spLocks noChangeArrowheads="1"/>
            </p:cNvSpPr>
            <p:nvPr/>
          </p:nvSpPr>
          <p:spPr bwMode="gray">
            <a:xfrm>
              <a:off x="601663" y="4644568"/>
              <a:ext cx="1978025" cy="2147888"/>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es-MX" kern="0">
                <a:solidFill>
                  <a:prstClr val="black"/>
                </a:solidFill>
                <a:latin typeface="Arial" pitchFamily="34" charset="0"/>
                <a:cs typeface="Arial" pitchFamily="34" charset="0"/>
              </a:endParaRPr>
            </a:p>
          </p:txBody>
        </p:sp>
        <p:sp>
          <p:nvSpPr>
            <p:cNvPr id="15" name="Rectangle 14"/>
            <p:cNvSpPr>
              <a:spLocks noChangeArrowheads="1"/>
            </p:cNvSpPr>
            <p:nvPr/>
          </p:nvSpPr>
          <p:spPr bwMode="black">
            <a:xfrm>
              <a:off x="530226" y="5382757"/>
              <a:ext cx="2143125" cy="426122"/>
            </a:xfrm>
            <a:prstGeom prst="rect">
              <a:avLst/>
            </a:prstGeom>
            <a:noFill/>
            <a:ln w="9525" algn="ctr">
              <a:noFill/>
              <a:miter lim="800000"/>
              <a:headEnd/>
              <a:tailEnd/>
            </a:ln>
          </p:spPr>
          <p:txBody>
            <a:bodyPr>
              <a:spAutoFit/>
            </a:bodyPr>
            <a:lstStyle/>
            <a:p>
              <a:pPr algn="ctr">
                <a:defRPr/>
              </a:pPr>
              <a:r>
                <a:rPr lang="es-MX" b="1" kern="0" dirty="0">
                  <a:solidFill>
                    <a:prstClr val="black"/>
                  </a:solidFill>
                  <a:latin typeface="Times" pitchFamily="18" charset="0"/>
                  <a:cs typeface="Arial" pitchFamily="34" charset="0"/>
                </a:rPr>
                <a:t>Herramientas</a:t>
              </a:r>
              <a:endParaRPr lang="en-US" b="1" kern="0" dirty="0">
                <a:solidFill>
                  <a:srgbClr val="FFFFFF"/>
                </a:solidFill>
                <a:latin typeface="Times" pitchFamily="18" charset="0"/>
                <a:cs typeface="Arial" pitchFamily="34" charset="0"/>
              </a:endParaRPr>
            </a:p>
          </p:txBody>
        </p:sp>
        <p:grpSp>
          <p:nvGrpSpPr>
            <p:cNvPr id="16" name="Group 7"/>
            <p:cNvGrpSpPr>
              <a:grpSpLocks/>
            </p:cNvGrpSpPr>
            <p:nvPr/>
          </p:nvGrpSpPr>
          <p:grpSpPr bwMode="auto">
            <a:xfrm>
              <a:off x="207963" y="4690606"/>
              <a:ext cx="465137" cy="2143125"/>
              <a:chOff x="3964" y="2071"/>
              <a:chExt cx="1484" cy="330"/>
            </a:xfrm>
          </p:grpSpPr>
          <p:sp>
            <p:nvSpPr>
              <p:cNvPr id="25" name="AutoShape 8"/>
              <p:cNvSpPr>
                <a:spLocks noChangeArrowheads="1"/>
              </p:cNvSpPr>
              <p:nvPr/>
            </p:nvSpPr>
            <p:spPr bwMode="ltGray">
              <a:xfrm>
                <a:off x="3964" y="2071"/>
                <a:ext cx="1484" cy="330"/>
              </a:xfrm>
              <a:prstGeom prst="roundRect">
                <a:avLst>
                  <a:gd name="adj" fmla="val 16667"/>
                </a:avLst>
              </a:prstGeom>
              <a:solidFill>
                <a:srgbClr val="C0504D"/>
              </a:solidFill>
              <a:ln w="38100" algn="ctr">
                <a:solidFill>
                  <a:srgbClr val="FFFFFF">
                    <a:alpha val="70195"/>
                  </a:srgbClr>
                </a:solidFill>
                <a:round/>
                <a:headEnd/>
                <a:tailEnd/>
              </a:ln>
            </p:spPr>
            <p:txBody>
              <a:bodyPr wrap="none" anchor="ctr"/>
              <a:lstStyle/>
              <a:p>
                <a:pPr>
                  <a:defRPr/>
                </a:pPr>
                <a:endParaRPr lang="es-ES" kern="0">
                  <a:solidFill>
                    <a:prstClr val="black"/>
                  </a:solidFill>
                </a:endParaRPr>
              </a:p>
            </p:txBody>
          </p:sp>
          <p:sp>
            <p:nvSpPr>
              <p:cNvPr id="26" name="AutoShape 9"/>
              <p:cNvSpPr>
                <a:spLocks noChangeArrowheads="1"/>
              </p:cNvSpPr>
              <p:nvPr/>
            </p:nvSpPr>
            <p:spPr bwMode="ltGray">
              <a:xfrm>
                <a:off x="3987" y="2091"/>
                <a:ext cx="1432" cy="134"/>
              </a:xfrm>
              <a:prstGeom prst="roundRect">
                <a:avLst>
                  <a:gd name="adj" fmla="val 28356"/>
                </a:avLst>
              </a:prstGeom>
              <a:gradFill rotWithShape="1">
                <a:gsLst>
                  <a:gs pos="0">
                    <a:srgbClr val="FFFFFF">
                      <a:alpha val="70000"/>
                    </a:srgbClr>
                  </a:gs>
                  <a:gs pos="100000">
                    <a:srgbClr val="C0504D">
                      <a:alpha val="70000"/>
                    </a:srgbClr>
                  </a:gs>
                </a:gsLst>
                <a:lin ang="5400000" scaled="1"/>
              </a:gradFill>
              <a:ln w="9525" algn="ctr">
                <a:noFill/>
                <a:round/>
                <a:headEnd/>
                <a:tailEnd/>
              </a:ln>
            </p:spPr>
            <p:txBody>
              <a:bodyPr wrap="none" anchor="ctr"/>
              <a:lstStyle/>
              <a:p>
                <a:pPr>
                  <a:defRPr/>
                </a:pPr>
                <a:endParaRPr lang="es-ES" kern="0">
                  <a:solidFill>
                    <a:prstClr val="black"/>
                  </a:solidFill>
                </a:endParaRPr>
              </a:p>
            </p:txBody>
          </p:sp>
        </p:grpSp>
        <p:sp>
          <p:nvSpPr>
            <p:cNvPr id="17" name="54 CuadroTexto"/>
            <p:cNvSpPr txBox="1">
              <a:spLocks noChangeArrowheads="1"/>
            </p:cNvSpPr>
            <p:nvPr/>
          </p:nvSpPr>
          <p:spPr bwMode="auto">
            <a:xfrm>
              <a:off x="173038" y="5260517"/>
              <a:ext cx="246062" cy="887754"/>
            </a:xfrm>
            <a:prstGeom prst="rect">
              <a:avLst/>
            </a:prstGeom>
            <a:noFill/>
            <a:ln w="9525">
              <a:noFill/>
              <a:miter lim="800000"/>
              <a:headEnd/>
              <a:tailEnd/>
            </a:ln>
          </p:spPr>
          <p:txBody>
            <a:bodyPr>
              <a:spAutoFit/>
            </a:bodyPr>
            <a:lstStyle/>
            <a:p>
              <a:pPr>
                <a:defRPr/>
              </a:pPr>
              <a:r>
                <a:rPr lang="es-MX" sz="4400" kern="0">
                  <a:solidFill>
                    <a:prstClr val="white"/>
                  </a:solidFill>
                </a:rPr>
                <a:t>3</a:t>
              </a:r>
            </a:p>
          </p:txBody>
        </p:sp>
        <p:grpSp>
          <p:nvGrpSpPr>
            <p:cNvPr id="18" name="Group 16"/>
            <p:cNvGrpSpPr>
              <a:grpSpLocks/>
            </p:cNvGrpSpPr>
            <p:nvPr/>
          </p:nvGrpSpPr>
          <p:grpSpPr bwMode="auto">
            <a:xfrm>
              <a:off x="203200" y="2501902"/>
              <a:ext cx="498475" cy="1997526"/>
              <a:chOff x="301" y="2071"/>
              <a:chExt cx="1484" cy="330"/>
            </a:xfrm>
          </p:grpSpPr>
          <p:sp>
            <p:nvSpPr>
              <p:cNvPr id="23" name="AutoShape 17"/>
              <p:cNvSpPr>
                <a:spLocks noChangeArrowheads="1"/>
              </p:cNvSpPr>
              <p:nvPr/>
            </p:nvSpPr>
            <p:spPr bwMode="ltGray">
              <a:xfrm>
                <a:off x="301" y="2071"/>
                <a:ext cx="1484" cy="330"/>
              </a:xfrm>
              <a:prstGeom prst="roundRect">
                <a:avLst>
                  <a:gd name="adj" fmla="val 16667"/>
                </a:avLst>
              </a:prstGeom>
              <a:solidFill>
                <a:srgbClr val="0000FF"/>
              </a:solidFill>
              <a:ln w="38100" algn="ctr">
                <a:solidFill>
                  <a:srgbClr val="FFFFFF">
                    <a:alpha val="70195"/>
                  </a:srgbClr>
                </a:solidFill>
                <a:round/>
                <a:headEnd/>
                <a:tailEnd/>
              </a:ln>
            </p:spPr>
            <p:txBody>
              <a:bodyPr wrap="none" anchor="ctr"/>
              <a:lstStyle/>
              <a:p>
                <a:pPr>
                  <a:defRPr/>
                </a:pPr>
                <a:endParaRPr lang="es-ES" kern="0">
                  <a:solidFill>
                    <a:prstClr val="black"/>
                  </a:solidFill>
                </a:endParaRPr>
              </a:p>
            </p:txBody>
          </p:sp>
          <p:sp>
            <p:nvSpPr>
              <p:cNvPr id="24" name="AutoShape 18"/>
              <p:cNvSpPr>
                <a:spLocks noChangeArrowheads="1"/>
              </p:cNvSpPr>
              <p:nvPr/>
            </p:nvSpPr>
            <p:spPr bwMode="ltGray">
              <a:xfrm>
                <a:off x="324" y="2091"/>
                <a:ext cx="1432" cy="134"/>
              </a:xfrm>
              <a:prstGeom prst="roundRect">
                <a:avLst>
                  <a:gd name="adj" fmla="val 28356"/>
                </a:avLst>
              </a:prstGeom>
              <a:gradFill rotWithShape="1">
                <a:gsLst>
                  <a:gs pos="0">
                    <a:srgbClr val="FFFFFF">
                      <a:alpha val="70000"/>
                    </a:srgbClr>
                  </a:gs>
                  <a:gs pos="100000">
                    <a:srgbClr val="0000FF">
                      <a:alpha val="70000"/>
                    </a:srgbClr>
                  </a:gs>
                </a:gsLst>
                <a:lin ang="5400000" scaled="1"/>
              </a:gradFill>
              <a:ln w="9525" algn="ctr">
                <a:noFill/>
                <a:round/>
                <a:headEnd/>
                <a:tailEnd/>
              </a:ln>
            </p:spPr>
            <p:txBody>
              <a:bodyPr wrap="none" anchor="ctr"/>
              <a:lstStyle/>
              <a:p>
                <a:pPr>
                  <a:defRPr/>
                </a:pPr>
                <a:endParaRPr lang="es-ES" kern="0">
                  <a:solidFill>
                    <a:prstClr val="black"/>
                  </a:solidFill>
                </a:endParaRPr>
              </a:p>
            </p:txBody>
          </p:sp>
        </p:grpSp>
        <p:sp>
          <p:nvSpPr>
            <p:cNvPr id="19" name="48 CuadroTexto"/>
            <p:cNvSpPr txBox="1">
              <a:spLocks noChangeArrowheads="1"/>
            </p:cNvSpPr>
            <p:nvPr/>
          </p:nvSpPr>
          <p:spPr bwMode="auto">
            <a:xfrm>
              <a:off x="217488" y="2860677"/>
              <a:ext cx="214313" cy="887754"/>
            </a:xfrm>
            <a:prstGeom prst="rect">
              <a:avLst/>
            </a:prstGeom>
            <a:noFill/>
            <a:ln w="9525">
              <a:noFill/>
              <a:miter lim="800000"/>
              <a:headEnd/>
              <a:tailEnd/>
            </a:ln>
          </p:spPr>
          <p:txBody>
            <a:bodyPr>
              <a:spAutoFit/>
            </a:bodyPr>
            <a:lstStyle/>
            <a:p>
              <a:pPr>
                <a:defRPr/>
              </a:pPr>
              <a:r>
                <a:rPr lang="es-MX" sz="4400" kern="0" dirty="0">
                  <a:solidFill>
                    <a:prstClr val="white"/>
                  </a:solidFill>
                </a:rPr>
                <a:t>2</a:t>
              </a:r>
            </a:p>
          </p:txBody>
        </p:sp>
        <p:sp>
          <p:nvSpPr>
            <p:cNvPr id="20" name="AutoShape 15"/>
            <p:cNvSpPr>
              <a:spLocks noChangeArrowheads="1"/>
            </p:cNvSpPr>
            <p:nvPr/>
          </p:nvSpPr>
          <p:spPr bwMode="gray">
            <a:xfrm>
              <a:off x="2728913" y="1078594"/>
              <a:ext cx="6196012" cy="1327150"/>
            </a:xfrm>
            <a:prstGeom prst="roundRect">
              <a:avLst>
                <a:gd name="adj" fmla="val 4639"/>
              </a:avLst>
            </a:prstGeom>
            <a:solidFill>
              <a:srgbClr val="1F497D">
                <a:lumMod val="50000"/>
              </a:srgbClr>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marL="355600" lvl="1" indent="-266700">
                <a:lnSpc>
                  <a:spcPts val="2300"/>
                </a:lnSpc>
                <a:buSzPct val="100000"/>
                <a:buFont typeface="Wingdings" pitchFamily="2" charset="2"/>
                <a:buChar char="§"/>
                <a:defRPr/>
              </a:pPr>
              <a:r>
                <a:rPr lang="es-MX" sz="1500" b="1" kern="0" dirty="0">
                  <a:solidFill>
                    <a:prstClr val="white"/>
                  </a:solidFill>
                  <a:latin typeface="Times" pitchFamily="18" charset="0"/>
                  <a:cs typeface="Arial" pitchFamily="34" charset="0"/>
                </a:rPr>
                <a:t>Creación de la Comisión Intersecretarial</a:t>
              </a:r>
            </a:p>
            <a:p>
              <a:pPr marL="355600" lvl="1" indent="-266700">
                <a:lnSpc>
                  <a:spcPts val="2300"/>
                </a:lnSpc>
                <a:buSzPct val="100000"/>
                <a:buFont typeface="Wingdings" pitchFamily="2" charset="2"/>
                <a:buChar char="§"/>
                <a:defRPr/>
              </a:pPr>
              <a:r>
                <a:rPr lang="es-MX" sz="1500" b="1" kern="0" dirty="0">
                  <a:solidFill>
                    <a:prstClr val="white"/>
                  </a:solidFill>
                  <a:latin typeface="Times" pitchFamily="18" charset="0"/>
                  <a:cs typeface="Arial" pitchFamily="34" charset="0"/>
                </a:rPr>
                <a:t>Unidad de Política de Contrataciones Públicas</a:t>
              </a:r>
            </a:p>
            <a:p>
              <a:pPr marL="355600" lvl="1" indent="-266700">
                <a:lnSpc>
                  <a:spcPts val="2300"/>
                </a:lnSpc>
                <a:buSzPct val="100000"/>
                <a:buFont typeface="Wingdings" pitchFamily="2" charset="2"/>
                <a:buChar char="§"/>
                <a:defRPr/>
              </a:pPr>
              <a:r>
                <a:rPr lang="es-MX" sz="1500" b="1" kern="0" dirty="0">
                  <a:solidFill>
                    <a:prstClr val="white"/>
                  </a:solidFill>
                  <a:latin typeface="Times" pitchFamily="18" charset="0"/>
                  <a:cs typeface="Arial" pitchFamily="34" charset="0"/>
                </a:rPr>
                <a:t>Instalación del Subcomité de Oficiales Mayores</a:t>
              </a:r>
            </a:p>
            <a:p>
              <a:pPr marL="622300" lvl="1" indent="-266700">
                <a:lnSpc>
                  <a:spcPts val="2300"/>
                </a:lnSpc>
                <a:buClr>
                  <a:srgbClr val="FFFF00"/>
                </a:buClr>
                <a:buSzPct val="100000"/>
                <a:buFont typeface="Wingdings" pitchFamily="2" charset="2"/>
                <a:buChar char="ü"/>
                <a:defRPr/>
              </a:pPr>
              <a:r>
                <a:rPr lang="es-MX" sz="1500" b="1" kern="0" dirty="0">
                  <a:solidFill>
                    <a:srgbClr val="FFFF00"/>
                  </a:solidFill>
                  <a:latin typeface="Times" pitchFamily="18" charset="0"/>
                  <a:cs typeface="Arial" pitchFamily="34" charset="0"/>
                </a:rPr>
                <a:t>Tableros de Control</a:t>
              </a:r>
            </a:p>
          </p:txBody>
        </p:sp>
        <p:sp>
          <p:nvSpPr>
            <p:cNvPr id="21" name="AutoShape 15"/>
            <p:cNvSpPr>
              <a:spLocks noChangeArrowheads="1"/>
            </p:cNvSpPr>
            <p:nvPr/>
          </p:nvSpPr>
          <p:spPr bwMode="gray">
            <a:xfrm>
              <a:off x="2695575" y="2516416"/>
              <a:ext cx="6210300" cy="1997526"/>
            </a:xfrm>
            <a:prstGeom prst="roundRect">
              <a:avLst>
                <a:gd name="adj" fmla="val 4639"/>
              </a:avLst>
            </a:prstGeom>
            <a:solidFill>
              <a:srgbClr val="1F497D">
                <a:lumMod val="50000"/>
              </a:srgbClr>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marL="177800" lvl="1" indent="-177800">
                <a:buSzPct val="133000"/>
                <a:buFont typeface="Wingdings" pitchFamily="2" charset="2"/>
                <a:buChar char="§"/>
                <a:defRPr/>
              </a:pPr>
              <a:endParaRPr lang="es-MX" sz="1400" b="1" kern="0" dirty="0">
                <a:solidFill>
                  <a:prstClr val="black"/>
                </a:solidFill>
                <a:latin typeface="Times" pitchFamily="18" charset="0"/>
                <a:cs typeface="Arial" pitchFamily="34" charset="0"/>
              </a:endParaRPr>
            </a:p>
            <a:p>
              <a:pPr marL="177800" lvl="1" indent="-177800">
                <a:buSzPct val="133000"/>
                <a:buFont typeface="Wingdings" pitchFamily="2" charset="2"/>
                <a:buChar char="§"/>
                <a:defRPr/>
              </a:pPr>
              <a:endParaRPr lang="es-MX" sz="1400" b="1" kern="0" dirty="0">
                <a:solidFill>
                  <a:prstClr val="black"/>
                </a:solidFill>
                <a:latin typeface="Times" pitchFamily="18" charset="0"/>
                <a:cs typeface="Arial" pitchFamily="34" charset="0"/>
              </a:endParaRPr>
            </a:p>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Cambios a Ley de Adquisiciones que favorecen a las MIPYMES</a:t>
              </a:r>
            </a:p>
            <a:p>
              <a:pPr marL="622300" lvl="1" indent="-266700">
                <a:buSzPct val="100000"/>
                <a:buFont typeface="Wingdings" pitchFamily="2" charset="2"/>
                <a:buChar char="ü"/>
                <a:tabLst>
                  <a:tab pos="355600" algn="l"/>
                </a:tabLst>
                <a:defRPr/>
              </a:pPr>
              <a:r>
                <a:rPr lang="es-MX" sz="1400" b="1" kern="0" dirty="0">
                  <a:solidFill>
                    <a:srgbClr val="FFFF00"/>
                  </a:solidFill>
                  <a:latin typeface="Times" pitchFamily="18" charset="0"/>
                  <a:cs typeface="Arial" pitchFamily="34" charset="0"/>
                </a:rPr>
                <a:t>Bases sin costo</a:t>
              </a:r>
            </a:p>
            <a:p>
              <a:pPr marL="622300" lvl="1" indent="-266700">
                <a:buSzPct val="100000"/>
                <a:buFont typeface="Wingdings" pitchFamily="2" charset="2"/>
                <a:buChar char="ü"/>
                <a:tabLst>
                  <a:tab pos="355600" algn="l"/>
                </a:tabLst>
                <a:defRPr/>
              </a:pPr>
              <a:r>
                <a:rPr lang="es-MX" sz="1400" b="1" kern="0" dirty="0">
                  <a:solidFill>
                    <a:srgbClr val="FFFF00"/>
                  </a:solidFill>
                  <a:latin typeface="Times" pitchFamily="18" charset="0"/>
                  <a:cs typeface="Arial" pitchFamily="34" charset="0"/>
                </a:rPr>
                <a:t>Anticipos</a:t>
              </a:r>
            </a:p>
            <a:p>
              <a:pPr marL="622300" lvl="1" indent="-266700">
                <a:buSzPct val="100000"/>
                <a:buFont typeface="Wingdings" pitchFamily="2" charset="2"/>
                <a:buChar char="ü"/>
                <a:tabLst>
                  <a:tab pos="355600" algn="l"/>
                </a:tabLst>
                <a:defRPr/>
              </a:pPr>
              <a:r>
                <a:rPr lang="es-MX" sz="1400" b="1" kern="0" dirty="0">
                  <a:solidFill>
                    <a:srgbClr val="FFFF00"/>
                  </a:solidFill>
                  <a:latin typeface="Times" pitchFamily="18" charset="0"/>
                  <a:cs typeface="Arial" pitchFamily="34" charset="0"/>
                </a:rPr>
                <a:t>Reducción de plazos de pago</a:t>
              </a:r>
            </a:p>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Licitaciones exclusivas para MIPYMES</a:t>
              </a:r>
            </a:p>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Nuevo Programa Anual  de Adquisiciones (PAAS)</a:t>
              </a:r>
            </a:p>
            <a:p>
              <a:pPr marL="0" lvl="1">
                <a:buSzPct val="100000"/>
                <a:defRPr/>
              </a:pPr>
              <a:endParaRPr lang="es-MX" sz="1400" b="1" kern="0" dirty="0">
                <a:solidFill>
                  <a:prstClr val="black"/>
                </a:solidFill>
                <a:latin typeface="Times" pitchFamily="18" charset="0"/>
                <a:cs typeface="Arial" pitchFamily="34" charset="0"/>
              </a:endParaRPr>
            </a:p>
            <a:p>
              <a:pPr marL="177800" lvl="1" indent="-177800">
                <a:buSzPct val="100000"/>
                <a:defRPr/>
              </a:pPr>
              <a:endParaRPr lang="es-MX" sz="1400" b="1" kern="0" dirty="0">
                <a:solidFill>
                  <a:prstClr val="black"/>
                </a:solidFill>
                <a:latin typeface="Times" pitchFamily="18" charset="0"/>
                <a:cs typeface="Arial" pitchFamily="34" charset="0"/>
              </a:endParaRPr>
            </a:p>
          </p:txBody>
        </p:sp>
        <p:sp>
          <p:nvSpPr>
            <p:cNvPr id="22" name="AutoShape 15"/>
            <p:cNvSpPr>
              <a:spLocks noChangeArrowheads="1"/>
            </p:cNvSpPr>
            <p:nvPr/>
          </p:nvSpPr>
          <p:spPr bwMode="gray">
            <a:xfrm>
              <a:off x="2695575" y="4644568"/>
              <a:ext cx="6245225" cy="2159000"/>
            </a:xfrm>
            <a:prstGeom prst="roundRect">
              <a:avLst>
                <a:gd name="adj" fmla="val 4639"/>
              </a:avLst>
            </a:prstGeom>
            <a:solidFill>
              <a:srgbClr val="1F497D">
                <a:lumMod val="50000"/>
              </a:srgbClr>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Establecimiento de la Meta de Compras a MIPYMES</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Expo-Compras de Gobierno </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Creación de </a:t>
              </a:r>
              <a:r>
                <a:rPr lang="es-MX" sz="1400" b="1" i="1" kern="0" dirty="0" err="1">
                  <a:solidFill>
                    <a:prstClr val="white"/>
                  </a:solidFill>
                  <a:latin typeface="Times" pitchFamily="18" charset="0"/>
                  <a:cs typeface="Arial" pitchFamily="34" charset="0"/>
                </a:rPr>
                <a:t>CompraNet</a:t>
              </a:r>
              <a:r>
                <a:rPr lang="es-MX" sz="1400" b="1" i="1" kern="0" dirty="0">
                  <a:solidFill>
                    <a:prstClr val="white"/>
                  </a:solidFill>
                  <a:latin typeface="Times" pitchFamily="18" charset="0"/>
                  <a:cs typeface="Arial" pitchFamily="34" charset="0"/>
                </a:rPr>
                <a:t>  y </a:t>
              </a:r>
              <a:r>
                <a:rPr lang="es-MX" sz="1400" b="1" i="1" kern="0" dirty="0" err="1">
                  <a:solidFill>
                    <a:prstClr val="white"/>
                  </a:solidFill>
                  <a:latin typeface="Times" pitchFamily="18" charset="0"/>
                  <a:cs typeface="Arial" pitchFamily="34" charset="0"/>
                </a:rPr>
                <a:t>CompraNet</a:t>
              </a:r>
              <a:r>
                <a:rPr lang="es-MX" sz="1400" b="1" i="1" kern="0" dirty="0">
                  <a:solidFill>
                    <a:prstClr val="white"/>
                  </a:solidFill>
                  <a:latin typeface="Times" pitchFamily="18" charset="0"/>
                  <a:cs typeface="Arial" pitchFamily="34" charset="0"/>
                </a:rPr>
                <a:t> </a:t>
              </a:r>
              <a:r>
                <a:rPr lang="es-MX" sz="1400" b="1" i="1" kern="0" dirty="0" err="1">
                  <a:solidFill>
                    <a:prstClr val="white"/>
                  </a:solidFill>
                  <a:latin typeface="Times" pitchFamily="18" charset="0"/>
                  <a:cs typeface="Arial" pitchFamily="34" charset="0"/>
                </a:rPr>
                <a:t>im</a:t>
              </a:r>
              <a:endParaRPr lang="es-MX" sz="1400" b="1" i="1" kern="0" dirty="0">
                <a:solidFill>
                  <a:prstClr val="white"/>
                </a:solidFill>
                <a:latin typeface="Times" pitchFamily="18" charset="0"/>
                <a:cs typeface="Arial" pitchFamily="34" charset="0"/>
              </a:endParaRP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Portal Compras de Gobierno</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Oferta de Financiamiento </a:t>
              </a:r>
            </a:p>
            <a:p>
              <a:pPr marL="623888" lvl="1" indent="-260350">
                <a:lnSpc>
                  <a:spcPts val="1700"/>
                </a:lnSpc>
                <a:buSzPct val="100000"/>
                <a:buFont typeface="Wingdings" pitchFamily="2" charset="2"/>
                <a:buChar char="ü"/>
                <a:tabLst>
                  <a:tab pos="355600" algn="l"/>
                </a:tabLst>
                <a:defRPr/>
              </a:pPr>
              <a:r>
                <a:rPr lang="es-MX" sz="1400" b="1" kern="0" dirty="0">
                  <a:solidFill>
                    <a:srgbClr val="FFFF00"/>
                  </a:solidFill>
                  <a:latin typeface="Times" pitchFamily="18" charset="0"/>
                  <a:cs typeface="Arial" pitchFamily="34" charset="0"/>
                </a:rPr>
                <a:t>Factoraje y capital de trabajo para el contrato</a:t>
              </a:r>
            </a:p>
            <a:p>
              <a:pPr marL="355600" lvl="1" indent="-266700">
                <a:buSzPct val="100000"/>
                <a:buFont typeface="Wingdings" pitchFamily="2" charset="2"/>
                <a:buChar char="§"/>
                <a:tabLst>
                  <a:tab pos="355600" algn="l"/>
                </a:tabLst>
                <a:defRPr/>
              </a:pPr>
              <a:r>
                <a:rPr lang="es-MX" sz="1400" b="1" kern="0" dirty="0">
                  <a:solidFill>
                    <a:sysClr val="window" lastClr="FFFFFF"/>
                  </a:solidFill>
                  <a:latin typeface="Times" pitchFamily="18" charset="0"/>
                  <a:cs typeface="Arial" pitchFamily="34" charset="0"/>
                </a:rPr>
                <a:t>Automatización de seguimiento de compras a </a:t>
              </a:r>
              <a:r>
                <a:rPr lang="es-MX" sz="1400" b="1" kern="0" dirty="0">
                  <a:solidFill>
                    <a:prstClr val="white"/>
                  </a:solidFill>
                  <a:latin typeface="Times" pitchFamily="18" charset="0"/>
                  <a:cs typeface="Arial" pitchFamily="34" charset="0"/>
                </a:rPr>
                <a:t>MIPYMES</a:t>
              </a:r>
            </a:p>
          </p:txBody>
        </p:sp>
      </p:grpSp>
      <p:pic>
        <p:nvPicPr>
          <p:cNvPr id="2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85231" y="124060"/>
            <a:ext cx="2484000" cy="745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8890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15"/>
          <p:cNvSpPr>
            <a:spLocks noChangeArrowheads="1"/>
          </p:cNvSpPr>
          <p:nvPr/>
        </p:nvSpPr>
        <p:spPr bwMode="gray">
          <a:xfrm>
            <a:off x="2049321" y="465867"/>
            <a:ext cx="1905795" cy="1142022"/>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es-MX" kern="0">
              <a:solidFill>
                <a:prstClr val="black"/>
              </a:solidFill>
              <a:latin typeface="Arial" pitchFamily="34" charset="0"/>
              <a:cs typeface="Arial" pitchFamily="34" charset="0"/>
            </a:endParaRPr>
          </a:p>
        </p:txBody>
      </p:sp>
      <p:sp>
        <p:nvSpPr>
          <p:cNvPr id="33" name="AutoShape 12"/>
          <p:cNvSpPr>
            <a:spLocks noChangeArrowheads="1"/>
          </p:cNvSpPr>
          <p:nvPr/>
        </p:nvSpPr>
        <p:spPr bwMode="ltGray">
          <a:xfrm>
            <a:off x="1644788" y="430094"/>
            <a:ext cx="471954" cy="1212195"/>
          </a:xfrm>
          <a:prstGeom prst="roundRect">
            <a:avLst>
              <a:gd name="adj" fmla="val 16667"/>
            </a:avLst>
          </a:prstGeom>
          <a:solidFill>
            <a:srgbClr val="800080"/>
          </a:solidFill>
          <a:ln w="38100" algn="ctr">
            <a:solidFill>
              <a:srgbClr val="FFFFFF">
                <a:alpha val="70195"/>
              </a:srgbClr>
            </a:solidFill>
            <a:round/>
            <a:headEnd/>
            <a:tailEnd/>
          </a:ln>
        </p:spPr>
        <p:txBody>
          <a:bodyPr wrap="none" anchor="ctr"/>
          <a:lstStyle/>
          <a:p>
            <a:pPr>
              <a:defRPr/>
            </a:pPr>
            <a:endParaRPr lang="es-ES" kern="0">
              <a:solidFill>
                <a:prstClr val="black"/>
              </a:solidFill>
            </a:endParaRPr>
          </a:p>
        </p:txBody>
      </p:sp>
      <p:sp>
        <p:nvSpPr>
          <p:cNvPr id="34" name="AutoShape 13"/>
          <p:cNvSpPr>
            <a:spLocks noChangeArrowheads="1"/>
          </p:cNvSpPr>
          <p:nvPr/>
        </p:nvSpPr>
        <p:spPr bwMode="ltGray">
          <a:xfrm>
            <a:off x="1652104" y="510372"/>
            <a:ext cx="455417" cy="537861"/>
          </a:xfrm>
          <a:prstGeom prst="roundRect">
            <a:avLst>
              <a:gd name="adj" fmla="val 28356"/>
            </a:avLst>
          </a:prstGeom>
          <a:gradFill rotWithShape="1">
            <a:gsLst>
              <a:gs pos="0">
                <a:srgbClr val="FFFFFF">
                  <a:alpha val="70000"/>
                </a:srgbClr>
              </a:gs>
              <a:gs pos="100000">
                <a:srgbClr val="800080">
                  <a:alpha val="70000"/>
                </a:srgbClr>
              </a:gs>
            </a:gsLst>
            <a:lin ang="5400000" scaled="1"/>
          </a:gradFill>
          <a:ln w="9525" algn="ctr">
            <a:noFill/>
            <a:round/>
            <a:headEnd/>
            <a:tailEnd/>
          </a:ln>
        </p:spPr>
        <p:txBody>
          <a:bodyPr wrap="none" anchor="ctr"/>
          <a:lstStyle/>
          <a:p>
            <a:pPr>
              <a:defRPr/>
            </a:pPr>
            <a:endParaRPr lang="es-ES" kern="0">
              <a:solidFill>
                <a:prstClr val="black"/>
              </a:solidFill>
            </a:endParaRPr>
          </a:p>
        </p:txBody>
      </p:sp>
      <p:sp>
        <p:nvSpPr>
          <p:cNvPr id="35" name="Rectangle 14"/>
          <p:cNvSpPr>
            <a:spLocks noChangeArrowheads="1"/>
          </p:cNvSpPr>
          <p:nvPr/>
        </p:nvSpPr>
        <p:spPr bwMode="black">
          <a:xfrm>
            <a:off x="2020852" y="940564"/>
            <a:ext cx="2022660" cy="369332"/>
          </a:xfrm>
          <a:prstGeom prst="rect">
            <a:avLst/>
          </a:prstGeom>
          <a:noFill/>
          <a:ln w="9525" algn="ctr">
            <a:noFill/>
            <a:miter lim="800000"/>
            <a:headEnd/>
            <a:tailEnd/>
          </a:ln>
        </p:spPr>
        <p:txBody>
          <a:bodyPr>
            <a:spAutoFit/>
          </a:bodyPr>
          <a:lstStyle/>
          <a:p>
            <a:pPr algn="ctr">
              <a:defRPr/>
            </a:pPr>
            <a:r>
              <a:rPr lang="es-MX" b="1" kern="0" dirty="0">
                <a:solidFill>
                  <a:prstClr val="black"/>
                </a:solidFill>
                <a:latin typeface="Times" pitchFamily="18" charset="0"/>
                <a:cs typeface="Arial" pitchFamily="34" charset="0"/>
              </a:rPr>
              <a:t>Institucionalidad</a:t>
            </a:r>
            <a:endParaRPr lang="en-US" b="1" kern="0" dirty="0">
              <a:solidFill>
                <a:srgbClr val="FFFFFF"/>
              </a:solidFill>
              <a:latin typeface="Times" pitchFamily="18" charset="0"/>
              <a:cs typeface="Arial" pitchFamily="34" charset="0"/>
            </a:endParaRPr>
          </a:p>
        </p:txBody>
      </p:sp>
      <p:sp>
        <p:nvSpPr>
          <p:cNvPr id="36" name="36 CuadroTexto"/>
          <p:cNvSpPr txBox="1">
            <a:spLocks noChangeArrowheads="1"/>
          </p:cNvSpPr>
          <p:nvPr/>
        </p:nvSpPr>
        <p:spPr bwMode="auto">
          <a:xfrm>
            <a:off x="1658272" y="741054"/>
            <a:ext cx="232232" cy="769441"/>
          </a:xfrm>
          <a:prstGeom prst="rect">
            <a:avLst/>
          </a:prstGeom>
          <a:noFill/>
          <a:ln w="9525">
            <a:noFill/>
            <a:miter lim="800000"/>
            <a:headEnd/>
            <a:tailEnd/>
          </a:ln>
        </p:spPr>
        <p:txBody>
          <a:bodyPr>
            <a:spAutoFit/>
          </a:bodyPr>
          <a:lstStyle/>
          <a:p>
            <a:pPr>
              <a:defRPr/>
            </a:pPr>
            <a:r>
              <a:rPr lang="es-MX" sz="4400" kern="0">
                <a:solidFill>
                  <a:prstClr val="white"/>
                </a:solidFill>
              </a:rPr>
              <a:t>1</a:t>
            </a:r>
          </a:p>
        </p:txBody>
      </p:sp>
      <p:sp>
        <p:nvSpPr>
          <p:cNvPr id="37" name="AutoShape 15"/>
          <p:cNvSpPr>
            <a:spLocks noChangeArrowheads="1"/>
          </p:cNvSpPr>
          <p:nvPr/>
        </p:nvSpPr>
        <p:spPr bwMode="gray">
          <a:xfrm>
            <a:off x="4056997" y="501641"/>
            <a:ext cx="5847734" cy="1150278"/>
          </a:xfrm>
          <a:prstGeom prst="roundRect">
            <a:avLst>
              <a:gd name="adj" fmla="val 4639"/>
            </a:avLst>
          </a:prstGeom>
          <a:solidFill>
            <a:srgbClr val="1F497D">
              <a:lumMod val="50000"/>
            </a:srgbClr>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marL="355600" lvl="1" indent="-266700">
              <a:lnSpc>
                <a:spcPts val="2300"/>
              </a:lnSpc>
              <a:buSzPct val="100000"/>
              <a:buFont typeface="Wingdings" pitchFamily="2" charset="2"/>
              <a:buChar char="§"/>
              <a:defRPr/>
            </a:pPr>
            <a:r>
              <a:rPr lang="es-MX" sz="1500" b="1" kern="0" dirty="0">
                <a:solidFill>
                  <a:prstClr val="white"/>
                </a:solidFill>
                <a:latin typeface="Times" pitchFamily="18" charset="0"/>
                <a:cs typeface="Arial" pitchFamily="34" charset="0"/>
              </a:rPr>
              <a:t>Creación de la Comisión Intersecretarial</a:t>
            </a:r>
          </a:p>
          <a:p>
            <a:pPr marL="355600" lvl="1" indent="-266700">
              <a:lnSpc>
                <a:spcPts val="2300"/>
              </a:lnSpc>
              <a:buSzPct val="100000"/>
              <a:buFont typeface="Wingdings" pitchFamily="2" charset="2"/>
              <a:buChar char="§"/>
              <a:defRPr/>
            </a:pPr>
            <a:r>
              <a:rPr lang="es-MX" sz="1500" b="1" kern="0" dirty="0">
                <a:solidFill>
                  <a:prstClr val="white"/>
                </a:solidFill>
                <a:latin typeface="Times" pitchFamily="18" charset="0"/>
                <a:cs typeface="Arial" pitchFamily="34" charset="0"/>
              </a:rPr>
              <a:t>Unidad de Política de Contrataciones Públicas</a:t>
            </a:r>
          </a:p>
          <a:p>
            <a:pPr marL="355600" lvl="1" indent="-266700">
              <a:lnSpc>
                <a:spcPts val="2300"/>
              </a:lnSpc>
              <a:buSzPct val="100000"/>
              <a:buFont typeface="Wingdings" pitchFamily="2" charset="2"/>
              <a:buChar char="§"/>
              <a:defRPr/>
            </a:pPr>
            <a:r>
              <a:rPr lang="es-MX" sz="1500" b="1" kern="0" dirty="0">
                <a:solidFill>
                  <a:prstClr val="white"/>
                </a:solidFill>
                <a:latin typeface="Times" pitchFamily="18" charset="0"/>
                <a:cs typeface="Arial" pitchFamily="34" charset="0"/>
              </a:rPr>
              <a:t>Instalación del Subcomité de Oficiales Mayores</a:t>
            </a:r>
          </a:p>
          <a:p>
            <a:pPr marL="622300" lvl="1" indent="-266700">
              <a:lnSpc>
                <a:spcPts val="2300"/>
              </a:lnSpc>
              <a:buClr>
                <a:srgbClr val="FFFF00"/>
              </a:buClr>
              <a:buSzPct val="100000"/>
              <a:buFont typeface="Wingdings" pitchFamily="2" charset="2"/>
              <a:buChar char="ü"/>
              <a:defRPr/>
            </a:pPr>
            <a:r>
              <a:rPr lang="es-MX" sz="1500" b="1" kern="0" dirty="0">
                <a:solidFill>
                  <a:srgbClr val="FFFF00"/>
                </a:solidFill>
                <a:latin typeface="Times" pitchFamily="18" charset="0"/>
                <a:cs typeface="Arial" pitchFamily="34" charset="0"/>
              </a:rPr>
              <a:t>Tableros de Control</a:t>
            </a:r>
          </a:p>
        </p:txBody>
      </p:sp>
      <p:sp>
        <p:nvSpPr>
          <p:cNvPr id="3" name="2 Flecha derecha"/>
          <p:cNvSpPr/>
          <p:nvPr/>
        </p:nvSpPr>
        <p:spPr>
          <a:xfrm rot="10800000">
            <a:off x="8564029" y="516849"/>
            <a:ext cx="1224136" cy="205192"/>
          </a:xfrm>
          <a:prstGeom prst="rightArrow">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218" name="Picture 2" descr="http://agencia.medianell.com/m/p/770x410/agencia/files/39723-media.jpg"/>
          <p:cNvPicPr>
            <a:picLocks noChangeAspect="1" noChangeArrowheads="1"/>
          </p:cNvPicPr>
          <p:nvPr/>
        </p:nvPicPr>
        <p:blipFill rotWithShape="1">
          <a:blip r:embed="rId2">
            <a:extLst>
              <a:ext uri="{28A0092B-C50C-407E-A947-70E740481C1C}">
                <a14:useLocalDpi xmlns:a14="http://schemas.microsoft.com/office/drawing/2010/main" val="0"/>
              </a:ext>
            </a:extLst>
          </a:blip>
          <a:srcRect t="12324" b="12761"/>
          <a:stretch/>
        </p:blipFill>
        <p:spPr bwMode="auto">
          <a:xfrm>
            <a:off x="1394822" y="2238730"/>
            <a:ext cx="9301628" cy="3710409"/>
          </a:xfrm>
          <a:prstGeom prst="rect">
            <a:avLst/>
          </a:prstGeom>
          <a:noFill/>
          <a:extLst>
            <a:ext uri="{909E8E84-426E-40DD-AFC4-6F175D3DCCD1}">
              <a14:hiddenFill xmlns:a14="http://schemas.microsoft.com/office/drawing/2010/main">
                <a:solidFill>
                  <a:srgbClr val="FFFFFF"/>
                </a:solidFill>
              </a14:hiddenFill>
            </a:ext>
          </a:extLst>
        </p:spPr>
      </p:pic>
      <p:sp>
        <p:nvSpPr>
          <p:cNvPr id="45" name="44 Rectángulo"/>
          <p:cNvSpPr/>
          <p:nvPr/>
        </p:nvSpPr>
        <p:spPr>
          <a:xfrm>
            <a:off x="4171541" y="491269"/>
            <a:ext cx="4248472" cy="370872"/>
          </a:xfrm>
          <a:prstGeom prst="rect">
            <a:avLst/>
          </a:prstGeom>
          <a:solidFill>
            <a:srgbClr val="DDDDDD">
              <a:alpha val="1686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9949761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15"/>
          <p:cNvSpPr>
            <a:spLocks noChangeArrowheads="1"/>
          </p:cNvSpPr>
          <p:nvPr/>
        </p:nvSpPr>
        <p:spPr bwMode="gray">
          <a:xfrm>
            <a:off x="2023194" y="443038"/>
            <a:ext cx="1905795" cy="1142022"/>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es-MX" kern="0">
              <a:solidFill>
                <a:prstClr val="black"/>
              </a:solidFill>
              <a:latin typeface="Arial" pitchFamily="34" charset="0"/>
              <a:cs typeface="Arial" pitchFamily="34" charset="0"/>
            </a:endParaRPr>
          </a:p>
        </p:txBody>
      </p:sp>
      <p:sp>
        <p:nvSpPr>
          <p:cNvPr id="33" name="AutoShape 12"/>
          <p:cNvSpPr>
            <a:spLocks noChangeArrowheads="1"/>
          </p:cNvSpPr>
          <p:nvPr/>
        </p:nvSpPr>
        <p:spPr bwMode="ltGray">
          <a:xfrm>
            <a:off x="1618661" y="407265"/>
            <a:ext cx="471954" cy="1212195"/>
          </a:xfrm>
          <a:prstGeom prst="roundRect">
            <a:avLst>
              <a:gd name="adj" fmla="val 16667"/>
            </a:avLst>
          </a:prstGeom>
          <a:solidFill>
            <a:srgbClr val="800080"/>
          </a:solidFill>
          <a:ln w="38100" algn="ctr">
            <a:solidFill>
              <a:srgbClr val="FFFFFF">
                <a:alpha val="70195"/>
              </a:srgbClr>
            </a:solidFill>
            <a:round/>
            <a:headEnd/>
            <a:tailEnd/>
          </a:ln>
        </p:spPr>
        <p:txBody>
          <a:bodyPr wrap="none" anchor="ctr"/>
          <a:lstStyle/>
          <a:p>
            <a:pPr>
              <a:defRPr/>
            </a:pPr>
            <a:endParaRPr lang="es-ES" kern="0">
              <a:solidFill>
                <a:prstClr val="black"/>
              </a:solidFill>
            </a:endParaRPr>
          </a:p>
        </p:txBody>
      </p:sp>
      <p:sp>
        <p:nvSpPr>
          <p:cNvPr id="34" name="AutoShape 13"/>
          <p:cNvSpPr>
            <a:spLocks noChangeArrowheads="1"/>
          </p:cNvSpPr>
          <p:nvPr/>
        </p:nvSpPr>
        <p:spPr bwMode="ltGray">
          <a:xfrm>
            <a:off x="1625977" y="487543"/>
            <a:ext cx="455417" cy="537861"/>
          </a:xfrm>
          <a:prstGeom prst="roundRect">
            <a:avLst>
              <a:gd name="adj" fmla="val 28356"/>
            </a:avLst>
          </a:prstGeom>
          <a:gradFill rotWithShape="1">
            <a:gsLst>
              <a:gs pos="0">
                <a:srgbClr val="FFFFFF">
                  <a:alpha val="70000"/>
                </a:srgbClr>
              </a:gs>
              <a:gs pos="100000">
                <a:srgbClr val="800080">
                  <a:alpha val="70000"/>
                </a:srgbClr>
              </a:gs>
            </a:gsLst>
            <a:lin ang="5400000" scaled="1"/>
          </a:gradFill>
          <a:ln w="9525" algn="ctr">
            <a:noFill/>
            <a:round/>
            <a:headEnd/>
            <a:tailEnd/>
          </a:ln>
        </p:spPr>
        <p:txBody>
          <a:bodyPr wrap="none" anchor="ctr"/>
          <a:lstStyle/>
          <a:p>
            <a:pPr>
              <a:defRPr/>
            </a:pPr>
            <a:endParaRPr lang="es-ES" kern="0">
              <a:solidFill>
                <a:prstClr val="black"/>
              </a:solidFill>
            </a:endParaRPr>
          </a:p>
        </p:txBody>
      </p:sp>
      <p:sp>
        <p:nvSpPr>
          <p:cNvPr id="35" name="Rectangle 14"/>
          <p:cNvSpPr>
            <a:spLocks noChangeArrowheads="1"/>
          </p:cNvSpPr>
          <p:nvPr/>
        </p:nvSpPr>
        <p:spPr bwMode="black">
          <a:xfrm>
            <a:off x="1994725" y="917735"/>
            <a:ext cx="2022660" cy="369332"/>
          </a:xfrm>
          <a:prstGeom prst="rect">
            <a:avLst/>
          </a:prstGeom>
          <a:noFill/>
          <a:ln w="9525" algn="ctr">
            <a:noFill/>
            <a:miter lim="800000"/>
            <a:headEnd/>
            <a:tailEnd/>
          </a:ln>
        </p:spPr>
        <p:txBody>
          <a:bodyPr>
            <a:spAutoFit/>
          </a:bodyPr>
          <a:lstStyle/>
          <a:p>
            <a:pPr algn="ctr">
              <a:defRPr/>
            </a:pPr>
            <a:r>
              <a:rPr lang="es-MX" b="1" kern="0" dirty="0">
                <a:solidFill>
                  <a:prstClr val="black"/>
                </a:solidFill>
                <a:latin typeface="Times" pitchFamily="18" charset="0"/>
                <a:cs typeface="Arial" pitchFamily="34" charset="0"/>
              </a:rPr>
              <a:t>Institucionalidad</a:t>
            </a:r>
            <a:endParaRPr lang="en-US" b="1" kern="0" dirty="0">
              <a:solidFill>
                <a:srgbClr val="FFFFFF"/>
              </a:solidFill>
              <a:latin typeface="Times" pitchFamily="18" charset="0"/>
              <a:cs typeface="Arial" pitchFamily="34" charset="0"/>
            </a:endParaRPr>
          </a:p>
        </p:txBody>
      </p:sp>
      <p:sp>
        <p:nvSpPr>
          <p:cNvPr id="36" name="36 CuadroTexto"/>
          <p:cNvSpPr txBox="1">
            <a:spLocks noChangeArrowheads="1"/>
          </p:cNvSpPr>
          <p:nvPr/>
        </p:nvSpPr>
        <p:spPr bwMode="auto">
          <a:xfrm>
            <a:off x="1632145" y="718225"/>
            <a:ext cx="232232" cy="769441"/>
          </a:xfrm>
          <a:prstGeom prst="rect">
            <a:avLst/>
          </a:prstGeom>
          <a:noFill/>
          <a:ln w="9525">
            <a:noFill/>
            <a:miter lim="800000"/>
            <a:headEnd/>
            <a:tailEnd/>
          </a:ln>
        </p:spPr>
        <p:txBody>
          <a:bodyPr>
            <a:spAutoFit/>
          </a:bodyPr>
          <a:lstStyle/>
          <a:p>
            <a:pPr>
              <a:defRPr/>
            </a:pPr>
            <a:r>
              <a:rPr lang="es-MX" sz="4400" kern="0">
                <a:solidFill>
                  <a:prstClr val="white"/>
                </a:solidFill>
              </a:rPr>
              <a:t>1</a:t>
            </a:r>
          </a:p>
        </p:txBody>
      </p:sp>
      <p:sp>
        <p:nvSpPr>
          <p:cNvPr id="37" name="AutoShape 15"/>
          <p:cNvSpPr>
            <a:spLocks noChangeArrowheads="1"/>
          </p:cNvSpPr>
          <p:nvPr/>
        </p:nvSpPr>
        <p:spPr bwMode="gray">
          <a:xfrm>
            <a:off x="4030870" y="478812"/>
            <a:ext cx="5847734" cy="1150278"/>
          </a:xfrm>
          <a:prstGeom prst="roundRect">
            <a:avLst>
              <a:gd name="adj" fmla="val 4639"/>
            </a:avLst>
          </a:prstGeom>
          <a:solidFill>
            <a:srgbClr val="1F497D">
              <a:lumMod val="50000"/>
            </a:srgbClr>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marL="355600" lvl="1" indent="-266700">
              <a:lnSpc>
                <a:spcPts val="2300"/>
              </a:lnSpc>
              <a:buSzPct val="100000"/>
              <a:buFont typeface="Wingdings" pitchFamily="2" charset="2"/>
              <a:buChar char="§"/>
              <a:defRPr/>
            </a:pPr>
            <a:r>
              <a:rPr lang="es-MX" sz="1500" b="1" kern="0" dirty="0">
                <a:solidFill>
                  <a:prstClr val="white"/>
                </a:solidFill>
                <a:latin typeface="Times" pitchFamily="18" charset="0"/>
                <a:cs typeface="Arial" pitchFamily="34" charset="0"/>
              </a:rPr>
              <a:t>Creación de la Comisión Intersecretarial</a:t>
            </a:r>
          </a:p>
          <a:p>
            <a:pPr marL="355600" lvl="1" indent="-266700">
              <a:lnSpc>
                <a:spcPts val="2300"/>
              </a:lnSpc>
              <a:buSzPct val="100000"/>
              <a:buFont typeface="Wingdings" pitchFamily="2" charset="2"/>
              <a:buChar char="§"/>
              <a:defRPr/>
            </a:pPr>
            <a:r>
              <a:rPr lang="es-MX" sz="1500" b="1" kern="0" dirty="0">
                <a:solidFill>
                  <a:prstClr val="white"/>
                </a:solidFill>
                <a:latin typeface="Times" pitchFamily="18" charset="0"/>
                <a:cs typeface="Arial" pitchFamily="34" charset="0"/>
              </a:rPr>
              <a:t>Unidad de Política de Contrataciones Públicas</a:t>
            </a:r>
          </a:p>
          <a:p>
            <a:pPr marL="355600" lvl="1" indent="-266700">
              <a:lnSpc>
                <a:spcPts val="2300"/>
              </a:lnSpc>
              <a:buSzPct val="100000"/>
              <a:buFont typeface="Wingdings" pitchFamily="2" charset="2"/>
              <a:buChar char="§"/>
              <a:defRPr/>
            </a:pPr>
            <a:r>
              <a:rPr lang="es-MX" sz="1500" b="1" kern="0" dirty="0">
                <a:solidFill>
                  <a:prstClr val="white"/>
                </a:solidFill>
                <a:latin typeface="Times" pitchFamily="18" charset="0"/>
                <a:cs typeface="Arial" pitchFamily="34" charset="0"/>
              </a:rPr>
              <a:t>Instalación del Subcomité de Oficiales Mayores</a:t>
            </a:r>
          </a:p>
          <a:p>
            <a:pPr marL="622300" lvl="1" indent="-266700">
              <a:lnSpc>
                <a:spcPts val="2300"/>
              </a:lnSpc>
              <a:buClr>
                <a:srgbClr val="FFFF00"/>
              </a:buClr>
              <a:buSzPct val="100000"/>
              <a:buFont typeface="Wingdings" pitchFamily="2" charset="2"/>
              <a:buChar char="ü"/>
              <a:defRPr/>
            </a:pPr>
            <a:r>
              <a:rPr lang="es-MX" sz="1500" b="1" kern="0" dirty="0">
                <a:solidFill>
                  <a:srgbClr val="FFFF00"/>
                </a:solidFill>
                <a:latin typeface="Times" pitchFamily="18" charset="0"/>
                <a:cs typeface="Arial" pitchFamily="34" charset="0"/>
              </a:rPr>
              <a:t>Tableros de Control</a:t>
            </a:r>
          </a:p>
        </p:txBody>
      </p:sp>
      <p:sp>
        <p:nvSpPr>
          <p:cNvPr id="3" name="2 Flecha derecha"/>
          <p:cNvSpPr/>
          <p:nvPr/>
        </p:nvSpPr>
        <p:spPr>
          <a:xfrm rot="10800000">
            <a:off x="8537902" y="828658"/>
            <a:ext cx="1224136" cy="205192"/>
          </a:xfrm>
          <a:prstGeom prst="rightArrow">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4145414" y="756472"/>
            <a:ext cx="4248472" cy="370872"/>
          </a:xfrm>
          <a:prstGeom prst="rect">
            <a:avLst/>
          </a:prstGeom>
          <a:solidFill>
            <a:srgbClr val="DDDDDD">
              <a:alpha val="1686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2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5643" t="23488" r="14861" b="38256"/>
          <a:stretch/>
        </p:blipFill>
        <p:spPr bwMode="auto">
          <a:xfrm>
            <a:off x="4871618" y="2533108"/>
            <a:ext cx="2536723" cy="2798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5407" t="44016" r="14606" b="17728"/>
          <a:stretch/>
        </p:blipFill>
        <p:spPr bwMode="auto">
          <a:xfrm>
            <a:off x="7728718" y="2481050"/>
            <a:ext cx="2399730" cy="2582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69963" t="22755" r="5906" b="64361"/>
          <a:stretch/>
        </p:blipFill>
        <p:spPr bwMode="auto">
          <a:xfrm>
            <a:off x="1731983" y="2644579"/>
            <a:ext cx="3139634" cy="942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7" descr="http://www.funcionpublica.gob.mx/web/home/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2159" y="3587092"/>
            <a:ext cx="3199458" cy="1096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246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15"/>
          <p:cNvSpPr>
            <a:spLocks noChangeArrowheads="1"/>
          </p:cNvSpPr>
          <p:nvPr/>
        </p:nvSpPr>
        <p:spPr bwMode="gray">
          <a:xfrm>
            <a:off x="2258328" y="351595"/>
            <a:ext cx="1905795" cy="1142022"/>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es-MX" kern="0">
              <a:solidFill>
                <a:prstClr val="black"/>
              </a:solidFill>
              <a:latin typeface="Arial" pitchFamily="34" charset="0"/>
              <a:cs typeface="Arial" pitchFamily="34" charset="0"/>
            </a:endParaRPr>
          </a:p>
        </p:txBody>
      </p:sp>
      <p:sp>
        <p:nvSpPr>
          <p:cNvPr id="33" name="AutoShape 12"/>
          <p:cNvSpPr>
            <a:spLocks noChangeArrowheads="1"/>
          </p:cNvSpPr>
          <p:nvPr/>
        </p:nvSpPr>
        <p:spPr bwMode="ltGray">
          <a:xfrm>
            <a:off x="1853795" y="315822"/>
            <a:ext cx="471954" cy="1212195"/>
          </a:xfrm>
          <a:prstGeom prst="roundRect">
            <a:avLst>
              <a:gd name="adj" fmla="val 16667"/>
            </a:avLst>
          </a:prstGeom>
          <a:solidFill>
            <a:srgbClr val="800080"/>
          </a:solidFill>
          <a:ln w="38100" algn="ctr">
            <a:solidFill>
              <a:srgbClr val="FFFFFF">
                <a:alpha val="70195"/>
              </a:srgbClr>
            </a:solidFill>
            <a:round/>
            <a:headEnd/>
            <a:tailEnd/>
          </a:ln>
        </p:spPr>
        <p:txBody>
          <a:bodyPr wrap="none" anchor="ctr"/>
          <a:lstStyle/>
          <a:p>
            <a:pPr>
              <a:defRPr/>
            </a:pPr>
            <a:endParaRPr lang="es-ES" kern="0">
              <a:solidFill>
                <a:prstClr val="black"/>
              </a:solidFill>
            </a:endParaRPr>
          </a:p>
        </p:txBody>
      </p:sp>
      <p:sp>
        <p:nvSpPr>
          <p:cNvPr id="34" name="AutoShape 13"/>
          <p:cNvSpPr>
            <a:spLocks noChangeArrowheads="1"/>
          </p:cNvSpPr>
          <p:nvPr/>
        </p:nvSpPr>
        <p:spPr bwMode="ltGray">
          <a:xfrm>
            <a:off x="1861111" y="396100"/>
            <a:ext cx="455417" cy="537861"/>
          </a:xfrm>
          <a:prstGeom prst="roundRect">
            <a:avLst>
              <a:gd name="adj" fmla="val 28356"/>
            </a:avLst>
          </a:prstGeom>
          <a:gradFill rotWithShape="1">
            <a:gsLst>
              <a:gs pos="0">
                <a:srgbClr val="FFFFFF">
                  <a:alpha val="70000"/>
                </a:srgbClr>
              </a:gs>
              <a:gs pos="100000">
                <a:srgbClr val="800080">
                  <a:alpha val="70000"/>
                </a:srgbClr>
              </a:gs>
            </a:gsLst>
            <a:lin ang="5400000" scaled="1"/>
          </a:gradFill>
          <a:ln w="9525" algn="ctr">
            <a:noFill/>
            <a:round/>
            <a:headEnd/>
            <a:tailEnd/>
          </a:ln>
        </p:spPr>
        <p:txBody>
          <a:bodyPr wrap="none" anchor="ctr"/>
          <a:lstStyle/>
          <a:p>
            <a:pPr>
              <a:defRPr/>
            </a:pPr>
            <a:endParaRPr lang="es-ES" kern="0">
              <a:solidFill>
                <a:prstClr val="black"/>
              </a:solidFill>
            </a:endParaRPr>
          </a:p>
        </p:txBody>
      </p:sp>
      <p:sp>
        <p:nvSpPr>
          <p:cNvPr id="35" name="Rectangle 14"/>
          <p:cNvSpPr>
            <a:spLocks noChangeArrowheads="1"/>
          </p:cNvSpPr>
          <p:nvPr/>
        </p:nvSpPr>
        <p:spPr bwMode="black">
          <a:xfrm>
            <a:off x="2229859" y="826292"/>
            <a:ext cx="2022660" cy="369332"/>
          </a:xfrm>
          <a:prstGeom prst="rect">
            <a:avLst/>
          </a:prstGeom>
          <a:noFill/>
          <a:ln w="9525" algn="ctr">
            <a:noFill/>
            <a:miter lim="800000"/>
            <a:headEnd/>
            <a:tailEnd/>
          </a:ln>
        </p:spPr>
        <p:txBody>
          <a:bodyPr>
            <a:spAutoFit/>
          </a:bodyPr>
          <a:lstStyle/>
          <a:p>
            <a:pPr algn="ctr">
              <a:defRPr/>
            </a:pPr>
            <a:r>
              <a:rPr lang="es-MX" b="1" kern="0" dirty="0">
                <a:solidFill>
                  <a:prstClr val="black"/>
                </a:solidFill>
                <a:latin typeface="Times" pitchFamily="18" charset="0"/>
                <a:cs typeface="Arial" pitchFamily="34" charset="0"/>
              </a:rPr>
              <a:t>Institucionalidad</a:t>
            </a:r>
            <a:endParaRPr lang="en-US" b="1" kern="0" dirty="0">
              <a:solidFill>
                <a:srgbClr val="FFFFFF"/>
              </a:solidFill>
              <a:latin typeface="Times" pitchFamily="18" charset="0"/>
              <a:cs typeface="Arial" pitchFamily="34" charset="0"/>
            </a:endParaRPr>
          </a:p>
        </p:txBody>
      </p:sp>
      <p:sp>
        <p:nvSpPr>
          <p:cNvPr id="36" name="36 CuadroTexto"/>
          <p:cNvSpPr txBox="1">
            <a:spLocks noChangeArrowheads="1"/>
          </p:cNvSpPr>
          <p:nvPr/>
        </p:nvSpPr>
        <p:spPr bwMode="auto">
          <a:xfrm>
            <a:off x="1867279" y="626782"/>
            <a:ext cx="232232" cy="769441"/>
          </a:xfrm>
          <a:prstGeom prst="rect">
            <a:avLst/>
          </a:prstGeom>
          <a:noFill/>
          <a:ln w="9525">
            <a:noFill/>
            <a:miter lim="800000"/>
            <a:headEnd/>
            <a:tailEnd/>
          </a:ln>
        </p:spPr>
        <p:txBody>
          <a:bodyPr>
            <a:spAutoFit/>
          </a:bodyPr>
          <a:lstStyle/>
          <a:p>
            <a:pPr>
              <a:defRPr/>
            </a:pPr>
            <a:r>
              <a:rPr lang="es-MX" sz="4400" kern="0">
                <a:solidFill>
                  <a:prstClr val="white"/>
                </a:solidFill>
              </a:rPr>
              <a:t>1</a:t>
            </a:r>
          </a:p>
        </p:txBody>
      </p:sp>
      <p:sp>
        <p:nvSpPr>
          <p:cNvPr id="37" name="AutoShape 15"/>
          <p:cNvSpPr>
            <a:spLocks noChangeArrowheads="1"/>
          </p:cNvSpPr>
          <p:nvPr/>
        </p:nvSpPr>
        <p:spPr bwMode="gray">
          <a:xfrm>
            <a:off x="4266004" y="387369"/>
            <a:ext cx="5847734" cy="1150278"/>
          </a:xfrm>
          <a:prstGeom prst="roundRect">
            <a:avLst>
              <a:gd name="adj" fmla="val 4639"/>
            </a:avLst>
          </a:prstGeom>
          <a:solidFill>
            <a:srgbClr val="1F497D">
              <a:lumMod val="50000"/>
            </a:srgbClr>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marL="355600" lvl="1" indent="-266700">
              <a:lnSpc>
                <a:spcPts val="2300"/>
              </a:lnSpc>
              <a:buSzPct val="100000"/>
              <a:buFont typeface="Wingdings" pitchFamily="2" charset="2"/>
              <a:buChar char="§"/>
              <a:defRPr/>
            </a:pPr>
            <a:r>
              <a:rPr lang="es-MX" sz="1500" b="1" kern="0" dirty="0">
                <a:solidFill>
                  <a:prstClr val="white"/>
                </a:solidFill>
                <a:latin typeface="Times" pitchFamily="18" charset="0"/>
                <a:cs typeface="Arial" pitchFamily="34" charset="0"/>
              </a:rPr>
              <a:t>Creación de la Comisión Intersecretarial</a:t>
            </a:r>
          </a:p>
          <a:p>
            <a:pPr marL="355600" lvl="1" indent="-266700">
              <a:lnSpc>
                <a:spcPts val="2300"/>
              </a:lnSpc>
              <a:buSzPct val="100000"/>
              <a:buFont typeface="Wingdings" pitchFamily="2" charset="2"/>
              <a:buChar char="§"/>
              <a:defRPr/>
            </a:pPr>
            <a:r>
              <a:rPr lang="es-MX" sz="1500" b="1" kern="0" dirty="0">
                <a:solidFill>
                  <a:prstClr val="white"/>
                </a:solidFill>
                <a:latin typeface="Times" pitchFamily="18" charset="0"/>
                <a:cs typeface="Arial" pitchFamily="34" charset="0"/>
              </a:rPr>
              <a:t>Unidad de Política de Contrataciones Públicas</a:t>
            </a:r>
          </a:p>
          <a:p>
            <a:pPr marL="355600" lvl="1" indent="-266700">
              <a:lnSpc>
                <a:spcPts val="2300"/>
              </a:lnSpc>
              <a:buSzPct val="100000"/>
              <a:buFont typeface="Wingdings" pitchFamily="2" charset="2"/>
              <a:buChar char="§"/>
              <a:defRPr/>
            </a:pPr>
            <a:r>
              <a:rPr lang="es-MX" sz="1500" b="1" kern="0" dirty="0">
                <a:solidFill>
                  <a:prstClr val="white"/>
                </a:solidFill>
                <a:latin typeface="Times" pitchFamily="18" charset="0"/>
                <a:cs typeface="Arial" pitchFamily="34" charset="0"/>
              </a:rPr>
              <a:t>Instalación del Subcomité de Oficiales Mayores</a:t>
            </a:r>
          </a:p>
          <a:p>
            <a:pPr marL="622300" lvl="1" indent="-266700">
              <a:lnSpc>
                <a:spcPts val="2300"/>
              </a:lnSpc>
              <a:buClr>
                <a:srgbClr val="FFFF00"/>
              </a:buClr>
              <a:buSzPct val="100000"/>
              <a:buFont typeface="Wingdings" pitchFamily="2" charset="2"/>
              <a:buChar char="ü"/>
              <a:defRPr/>
            </a:pPr>
            <a:r>
              <a:rPr lang="es-MX" sz="1500" b="1" kern="0" dirty="0">
                <a:solidFill>
                  <a:srgbClr val="FFFF00"/>
                </a:solidFill>
                <a:latin typeface="Times" pitchFamily="18" charset="0"/>
                <a:cs typeface="Arial" pitchFamily="34" charset="0"/>
              </a:rPr>
              <a:t>Tableros de Control</a:t>
            </a:r>
          </a:p>
        </p:txBody>
      </p:sp>
      <p:sp>
        <p:nvSpPr>
          <p:cNvPr id="3" name="2 Flecha derecha"/>
          <p:cNvSpPr/>
          <p:nvPr/>
        </p:nvSpPr>
        <p:spPr>
          <a:xfrm rot="10800000">
            <a:off x="8773036" y="1025247"/>
            <a:ext cx="1224136" cy="205192"/>
          </a:xfrm>
          <a:prstGeom prst="rightArrow">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4380548" y="953061"/>
            <a:ext cx="4248472" cy="574955"/>
          </a:xfrm>
          <a:prstGeom prst="rect">
            <a:avLst/>
          </a:prstGeom>
          <a:solidFill>
            <a:srgbClr val="DDDDDD">
              <a:alpha val="1686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29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 b="42922"/>
          <a:stretch/>
        </p:blipFill>
        <p:spPr bwMode="auto">
          <a:xfrm>
            <a:off x="1762354" y="2012344"/>
            <a:ext cx="9364234" cy="4459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88323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5"/>
          <p:cNvSpPr>
            <a:spLocks noChangeArrowheads="1"/>
          </p:cNvSpPr>
          <p:nvPr/>
        </p:nvSpPr>
        <p:spPr bwMode="gray">
          <a:xfrm>
            <a:off x="2147557" y="929312"/>
            <a:ext cx="1838374" cy="1731311"/>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es-MX" kern="0">
              <a:solidFill>
                <a:prstClr val="black"/>
              </a:solidFill>
              <a:latin typeface="Arial" pitchFamily="34" charset="0"/>
              <a:cs typeface="Arial" pitchFamily="34" charset="0"/>
            </a:endParaRPr>
          </a:p>
        </p:txBody>
      </p:sp>
      <p:sp>
        <p:nvSpPr>
          <p:cNvPr id="4" name="AutoShape 17"/>
          <p:cNvSpPr>
            <a:spLocks noChangeArrowheads="1"/>
          </p:cNvSpPr>
          <p:nvPr/>
        </p:nvSpPr>
        <p:spPr bwMode="ltGray">
          <a:xfrm>
            <a:off x="1743025" y="929312"/>
            <a:ext cx="470456" cy="1731311"/>
          </a:xfrm>
          <a:prstGeom prst="roundRect">
            <a:avLst>
              <a:gd name="adj" fmla="val 16667"/>
            </a:avLst>
          </a:prstGeom>
          <a:solidFill>
            <a:srgbClr val="0000FF"/>
          </a:solidFill>
          <a:ln w="38100" algn="ctr">
            <a:solidFill>
              <a:srgbClr val="FFFFFF">
                <a:alpha val="70195"/>
              </a:srgbClr>
            </a:solidFill>
            <a:round/>
            <a:headEnd/>
            <a:tailEnd/>
          </a:ln>
        </p:spPr>
        <p:txBody>
          <a:bodyPr wrap="none" anchor="ctr"/>
          <a:lstStyle/>
          <a:p>
            <a:pPr>
              <a:defRPr/>
            </a:pPr>
            <a:endParaRPr lang="es-ES" kern="0">
              <a:solidFill>
                <a:prstClr val="black"/>
              </a:solidFill>
            </a:endParaRPr>
          </a:p>
        </p:txBody>
      </p:sp>
      <p:sp>
        <p:nvSpPr>
          <p:cNvPr id="5" name="AutoShape 18"/>
          <p:cNvSpPr>
            <a:spLocks noChangeArrowheads="1"/>
          </p:cNvSpPr>
          <p:nvPr/>
        </p:nvSpPr>
        <p:spPr bwMode="ltGray">
          <a:xfrm>
            <a:off x="1743026" y="1034240"/>
            <a:ext cx="453971" cy="703017"/>
          </a:xfrm>
          <a:prstGeom prst="roundRect">
            <a:avLst>
              <a:gd name="adj" fmla="val 28356"/>
            </a:avLst>
          </a:prstGeom>
          <a:gradFill rotWithShape="1">
            <a:gsLst>
              <a:gs pos="0">
                <a:srgbClr val="FFFFFF">
                  <a:alpha val="70000"/>
                </a:srgbClr>
              </a:gs>
              <a:gs pos="100000">
                <a:srgbClr val="0000FF">
                  <a:alpha val="70000"/>
                </a:srgbClr>
              </a:gs>
            </a:gsLst>
            <a:lin ang="5400000" scaled="1"/>
          </a:gradFill>
          <a:ln w="9525" algn="ctr">
            <a:noFill/>
            <a:round/>
            <a:headEnd/>
            <a:tailEnd/>
          </a:ln>
        </p:spPr>
        <p:txBody>
          <a:bodyPr wrap="none" anchor="ctr"/>
          <a:lstStyle/>
          <a:p>
            <a:pPr>
              <a:defRPr/>
            </a:pPr>
            <a:endParaRPr lang="es-ES" kern="0">
              <a:solidFill>
                <a:prstClr val="black"/>
              </a:solidFill>
            </a:endParaRPr>
          </a:p>
        </p:txBody>
      </p:sp>
      <p:sp>
        <p:nvSpPr>
          <p:cNvPr id="6" name="48 CuadroTexto"/>
          <p:cNvSpPr txBox="1">
            <a:spLocks noChangeArrowheads="1"/>
          </p:cNvSpPr>
          <p:nvPr/>
        </p:nvSpPr>
        <p:spPr bwMode="auto">
          <a:xfrm>
            <a:off x="1749218" y="1240272"/>
            <a:ext cx="202266" cy="769441"/>
          </a:xfrm>
          <a:prstGeom prst="rect">
            <a:avLst/>
          </a:prstGeom>
          <a:noFill/>
          <a:ln w="9525">
            <a:noFill/>
            <a:miter lim="800000"/>
            <a:headEnd/>
            <a:tailEnd/>
          </a:ln>
        </p:spPr>
        <p:txBody>
          <a:bodyPr>
            <a:spAutoFit/>
          </a:bodyPr>
          <a:lstStyle/>
          <a:p>
            <a:pPr>
              <a:defRPr/>
            </a:pPr>
            <a:r>
              <a:rPr lang="es-MX" sz="4400" kern="0" dirty="0">
                <a:solidFill>
                  <a:prstClr val="white"/>
                </a:solidFill>
              </a:rPr>
              <a:t>2</a:t>
            </a:r>
          </a:p>
        </p:txBody>
      </p:sp>
      <p:sp>
        <p:nvSpPr>
          <p:cNvPr id="7" name="AutoShape 15"/>
          <p:cNvSpPr>
            <a:spLocks noChangeArrowheads="1"/>
          </p:cNvSpPr>
          <p:nvPr/>
        </p:nvSpPr>
        <p:spPr bwMode="gray">
          <a:xfrm>
            <a:off x="4095304" y="941892"/>
            <a:ext cx="5861219" cy="1731311"/>
          </a:xfrm>
          <a:prstGeom prst="roundRect">
            <a:avLst>
              <a:gd name="adj" fmla="val 4639"/>
            </a:avLst>
          </a:prstGeom>
          <a:solidFill>
            <a:srgbClr val="1F497D">
              <a:lumMod val="50000"/>
            </a:srgbClr>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marL="177800" lvl="1" indent="-177800">
              <a:buSzPct val="133000"/>
              <a:buFont typeface="Wingdings" pitchFamily="2" charset="2"/>
              <a:buChar char="§"/>
              <a:defRPr/>
            </a:pPr>
            <a:endParaRPr lang="es-MX" sz="1400" b="1" kern="0" dirty="0">
              <a:solidFill>
                <a:prstClr val="black"/>
              </a:solidFill>
              <a:latin typeface="Times" pitchFamily="18" charset="0"/>
              <a:cs typeface="Arial" pitchFamily="34" charset="0"/>
            </a:endParaRPr>
          </a:p>
          <a:p>
            <a:pPr marL="177800" lvl="1" indent="-177800">
              <a:buSzPct val="133000"/>
              <a:buFont typeface="Wingdings" pitchFamily="2" charset="2"/>
              <a:buChar char="§"/>
              <a:defRPr/>
            </a:pPr>
            <a:endParaRPr lang="es-MX" sz="1400" b="1" kern="0" dirty="0">
              <a:solidFill>
                <a:prstClr val="black"/>
              </a:solidFill>
              <a:latin typeface="Times" pitchFamily="18" charset="0"/>
              <a:cs typeface="Arial" pitchFamily="34" charset="0"/>
            </a:endParaRPr>
          </a:p>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Cambios a Ley de Adquisiciones que favorecen a las MIPYMES</a:t>
            </a:r>
          </a:p>
          <a:p>
            <a:pPr marL="622300" lvl="1" indent="-266700">
              <a:buSzPct val="100000"/>
              <a:buFont typeface="Wingdings" pitchFamily="2" charset="2"/>
              <a:buChar char="ü"/>
              <a:tabLst>
                <a:tab pos="355600" algn="l"/>
              </a:tabLst>
              <a:defRPr/>
            </a:pPr>
            <a:r>
              <a:rPr lang="es-MX" sz="1400" b="1" kern="0" dirty="0">
                <a:solidFill>
                  <a:srgbClr val="FFFF00"/>
                </a:solidFill>
                <a:latin typeface="Times" pitchFamily="18" charset="0"/>
                <a:cs typeface="Arial" pitchFamily="34" charset="0"/>
              </a:rPr>
              <a:t>Bases sin costo</a:t>
            </a:r>
          </a:p>
          <a:p>
            <a:pPr marL="622300" lvl="1" indent="-266700">
              <a:buSzPct val="100000"/>
              <a:buFont typeface="Wingdings" pitchFamily="2" charset="2"/>
              <a:buChar char="ü"/>
              <a:tabLst>
                <a:tab pos="355600" algn="l"/>
              </a:tabLst>
              <a:defRPr/>
            </a:pPr>
            <a:r>
              <a:rPr lang="es-MX" sz="1400" b="1" kern="0" dirty="0">
                <a:solidFill>
                  <a:srgbClr val="FFFF00"/>
                </a:solidFill>
                <a:latin typeface="Times" pitchFamily="18" charset="0"/>
                <a:cs typeface="Arial" pitchFamily="34" charset="0"/>
              </a:rPr>
              <a:t>Anticipos</a:t>
            </a:r>
          </a:p>
          <a:p>
            <a:pPr marL="622300" lvl="1" indent="-266700">
              <a:buSzPct val="100000"/>
              <a:buFont typeface="Wingdings" pitchFamily="2" charset="2"/>
              <a:buChar char="ü"/>
              <a:tabLst>
                <a:tab pos="355600" algn="l"/>
              </a:tabLst>
              <a:defRPr/>
            </a:pPr>
            <a:r>
              <a:rPr lang="es-MX" sz="1400" b="1" kern="0" dirty="0">
                <a:solidFill>
                  <a:srgbClr val="FFFF00"/>
                </a:solidFill>
                <a:latin typeface="Times" pitchFamily="18" charset="0"/>
                <a:cs typeface="Arial" pitchFamily="34" charset="0"/>
              </a:rPr>
              <a:t>Reducción de plazos de pago</a:t>
            </a:r>
          </a:p>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Licitaciones exclusivas para MIPYMES</a:t>
            </a:r>
          </a:p>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Nuevo Programa Anual  de Adquisiciones (PAAS)</a:t>
            </a:r>
          </a:p>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Manifestación  MIPYME homologada</a:t>
            </a:r>
          </a:p>
          <a:p>
            <a:pPr marL="0" lvl="1">
              <a:buSzPct val="100000"/>
              <a:defRPr/>
            </a:pPr>
            <a:endParaRPr lang="es-MX" sz="1400" b="1" kern="0" dirty="0">
              <a:solidFill>
                <a:prstClr val="black"/>
              </a:solidFill>
              <a:latin typeface="Times" pitchFamily="18" charset="0"/>
              <a:cs typeface="Arial" pitchFamily="34" charset="0"/>
            </a:endParaRPr>
          </a:p>
          <a:p>
            <a:pPr marL="177800" lvl="1" indent="-177800">
              <a:buSzPct val="100000"/>
              <a:defRPr/>
            </a:pPr>
            <a:endParaRPr lang="es-MX" sz="1400" b="1" kern="0" dirty="0">
              <a:solidFill>
                <a:prstClr val="black"/>
              </a:solidFill>
              <a:latin typeface="Times" pitchFamily="18" charset="0"/>
              <a:cs typeface="Arial" pitchFamily="34" charset="0"/>
            </a:endParaRPr>
          </a:p>
        </p:txBody>
      </p:sp>
      <p:sp>
        <p:nvSpPr>
          <p:cNvPr id="8" name="Rectangle 14"/>
          <p:cNvSpPr>
            <a:spLocks noChangeArrowheads="1"/>
          </p:cNvSpPr>
          <p:nvPr/>
        </p:nvSpPr>
        <p:spPr bwMode="black">
          <a:xfrm>
            <a:off x="2103065" y="1538266"/>
            <a:ext cx="2022660" cy="369332"/>
          </a:xfrm>
          <a:prstGeom prst="rect">
            <a:avLst/>
          </a:prstGeom>
          <a:noFill/>
          <a:ln w="9525" algn="ctr">
            <a:noFill/>
            <a:miter lim="800000"/>
            <a:headEnd/>
            <a:tailEnd/>
          </a:ln>
        </p:spPr>
        <p:txBody>
          <a:bodyPr>
            <a:spAutoFit/>
          </a:bodyPr>
          <a:lstStyle/>
          <a:p>
            <a:pPr algn="ctr">
              <a:defRPr/>
            </a:pPr>
            <a:r>
              <a:rPr lang="es-MX" b="1" kern="0" dirty="0">
                <a:solidFill>
                  <a:prstClr val="black"/>
                </a:solidFill>
                <a:latin typeface="Times" pitchFamily="18" charset="0"/>
                <a:cs typeface="Arial" pitchFamily="34" charset="0"/>
              </a:rPr>
              <a:t>Normatividad</a:t>
            </a:r>
            <a:endParaRPr lang="en-US" b="1" kern="0" dirty="0">
              <a:solidFill>
                <a:srgbClr val="FFFFFF"/>
              </a:solidFill>
              <a:latin typeface="Times" pitchFamily="18" charset="0"/>
              <a:cs typeface="Arial" pitchFamily="34" charset="0"/>
            </a:endParaRPr>
          </a:p>
        </p:txBody>
      </p:sp>
      <p:sp>
        <p:nvSpPr>
          <p:cNvPr id="10" name="9 Rectángulo"/>
          <p:cNvSpPr/>
          <p:nvPr/>
        </p:nvSpPr>
        <p:spPr>
          <a:xfrm>
            <a:off x="4119289" y="1067422"/>
            <a:ext cx="5328593" cy="884141"/>
          </a:xfrm>
          <a:prstGeom prst="rect">
            <a:avLst/>
          </a:prstGeom>
          <a:solidFill>
            <a:srgbClr val="DDDDDD">
              <a:alpha val="1686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Flecha derecha"/>
          <p:cNvSpPr/>
          <p:nvPr/>
        </p:nvSpPr>
        <p:spPr>
          <a:xfrm rot="10800000">
            <a:off x="9339361" y="1160218"/>
            <a:ext cx="1224136" cy="205192"/>
          </a:xfrm>
          <a:prstGeom prst="rightArrow">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77" t="11459" r="23163" b="59892"/>
          <a:stretch/>
        </p:blipFill>
        <p:spPr bwMode="auto">
          <a:xfrm>
            <a:off x="570921" y="3325692"/>
            <a:ext cx="7682698" cy="2332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7269" y="5082416"/>
            <a:ext cx="2528228" cy="1595493"/>
          </a:xfrm>
          <a:prstGeom prst="rect">
            <a:avLst/>
          </a:prstGeo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7269" y="3083669"/>
            <a:ext cx="2528228" cy="1795886"/>
          </a:xfrm>
          <a:prstGeom prst="rect">
            <a:avLst/>
          </a:prstGeom>
        </p:spPr>
      </p:pic>
    </p:spTree>
    <p:extLst>
      <p:ext uri="{BB962C8B-B14F-4D97-AF65-F5344CB8AC3E}">
        <p14:creationId xmlns:p14="http://schemas.microsoft.com/office/powerpoint/2010/main" val="24696935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5"/>
          <p:cNvSpPr>
            <a:spLocks noChangeArrowheads="1"/>
          </p:cNvSpPr>
          <p:nvPr/>
        </p:nvSpPr>
        <p:spPr bwMode="gray">
          <a:xfrm>
            <a:off x="2029991" y="1099130"/>
            <a:ext cx="1838374" cy="1731311"/>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es-MX" kern="0">
              <a:solidFill>
                <a:prstClr val="black"/>
              </a:solidFill>
              <a:latin typeface="Arial" pitchFamily="34" charset="0"/>
              <a:cs typeface="Arial" pitchFamily="34" charset="0"/>
            </a:endParaRPr>
          </a:p>
        </p:txBody>
      </p:sp>
      <p:sp>
        <p:nvSpPr>
          <p:cNvPr id="4" name="AutoShape 17"/>
          <p:cNvSpPr>
            <a:spLocks noChangeArrowheads="1"/>
          </p:cNvSpPr>
          <p:nvPr/>
        </p:nvSpPr>
        <p:spPr bwMode="ltGray">
          <a:xfrm>
            <a:off x="1625459" y="1099130"/>
            <a:ext cx="470456" cy="1731311"/>
          </a:xfrm>
          <a:prstGeom prst="roundRect">
            <a:avLst>
              <a:gd name="adj" fmla="val 16667"/>
            </a:avLst>
          </a:prstGeom>
          <a:solidFill>
            <a:srgbClr val="0000FF"/>
          </a:solidFill>
          <a:ln w="38100" algn="ctr">
            <a:solidFill>
              <a:srgbClr val="FFFFFF">
                <a:alpha val="70195"/>
              </a:srgbClr>
            </a:solidFill>
            <a:round/>
            <a:headEnd/>
            <a:tailEnd/>
          </a:ln>
        </p:spPr>
        <p:txBody>
          <a:bodyPr wrap="none" anchor="ctr"/>
          <a:lstStyle/>
          <a:p>
            <a:pPr>
              <a:defRPr/>
            </a:pPr>
            <a:endParaRPr lang="es-ES" kern="0">
              <a:solidFill>
                <a:prstClr val="black"/>
              </a:solidFill>
            </a:endParaRPr>
          </a:p>
        </p:txBody>
      </p:sp>
      <p:sp>
        <p:nvSpPr>
          <p:cNvPr id="5" name="AutoShape 18"/>
          <p:cNvSpPr>
            <a:spLocks noChangeArrowheads="1"/>
          </p:cNvSpPr>
          <p:nvPr/>
        </p:nvSpPr>
        <p:spPr bwMode="ltGray">
          <a:xfrm>
            <a:off x="1625460" y="1204058"/>
            <a:ext cx="453971" cy="703017"/>
          </a:xfrm>
          <a:prstGeom prst="roundRect">
            <a:avLst>
              <a:gd name="adj" fmla="val 28356"/>
            </a:avLst>
          </a:prstGeom>
          <a:gradFill rotWithShape="1">
            <a:gsLst>
              <a:gs pos="0">
                <a:srgbClr val="FFFFFF">
                  <a:alpha val="70000"/>
                </a:srgbClr>
              </a:gs>
              <a:gs pos="100000">
                <a:srgbClr val="0000FF">
                  <a:alpha val="70000"/>
                </a:srgbClr>
              </a:gs>
            </a:gsLst>
            <a:lin ang="5400000" scaled="1"/>
          </a:gradFill>
          <a:ln w="9525" algn="ctr">
            <a:noFill/>
            <a:round/>
            <a:headEnd/>
            <a:tailEnd/>
          </a:ln>
        </p:spPr>
        <p:txBody>
          <a:bodyPr wrap="none" anchor="ctr"/>
          <a:lstStyle/>
          <a:p>
            <a:pPr>
              <a:defRPr/>
            </a:pPr>
            <a:endParaRPr lang="es-ES" kern="0">
              <a:solidFill>
                <a:prstClr val="black"/>
              </a:solidFill>
            </a:endParaRPr>
          </a:p>
        </p:txBody>
      </p:sp>
      <p:sp>
        <p:nvSpPr>
          <p:cNvPr id="6" name="48 CuadroTexto"/>
          <p:cNvSpPr txBox="1">
            <a:spLocks noChangeArrowheads="1"/>
          </p:cNvSpPr>
          <p:nvPr/>
        </p:nvSpPr>
        <p:spPr bwMode="auto">
          <a:xfrm>
            <a:off x="1631652" y="1410090"/>
            <a:ext cx="202266" cy="769441"/>
          </a:xfrm>
          <a:prstGeom prst="rect">
            <a:avLst/>
          </a:prstGeom>
          <a:noFill/>
          <a:ln w="9525">
            <a:noFill/>
            <a:miter lim="800000"/>
            <a:headEnd/>
            <a:tailEnd/>
          </a:ln>
        </p:spPr>
        <p:txBody>
          <a:bodyPr>
            <a:spAutoFit/>
          </a:bodyPr>
          <a:lstStyle/>
          <a:p>
            <a:pPr>
              <a:defRPr/>
            </a:pPr>
            <a:r>
              <a:rPr lang="es-MX" sz="4400" kern="0" dirty="0">
                <a:solidFill>
                  <a:prstClr val="white"/>
                </a:solidFill>
              </a:rPr>
              <a:t>2</a:t>
            </a:r>
          </a:p>
        </p:txBody>
      </p:sp>
      <p:sp>
        <p:nvSpPr>
          <p:cNvPr id="7" name="AutoShape 15"/>
          <p:cNvSpPr>
            <a:spLocks noChangeArrowheads="1"/>
          </p:cNvSpPr>
          <p:nvPr/>
        </p:nvSpPr>
        <p:spPr bwMode="gray">
          <a:xfrm>
            <a:off x="3977738" y="1111710"/>
            <a:ext cx="5861219" cy="1731311"/>
          </a:xfrm>
          <a:prstGeom prst="roundRect">
            <a:avLst>
              <a:gd name="adj" fmla="val 4639"/>
            </a:avLst>
          </a:prstGeom>
          <a:solidFill>
            <a:srgbClr val="1F497D">
              <a:lumMod val="50000"/>
            </a:srgbClr>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marL="177800" lvl="1" indent="-177800">
              <a:buSzPct val="133000"/>
              <a:buFont typeface="Wingdings" pitchFamily="2" charset="2"/>
              <a:buChar char="§"/>
              <a:defRPr/>
            </a:pPr>
            <a:endParaRPr lang="es-MX" sz="1400" b="1" kern="0" dirty="0">
              <a:solidFill>
                <a:prstClr val="black"/>
              </a:solidFill>
              <a:latin typeface="Times" pitchFamily="18" charset="0"/>
              <a:cs typeface="Arial" pitchFamily="34" charset="0"/>
            </a:endParaRPr>
          </a:p>
          <a:p>
            <a:pPr marL="177800" lvl="1" indent="-177800">
              <a:buSzPct val="133000"/>
              <a:buFont typeface="Wingdings" pitchFamily="2" charset="2"/>
              <a:buChar char="§"/>
              <a:defRPr/>
            </a:pPr>
            <a:endParaRPr lang="es-MX" sz="1400" b="1" kern="0" dirty="0">
              <a:solidFill>
                <a:prstClr val="black"/>
              </a:solidFill>
              <a:latin typeface="Times" pitchFamily="18" charset="0"/>
              <a:cs typeface="Arial" pitchFamily="34" charset="0"/>
            </a:endParaRPr>
          </a:p>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Cambios a Ley de Adquisiciones que favorecen a las MIPYMES</a:t>
            </a:r>
          </a:p>
          <a:p>
            <a:pPr marL="622300" lvl="1" indent="-266700">
              <a:buSzPct val="100000"/>
              <a:buFont typeface="Wingdings" pitchFamily="2" charset="2"/>
              <a:buChar char="ü"/>
              <a:tabLst>
                <a:tab pos="355600" algn="l"/>
              </a:tabLst>
              <a:defRPr/>
            </a:pPr>
            <a:r>
              <a:rPr lang="es-MX" sz="1400" b="1" kern="0" dirty="0">
                <a:solidFill>
                  <a:srgbClr val="FFFF00"/>
                </a:solidFill>
                <a:latin typeface="Times" pitchFamily="18" charset="0"/>
                <a:cs typeface="Arial" pitchFamily="34" charset="0"/>
              </a:rPr>
              <a:t>Bases sin costo</a:t>
            </a:r>
          </a:p>
          <a:p>
            <a:pPr marL="622300" lvl="1" indent="-266700">
              <a:buSzPct val="100000"/>
              <a:buFont typeface="Wingdings" pitchFamily="2" charset="2"/>
              <a:buChar char="ü"/>
              <a:tabLst>
                <a:tab pos="355600" algn="l"/>
              </a:tabLst>
              <a:defRPr/>
            </a:pPr>
            <a:r>
              <a:rPr lang="es-MX" sz="1400" b="1" kern="0" dirty="0">
                <a:solidFill>
                  <a:srgbClr val="FFFF00"/>
                </a:solidFill>
                <a:latin typeface="Times" pitchFamily="18" charset="0"/>
                <a:cs typeface="Arial" pitchFamily="34" charset="0"/>
              </a:rPr>
              <a:t>Anticipos</a:t>
            </a:r>
          </a:p>
          <a:p>
            <a:pPr marL="622300" lvl="1" indent="-266700">
              <a:buSzPct val="100000"/>
              <a:buFont typeface="Wingdings" pitchFamily="2" charset="2"/>
              <a:buChar char="ü"/>
              <a:tabLst>
                <a:tab pos="355600" algn="l"/>
              </a:tabLst>
              <a:defRPr/>
            </a:pPr>
            <a:r>
              <a:rPr lang="es-MX" sz="1400" b="1" kern="0" dirty="0">
                <a:solidFill>
                  <a:srgbClr val="FFFF00"/>
                </a:solidFill>
                <a:latin typeface="Times" pitchFamily="18" charset="0"/>
                <a:cs typeface="Arial" pitchFamily="34" charset="0"/>
              </a:rPr>
              <a:t>Reducción de plazos de pago</a:t>
            </a:r>
          </a:p>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Licitaciones exclusivas para MIPYMES</a:t>
            </a:r>
          </a:p>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Nuevo Programa Anual  de Adquisiciones (PAAS)</a:t>
            </a:r>
          </a:p>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Manifestación  MIPYME homologada</a:t>
            </a:r>
          </a:p>
          <a:p>
            <a:pPr marL="355600" lvl="1" indent="-266700">
              <a:buSzPct val="100000"/>
              <a:buFont typeface="Wingdings" pitchFamily="2" charset="2"/>
              <a:buChar char="§"/>
              <a:tabLst>
                <a:tab pos="355600" algn="l"/>
              </a:tabLst>
              <a:defRPr/>
            </a:pPr>
            <a:endParaRPr lang="es-MX" sz="1400" b="1" kern="0" dirty="0">
              <a:solidFill>
                <a:prstClr val="black"/>
              </a:solidFill>
              <a:latin typeface="Times" pitchFamily="18" charset="0"/>
              <a:cs typeface="Arial" pitchFamily="34" charset="0"/>
            </a:endParaRPr>
          </a:p>
          <a:p>
            <a:pPr marL="177800" lvl="1" indent="-177800">
              <a:buSzPct val="100000"/>
              <a:defRPr/>
            </a:pPr>
            <a:endParaRPr lang="es-MX" sz="1400" b="1" kern="0" dirty="0">
              <a:solidFill>
                <a:prstClr val="black"/>
              </a:solidFill>
              <a:latin typeface="Times" pitchFamily="18" charset="0"/>
              <a:cs typeface="Arial" pitchFamily="34" charset="0"/>
            </a:endParaRPr>
          </a:p>
        </p:txBody>
      </p:sp>
      <p:sp>
        <p:nvSpPr>
          <p:cNvPr id="8" name="Rectangle 14"/>
          <p:cNvSpPr>
            <a:spLocks noChangeArrowheads="1"/>
          </p:cNvSpPr>
          <p:nvPr/>
        </p:nvSpPr>
        <p:spPr bwMode="black">
          <a:xfrm>
            <a:off x="1985499" y="1708084"/>
            <a:ext cx="2022660" cy="369332"/>
          </a:xfrm>
          <a:prstGeom prst="rect">
            <a:avLst/>
          </a:prstGeom>
          <a:noFill/>
          <a:ln w="9525" algn="ctr">
            <a:noFill/>
            <a:miter lim="800000"/>
            <a:headEnd/>
            <a:tailEnd/>
          </a:ln>
        </p:spPr>
        <p:txBody>
          <a:bodyPr>
            <a:spAutoFit/>
          </a:bodyPr>
          <a:lstStyle/>
          <a:p>
            <a:pPr algn="ctr">
              <a:defRPr/>
            </a:pPr>
            <a:r>
              <a:rPr lang="es-MX" b="1" kern="0" dirty="0">
                <a:solidFill>
                  <a:prstClr val="black"/>
                </a:solidFill>
                <a:latin typeface="Times" pitchFamily="18" charset="0"/>
                <a:cs typeface="Arial" pitchFamily="34" charset="0"/>
              </a:rPr>
              <a:t>Normatividad</a:t>
            </a:r>
            <a:endParaRPr lang="en-US" b="1" kern="0" dirty="0">
              <a:solidFill>
                <a:srgbClr val="FFFFFF"/>
              </a:solidFill>
              <a:latin typeface="Times" pitchFamily="18" charset="0"/>
              <a:cs typeface="Arial" pitchFamily="34" charset="0"/>
            </a:endParaRPr>
          </a:p>
        </p:txBody>
      </p:sp>
      <p:sp>
        <p:nvSpPr>
          <p:cNvPr id="10" name="9 Rectángulo"/>
          <p:cNvSpPr/>
          <p:nvPr/>
        </p:nvSpPr>
        <p:spPr>
          <a:xfrm>
            <a:off x="4001723" y="2029328"/>
            <a:ext cx="5328593" cy="308077"/>
          </a:xfrm>
          <a:prstGeom prst="rect">
            <a:avLst/>
          </a:prstGeom>
          <a:solidFill>
            <a:srgbClr val="DDDDDD">
              <a:alpha val="1686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Flecha derecha"/>
          <p:cNvSpPr/>
          <p:nvPr/>
        </p:nvSpPr>
        <p:spPr>
          <a:xfrm rot="10800000">
            <a:off x="9221795" y="1968151"/>
            <a:ext cx="1224136" cy="205192"/>
          </a:xfrm>
          <a:prstGeom prst="rightArrow">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2" name="1 Grupo"/>
          <p:cNvGrpSpPr/>
          <p:nvPr/>
        </p:nvGrpSpPr>
        <p:grpSpPr>
          <a:xfrm>
            <a:off x="2082757" y="3828812"/>
            <a:ext cx="7945965" cy="1760428"/>
            <a:chOff x="558756" y="3252748"/>
            <a:chExt cx="7945965" cy="1760428"/>
          </a:xfrm>
        </p:grpSpPr>
        <p:pic>
          <p:nvPicPr>
            <p:cNvPr id="14338" name="Picture 2" descr="C:\Users\sara.hernandez\Documents\SE\Compras\Portal\PORTAL IMAG\SE-imagenes\testimonio-casos_exito2\FN-Procesadora de Agave El triunfo de Milpillas1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756" y="3252748"/>
              <a:ext cx="2645092" cy="1756815"/>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sara.hernandez\Documents\SE\Compras\Portal\PORTAL IMAG\SE-imagenes\testimonio-casos_exito2\FN-Salsas El Tecuan1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3252748"/>
              <a:ext cx="2648088" cy="176042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sara.hernandez\Documents\SE\Compras\Portal\PORTAL IMAG\SE-imagenes\testimonio-casos_exito2\IMG 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3252748"/>
              <a:ext cx="2636577" cy="17568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384729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5"/>
          <p:cNvSpPr>
            <a:spLocks noChangeArrowheads="1"/>
          </p:cNvSpPr>
          <p:nvPr/>
        </p:nvSpPr>
        <p:spPr bwMode="gray">
          <a:xfrm>
            <a:off x="2252060" y="811747"/>
            <a:ext cx="1838374" cy="1731311"/>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es-MX" kern="0">
              <a:solidFill>
                <a:prstClr val="black"/>
              </a:solidFill>
              <a:latin typeface="Arial" pitchFamily="34" charset="0"/>
              <a:cs typeface="Arial" pitchFamily="34" charset="0"/>
            </a:endParaRPr>
          </a:p>
        </p:txBody>
      </p:sp>
      <p:sp>
        <p:nvSpPr>
          <p:cNvPr id="4" name="AutoShape 17"/>
          <p:cNvSpPr>
            <a:spLocks noChangeArrowheads="1"/>
          </p:cNvSpPr>
          <p:nvPr/>
        </p:nvSpPr>
        <p:spPr bwMode="ltGray">
          <a:xfrm>
            <a:off x="1847528" y="811747"/>
            <a:ext cx="470456" cy="1731311"/>
          </a:xfrm>
          <a:prstGeom prst="roundRect">
            <a:avLst>
              <a:gd name="adj" fmla="val 16667"/>
            </a:avLst>
          </a:prstGeom>
          <a:solidFill>
            <a:srgbClr val="0000FF"/>
          </a:solidFill>
          <a:ln w="38100" algn="ctr">
            <a:solidFill>
              <a:srgbClr val="FFFFFF">
                <a:alpha val="70195"/>
              </a:srgbClr>
            </a:solidFill>
            <a:round/>
            <a:headEnd/>
            <a:tailEnd/>
          </a:ln>
        </p:spPr>
        <p:txBody>
          <a:bodyPr wrap="none" anchor="ctr"/>
          <a:lstStyle/>
          <a:p>
            <a:pPr>
              <a:defRPr/>
            </a:pPr>
            <a:endParaRPr lang="es-ES" kern="0">
              <a:solidFill>
                <a:prstClr val="black"/>
              </a:solidFill>
            </a:endParaRPr>
          </a:p>
        </p:txBody>
      </p:sp>
      <p:sp>
        <p:nvSpPr>
          <p:cNvPr id="5" name="AutoShape 18"/>
          <p:cNvSpPr>
            <a:spLocks noChangeArrowheads="1"/>
          </p:cNvSpPr>
          <p:nvPr/>
        </p:nvSpPr>
        <p:spPr bwMode="ltGray">
          <a:xfrm>
            <a:off x="1847529" y="916675"/>
            <a:ext cx="453971" cy="703017"/>
          </a:xfrm>
          <a:prstGeom prst="roundRect">
            <a:avLst>
              <a:gd name="adj" fmla="val 28356"/>
            </a:avLst>
          </a:prstGeom>
          <a:gradFill rotWithShape="1">
            <a:gsLst>
              <a:gs pos="0">
                <a:srgbClr val="FFFFFF">
                  <a:alpha val="70000"/>
                </a:srgbClr>
              </a:gs>
              <a:gs pos="100000">
                <a:srgbClr val="0000FF">
                  <a:alpha val="70000"/>
                </a:srgbClr>
              </a:gs>
            </a:gsLst>
            <a:lin ang="5400000" scaled="1"/>
          </a:gradFill>
          <a:ln w="9525" algn="ctr">
            <a:noFill/>
            <a:round/>
            <a:headEnd/>
            <a:tailEnd/>
          </a:ln>
        </p:spPr>
        <p:txBody>
          <a:bodyPr wrap="none" anchor="ctr"/>
          <a:lstStyle/>
          <a:p>
            <a:pPr>
              <a:defRPr/>
            </a:pPr>
            <a:endParaRPr lang="es-ES" kern="0">
              <a:solidFill>
                <a:prstClr val="black"/>
              </a:solidFill>
            </a:endParaRPr>
          </a:p>
        </p:txBody>
      </p:sp>
      <p:sp>
        <p:nvSpPr>
          <p:cNvPr id="6" name="48 CuadroTexto"/>
          <p:cNvSpPr txBox="1">
            <a:spLocks noChangeArrowheads="1"/>
          </p:cNvSpPr>
          <p:nvPr/>
        </p:nvSpPr>
        <p:spPr bwMode="auto">
          <a:xfrm>
            <a:off x="1853721" y="1122707"/>
            <a:ext cx="202266" cy="769441"/>
          </a:xfrm>
          <a:prstGeom prst="rect">
            <a:avLst/>
          </a:prstGeom>
          <a:noFill/>
          <a:ln w="9525">
            <a:noFill/>
            <a:miter lim="800000"/>
            <a:headEnd/>
            <a:tailEnd/>
          </a:ln>
        </p:spPr>
        <p:txBody>
          <a:bodyPr>
            <a:spAutoFit/>
          </a:bodyPr>
          <a:lstStyle/>
          <a:p>
            <a:pPr>
              <a:defRPr/>
            </a:pPr>
            <a:r>
              <a:rPr lang="es-MX" sz="4400" kern="0" dirty="0">
                <a:solidFill>
                  <a:prstClr val="white"/>
                </a:solidFill>
              </a:rPr>
              <a:t>2</a:t>
            </a:r>
          </a:p>
        </p:txBody>
      </p:sp>
      <p:sp>
        <p:nvSpPr>
          <p:cNvPr id="7" name="AutoShape 15"/>
          <p:cNvSpPr>
            <a:spLocks noChangeArrowheads="1"/>
          </p:cNvSpPr>
          <p:nvPr/>
        </p:nvSpPr>
        <p:spPr bwMode="gray">
          <a:xfrm>
            <a:off x="4199807" y="824327"/>
            <a:ext cx="5861219" cy="1731311"/>
          </a:xfrm>
          <a:prstGeom prst="roundRect">
            <a:avLst>
              <a:gd name="adj" fmla="val 4639"/>
            </a:avLst>
          </a:prstGeom>
          <a:solidFill>
            <a:srgbClr val="1F497D">
              <a:lumMod val="50000"/>
            </a:srgbClr>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marL="177800" lvl="1" indent="-177800">
              <a:buSzPct val="133000"/>
              <a:buFont typeface="Wingdings" pitchFamily="2" charset="2"/>
              <a:buChar char="§"/>
              <a:defRPr/>
            </a:pPr>
            <a:endParaRPr lang="es-MX" sz="1400" b="1" kern="0" dirty="0">
              <a:solidFill>
                <a:prstClr val="black"/>
              </a:solidFill>
              <a:latin typeface="Times" pitchFamily="18" charset="0"/>
              <a:cs typeface="Arial" pitchFamily="34" charset="0"/>
            </a:endParaRPr>
          </a:p>
          <a:p>
            <a:pPr marL="177800" lvl="1" indent="-177800">
              <a:buSzPct val="133000"/>
              <a:buFont typeface="Wingdings" pitchFamily="2" charset="2"/>
              <a:buChar char="§"/>
              <a:defRPr/>
            </a:pPr>
            <a:endParaRPr lang="es-MX" sz="1400" b="1" kern="0" dirty="0">
              <a:solidFill>
                <a:prstClr val="black"/>
              </a:solidFill>
              <a:latin typeface="Times" pitchFamily="18" charset="0"/>
              <a:cs typeface="Arial" pitchFamily="34" charset="0"/>
            </a:endParaRPr>
          </a:p>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Cambios a Ley de Adquisiciones que favorecen a las MIPYMES</a:t>
            </a:r>
          </a:p>
          <a:p>
            <a:pPr marL="622300" lvl="1" indent="-266700">
              <a:buSzPct val="100000"/>
              <a:buFont typeface="Wingdings" pitchFamily="2" charset="2"/>
              <a:buChar char="ü"/>
              <a:tabLst>
                <a:tab pos="355600" algn="l"/>
              </a:tabLst>
              <a:defRPr/>
            </a:pPr>
            <a:r>
              <a:rPr lang="es-MX" sz="1400" b="1" kern="0" dirty="0">
                <a:solidFill>
                  <a:srgbClr val="FFFF00"/>
                </a:solidFill>
                <a:latin typeface="Times" pitchFamily="18" charset="0"/>
                <a:cs typeface="Arial" pitchFamily="34" charset="0"/>
              </a:rPr>
              <a:t>Bases sin costo</a:t>
            </a:r>
          </a:p>
          <a:p>
            <a:pPr marL="622300" lvl="1" indent="-266700">
              <a:buSzPct val="100000"/>
              <a:buFont typeface="Wingdings" pitchFamily="2" charset="2"/>
              <a:buChar char="ü"/>
              <a:tabLst>
                <a:tab pos="355600" algn="l"/>
              </a:tabLst>
              <a:defRPr/>
            </a:pPr>
            <a:r>
              <a:rPr lang="es-MX" sz="1400" b="1" kern="0" dirty="0">
                <a:solidFill>
                  <a:srgbClr val="FFFF00"/>
                </a:solidFill>
                <a:latin typeface="Times" pitchFamily="18" charset="0"/>
                <a:cs typeface="Arial" pitchFamily="34" charset="0"/>
              </a:rPr>
              <a:t>Anticipos</a:t>
            </a:r>
          </a:p>
          <a:p>
            <a:pPr marL="622300" lvl="1" indent="-266700">
              <a:buSzPct val="100000"/>
              <a:buFont typeface="Wingdings" pitchFamily="2" charset="2"/>
              <a:buChar char="ü"/>
              <a:tabLst>
                <a:tab pos="355600" algn="l"/>
              </a:tabLst>
              <a:defRPr/>
            </a:pPr>
            <a:r>
              <a:rPr lang="es-MX" sz="1400" b="1" kern="0" dirty="0">
                <a:solidFill>
                  <a:srgbClr val="FFFF00"/>
                </a:solidFill>
                <a:latin typeface="Times" pitchFamily="18" charset="0"/>
                <a:cs typeface="Arial" pitchFamily="34" charset="0"/>
              </a:rPr>
              <a:t>Reducción de plazos de pago</a:t>
            </a:r>
          </a:p>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Licitaciones exclusivas para MIPYMES</a:t>
            </a:r>
          </a:p>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Nuevo Programa Anual  de Adquisiciones (PAAS)</a:t>
            </a:r>
          </a:p>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Manifestación  MIPYME homologada</a:t>
            </a:r>
          </a:p>
          <a:p>
            <a:pPr marL="355600" lvl="1" indent="-266700">
              <a:buSzPct val="100000"/>
              <a:buFont typeface="Wingdings" pitchFamily="2" charset="2"/>
              <a:buChar char="§"/>
              <a:tabLst>
                <a:tab pos="355600" algn="l"/>
              </a:tabLst>
              <a:defRPr/>
            </a:pPr>
            <a:endParaRPr lang="es-MX" sz="1400" b="1" kern="0" dirty="0">
              <a:solidFill>
                <a:prstClr val="black"/>
              </a:solidFill>
              <a:latin typeface="Times" pitchFamily="18" charset="0"/>
              <a:cs typeface="Arial" pitchFamily="34" charset="0"/>
            </a:endParaRPr>
          </a:p>
          <a:p>
            <a:pPr marL="177800" lvl="1" indent="-177800">
              <a:buSzPct val="100000"/>
              <a:defRPr/>
            </a:pPr>
            <a:endParaRPr lang="es-MX" sz="1400" b="1" kern="0" dirty="0">
              <a:solidFill>
                <a:prstClr val="black"/>
              </a:solidFill>
              <a:latin typeface="Times" pitchFamily="18" charset="0"/>
              <a:cs typeface="Arial" pitchFamily="34" charset="0"/>
            </a:endParaRPr>
          </a:p>
        </p:txBody>
      </p:sp>
      <p:sp>
        <p:nvSpPr>
          <p:cNvPr id="8" name="Rectangle 14"/>
          <p:cNvSpPr>
            <a:spLocks noChangeArrowheads="1"/>
          </p:cNvSpPr>
          <p:nvPr/>
        </p:nvSpPr>
        <p:spPr bwMode="black">
          <a:xfrm>
            <a:off x="2207568" y="1420701"/>
            <a:ext cx="2022660" cy="369332"/>
          </a:xfrm>
          <a:prstGeom prst="rect">
            <a:avLst/>
          </a:prstGeom>
          <a:noFill/>
          <a:ln w="9525" algn="ctr">
            <a:noFill/>
            <a:miter lim="800000"/>
            <a:headEnd/>
            <a:tailEnd/>
          </a:ln>
        </p:spPr>
        <p:txBody>
          <a:bodyPr>
            <a:spAutoFit/>
          </a:bodyPr>
          <a:lstStyle/>
          <a:p>
            <a:pPr algn="ctr">
              <a:defRPr/>
            </a:pPr>
            <a:r>
              <a:rPr lang="es-MX" b="1" kern="0" dirty="0">
                <a:solidFill>
                  <a:prstClr val="black"/>
                </a:solidFill>
                <a:latin typeface="Times" pitchFamily="18" charset="0"/>
                <a:cs typeface="Arial" pitchFamily="34" charset="0"/>
              </a:rPr>
              <a:t>Normatividad</a:t>
            </a:r>
            <a:endParaRPr lang="en-US" b="1" kern="0" dirty="0">
              <a:solidFill>
                <a:srgbClr val="FFFFFF"/>
              </a:solidFill>
              <a:latin typeface="Times" pitchFamily="18" charset="0"/>
              <a:cs typeface="Arial" pitchFamily="34" charset="0"/>
            </a:endParaRPr>
          </a:p>
        </p:txBody>
      </p:sp>
      <p:sp>
        <p:nvSpPr>
          <p:cNvPr id="10" name="9 Rectángulo"/>
          <p:cNvSpPr/>
          <p:nvPr/>
        </p:nvSpPr>
        <p:spPr>
          <a:xfrm>
            <a:off x="4223792" y="1957969"/>
            <a:ext cx="5328593" cy="308077"/>
          </a:xfrm>
          <a:prstGeom prst="rect">
            <a:avLst/>
          </a:prstGeom>
          <a:solidFill>
            <a:srgbClr val="DDDDDD">
              <a:alpha val="1686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Flecha derecha"/>
          <p:cNvSpPr/>
          <p:nvPr/>
        </p:nvSpPr>
        <p:spPr>
          <a:xfrm rot="10800000">
            <a:off x="9443864" y="1896792"/>
            <a:ext cx="1224136" cy="205192"/>
          </a:xfrm>
          <a:prstGeom prst="rightArrow">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3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904" t="7975" r="15545" b="36638"/>
          <a:stretch/>
        </p:blipFill>
        <p:spPr bwMode="auto">
          <a:xfrm>
            <a:off x="2055987" y="2941832"/>
            <a:ext cx="8090224" cy="3622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61989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5"/>
          <p:cNvSpPr>
            <a:spLocks noChangeArrowheads="1"/>
          </p:cNvSpPr>
          <p:nvPr/>
        </p:nvSpPr>
        <p:spPr bwMode="gray">
          <a:xfrm>
            <a:off x="1990803" y="739739"/>
            <a:ext cx="1838374" cy="1731311"/>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es-MX" kern="0">
              <a:solidFill>
                <a:prstClr val="black"/>
              </a:solidFill>
              <a:latin typeface="Arial" pitchFamily="34" charset="0"/>
              <a:cs typeface="Arial" pitchFamily="34" charset="0"/>
            </a:endParaRPr>
          </a:p>
        </p:txBody>
      </p:sp>
      <p:sp>
        <p:nvSpPr>
          <p:cNvPr id="4" name="AutoShape 17"/>
          <p:cNvSpPr>
            <a:spLocks noChangeArrowheads="1"/>
          </p:cNvSpPr>
          <p:nvPr/>
        </p:nvSpPr>
        <p:spPr bwMode="ltGray">
          <a:xfrm>
            <a:off x="1586271" y="739739"/>
            <a:ext cx="470456" cy="1731311"/>
          </a:xfrm>
          <a:prstGeom prst="roundRect">
            <a:avLst>
              <a:gd name="adj" fmla="val 16667"/>
            </a:avLst>
          </a:prstGeom>
          <a:solidFill>
            <a:srgbClr val="0000FF"/>
          </a:solidFill>
          <a:ln w="38100" algn="ctr">
            <a:solidFill>
              <a:srgbClr val="FFFFFF">
                <a:alpha val="70195"/>
              </a:srgbClr>
            </a:solidFill>
            <a:round/>
            <a:headEnd/>
            <a:tailEnd/>
          </a:ln>
        </p:spPr>
        <p:txBody>
          <a:bodyPr wrap="none" anchor="ctr"/>
          <a:lstStyle/>
          <a:p>
            <a:pPr>
              <a:defRPr/>
            </a:pPr>
            <a:endParaRPr lang="es-ES" kern="0">
              <a:solidFill>
                <a:prstClr val="black"/>
              </a:solidFill>
            </a:endParaRPr>
          </a:p>
        </p:txBody>
      </p:sp>
      <p:sp>
        <p:nvSpPr>
          <p:cNvPr id="5" name="AutoShape 18"/>
          <p:cNvSpPr>
            <a:spLocks noChangeArrowheads="1"/>
          </p:cNvSpPr>
          <p:nvPr/>
        </p:nvSpPr>
        <p:spPr bwMode="ltGray">
          <a:xfrm>
            <a:off x="1586272" y="844667"/>
            <a:ext cx="453971" cy="703017"/>
          </a:xfrm>
          <a:prstGeom prst="roundRect">
            <a:avLst>
              <a:gd name="adj" fmla="val 28356"/>
            </a:avLst>
          </a:prstGeom>
          <a:gradFill rotWithShape="1">
            <a:gsLst>
              <a:gs pos="0">
                <a:srgbClr val="FFFFFF">
                  <a:alpha val="70000"/>
                </a:srgbClr>
              </a:gs>
              <a:gs pos="100000">
                <a:srgbClr val="0000FF">
                  <a:alpha val="70000"/>
                </a:srgbClr>
              </a:gs>
            </a:gsLst>
            <a:lin ang="5400000" scaled="1"/>
          </a:gradFill>
          <a:ln w="9525" algn="ctr">
            <a:noFill/>
            <a:round/>
            <a:headEnd/>
            <a:tailEnd/>
          </a:ln>
        </p:spPr>
        <p:txBody>
          <a:bodyPr wrap="none" anchor="ctr"/>
          <a:lstStyle/>
          <a:p>
            <a:pPr>
              <a:defRPr/>
            </a:pPr>
            <a:endParaRPr lang="es-ES" kern="0">
              <a:solidFill>
                <a:prstClr val="black"/>
              </a:solidFill>
            </a:endParaRPr>
          </a:p>
        </p:txBody>
      </p:sp>
      <p:sp>
        <p:nvSpPr>
          <p:cNvPr id="6" name="48 CuadroTexto"/>
          <p:cNvSpPr txBox="1">
            <a:spLocks noChangeArrowheads="1"/>
          </p:cNvSpPr>
          <p:nvPr/>
        </p:nvSpPr>
        <p:spPr bwMode="auto">
          <a:xfrm>
            <a:off x="1592464" y="1050699"/>
            <a:ext cx="202266" cy="769441"/>
          </a:xfrm>
          <a:prstGeom prst="rect">
            <a:avLst/>
          </a:prstGeom>
          <a:noFill/>
          <a:ln w="9525">
            <a:noFill/>
            <a:miter lim="800000"/>
            <a:headEnd/>
            <a:tailEnd/>
          </a:ln>
        </p:spPr>
        <p:txBody>
          <a:bodyPr>
            <a:spAutoFit/>
          </a:bodyPr>
          <a:lstStyle/>
          <a:p>
            <a:pPr>
              <a:defRPr/>
            </a:pPr>
            <a:r>
              <a:rPr lang="es-MX" sz="4400" kern="0" dirty="0">
                <a:solidFill>
                  <a:prstClr val="white"/>
                </a:solidFill>
              </a:rPr>
              <a:t>2</a:t>
            </a:r>
          </a:p>
        </p:txBody>
      </p:sp>
      <p:sp>
        <p:nvSpPr>
          <p:cNvPr id="7" name="AutoShape 15"/>
          <p:cNvSpPr>
            <a:spLocks noChangeArrowheads="1"/>
          </p:cNvSpPr>
          <p:nvPr/>
        </p:nvSpPr>
        <p:spPr bwMode="gray">
          <a:xfrm>
            <a:off x="3938550" y="752319"/>
            <a:ext cx="5861219" cy="1731311"/>
          </a:xfrm>
          <a:prstGeom prst="roundRect">
            <a:avLst>
              <a:gd name="adj" fmla="val 4639"/>
            </a:avLst>
          </a:prstGeom>
          <a:solidFill>
            <a:srgbClr val="1F497D">
              <a:lumMod val="50000"/>
            </a:srgbClr>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marL="177800" lvl="1" indent="-177800">
              <a:buSzPct val="133000"/>
              <a:buFont typeface="Wingdings" pitchFamily="2" charset="2"/>
              <a:buChar char="§"/>
              <a:defRPr/>
            </a:pPr>
            <a:endParaRPr lang="es-MX" sz="1400" b="1" kern="0" dirty="0">
              <a:solidFill>
                <a:prstClr val="black"/>
              </a:solidFill>
              <a:latin typeface="Times" pitchFamily="18" charset="0"/>
              <a:cs typeface="Arial" pitchFamily="34" charset="0"/>
            </a:endParaRPr>
          </a:p>
          <a:p>
            <a:pPr marL="177800" lvl="1" indent="-177800">
              <a:buSzPct val="133000"/>
              <a:buFont typeface="Wingdings" pitchFamily="2" charset="2"/>
              <a:buChar char="§"/>
              <a:defRPr/>
            </a:pPr>
            <a:endParaRPr lang="es-MX" sz="1400" b="1" kern="0" dirty="0">
              <a:solidFill>
                <a:prstClr val="black"/>
              </a:solidFill>
              <a:latin typeface="Times" pitchFamily="18" charset="0"/>
              <a:cs typeface="Arial" pitchFamily="34" charset="0"/>
            </a:endParaRPr>
          </a:p>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Cambios a Ley de Adquisiciones que favorecen a las MIPYMES</a:t>
            </a:r>
          </a:p>
          <a:p>
            <a:pPr marL="622300" lvl="1" indent="-266700">
              <a:buSzPct val="100000"/>
              <a:buFont typeface="Wingdings" pitchFamily="2" charset="2"/>
              <a:buChar char="ü"/>
              <a:tabLst>
                <a:tab pos="355600" algn="l"/>
              </a:tabLst>
              <a:defRPr/>
            </a:pPr>
            <a:r>
              <a:rPr lang="es-MX" sz="1400" b="1" kern="0" dirty="0">
                <a:solidFill>
                  <a:srgbClr val="FFFF00"/>
                </a:solidFill>
                <a:latin typeface="Times" pitchFamily="18" charset="0"/>
                <a:cs typeface="Arial" pitchFamily="34" charset="0"/>
              </a:rPr>
              <a:t>Bases sin costo</a:t>
            </a:r>
          </a:p>
          <a:p>
            <a:pPr marL="622300" lvl="1" indent="-266700">
              <a:buSzPct val="100000"/>
              <a:buFont typeface="Wingdings" pitchFamily="2" charset="2"/>
              <a:buChar char="ü"/>
              <a:tabLst>
                <a:tab pos="355600" algn="l"/>
              </a:tabLst>
              <a:defRPr/>
            </a:pPr>
            <a:r>
              <a:rPr lang="es-MX" sz="1400" b="1" kern="0" dirty="0">
                <a:solidFill>
                  <a:srgbClr val="FFFF00"/>
                </a:solidFill>
                <a:latin typeface="Times" pitchFamily="18" charset="0"/>
                <a:cs typeface="Arial" pitchFamily="34" charset="0"/>
              </a:rPr>
              <a:t>Anticipos</a:t>
            </a:r>
          </a:p>
          <a:p>
            <a:pPr marL="622300" lvl="1" indent="-266700">
              <a:buSzPct val="100000"/>
              <a:buFont typeface="Wingdings" pitchFamily="2" charset="2"/>
              <a:buChar char="ü"/>
              <a:tabLst>
                <a:tab pos="355600" algn="l"/>
              </a:tabLst>
              <a:defRPr/>
            </a:pPr>
            <a:r>
              <a:rPr lang="es-MX" sz="1400" b="1" kern="0" dirty="0">
                <a:solidFill>
                  <a:srgbClr val="FFFF00"/>
                </a:solidFill>
                <a:latin typeface="Times" pitchFamily="18" charset="0"/>
                <a:cs typeface="Arial" pitchFamily="34" charset="0"/>
              </a:rPr>
              <a:t>Reducción de plazos de pago</a:t>
            </a:r>
          </a:p>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Licitaciones exclusivas para MIPYMES</a:t>
            </a:r>
          </a:p>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Nuevo Programa Anual  de Adquisiciones (PAAS)</a:t>
            </a:r>
          </a:p>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Manifestación  MIPYME homologada</a:t>
            </a:r>
          </a:p>
          <a:p>
            <a:pPr marL="0" lvl="1" indent="-177800">
              <a:buSzPct val="100000"/>
              <a:buFont typeface="Wingdings" pitchFamily="2" charset="2"/>
              <a:buChar char="§"/>
              <a:defRPr/>
            </a:pPr>
            <a:endParaRPr lang="es-MX" sz="1400" b="1" kern="0" dirty="0">
              <a:solidFill>
                <a:prstClr val="black"/>
              </a:solidFill>
              <a:latin typeface="Times" pitchFamily="18" charset="0"/>
              <a:cs typeface="Arial" pitchFamily="34" charset="0"/>
            </a:endParaRPr>
          </a:p>
          <a:p>
            <a:pPr marL="177800" lvl="1" indent="-177800">
              <a:buSzPct val="100000"/>
              <a:defRPr/>
            </a:pPr>
            <a:endParaRPr lang="es-MX" sz="1400" b="1" kern="0" dirty="0">
              <a:solidFill>
                <a:prstClr val="black"/>
              </a:solidFill>
              <a:latin typeface="Times" pitchFamily="18" charset="0"/>
              <a:cs typeface="Arial" pitchFamily="34" charset="0"/>
            </a:endParaRPr>
          </a:p>
        </p:txBody>
      </p:sp>
      <p:sp>
        <p:nvSpPr>
          <p:cNvPr id="8" name="Rectangle 14"/>
          <p:cNvSpPr>
            <a:spLocks noChangeArrowheads="1"/>
          </p:cNvSpPr>
          <p:nvPr/>
        </p:nvSpPr>
        <p:spPr bwMode="black">
          <a:xfrm>
            <a:off x="1946311" y="1348693"/>
            <a:ext cx="2022660" cy="369332"/>
          </a:xfrm>
          <a:prstGeom prst="rect">
            <a:avLst/>
          </a:prstGeom>
          <a:noFill/>
          <a:ln w="9525" algn="ctr">
            <a:noFill/>
            <a:miter lim="800000"/>
            <a:headEnd/>
            <a:tailEnd/>
          </a:ln>
        </p:spPr>
        <p:txBody>
          <a:bodyPr>
            <a:spAutoFit/>
          </a:bodyPr>
          <a:lstStyle/>
          <a:p>
            <a:pPr algn="ctr">
              <a:defRPr/>
            </a:pPr>
            <a:r>
              <a:rPr lang="es-MX" b="1" kern="0" dirty="0">
                <a:solidFill>
                  <a:prstClr val="black"/>
                </a:solidFill>
                <a:latin typeface="Times" pitchFamily="18" charset="0"/>
                <a:cs typeface="Arial" pitchFamily="34" charset="0"/>
              </a:rPr>
              <a:t>Normatividad</a:t>
            </a:r>
            <a:endParaRPr lang="en-US" b="1" kern="0" dirty="0">
              <a:solidFill>
                <a:srgbClr val="FFFFFF"/>
              </a:solidFill>
              <a:latin typeface="Times" pitchFamily="18" charset="0"/>
              <a:cs typeface="Arial" pitchFamily="34" charset="0"/>
            </a:endParaRPr>
          </a:p>
        </p:txBody>
      </p:sp>
      <p:sp>
        <p:nvSpPr>
          <p:cNvPr id="10" name="9 Rectángulo"/>
          <p:cNvSpPr/>
          <p:nvPr/>
        </p:nvSpPr>
        <p:spPr>
          <a:xfrm>
            <a:off x="3962535" y="2153948"/>
            <a:ext cx="5328593" cy="308077"/>
          </a:xfrm>
          <a:prstGeom prst="rect">
            <a:avLst/>
          </a:prstGeom>
          <a:solidFill>
            <a:srgbClr val="DDDDDD">
              <a:alpha val="1686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Flecha derecha"/>
          <p:cNvSpPr/>
          <p:nvPr/>
        </p:nvSpPr>
        <p:spPr>
          <a:xfrm rot="10800000">
            <a:off x="9182607" y="2040808"/>
            <a:ext cx="1224136" cy="205192"/>
          </a:xfrm>
          <a:prstGeom prst="rightArrow">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8433"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5591" t="21391" r="25655" b="8438"/>
          <a:stretch/>
        </p:blipFill>
        <p:spPr bwMode="auto">
          <a:xfrm>
            <a:off x="6381928" y="3017520"/>
            <a:ext cx="3877284" cy="3500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409" t="22509" r="15909" b="8976"/>
          <a:stretch/>
        </p:blipFill>
        <p:spPr bwMode="auto">
          <a:xfrm>
            <a:off x="1219447" y="2949313"/>
            <a:ext cx="4879821" cy="3501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45054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6332" y="754755"/>
            <a:ext cx="6181825" cy="570297"/>
          </a:xfrm>
        </p:spPr>
        <p:txBody>
          <a:bodyPr>
            <a:normAutofit/>
          </a:bodyPr>
          <a:lstStyle/>
          <a:p>
            <a:r>
              <a:rPr lang="es-MX" sz="3200" dirty="0">
                <a:solidFill>
                  <a:srgbClr val="000078"/>
                </a:solidFill>
                <a:latin typeface="Impact" panose="020B0806030902050204" pitchFamily="34" charset="0"/>
                <a:ea typeface="+mn-ea"/>
                <a:cs typeface="+mn-cs"/>
              </a:rPr>
              <a:t>Algunos ejemplos de clasificación</a:t>
            </a:r>
          </a:p>
        </p:txBody>
      </p:sp>
      <p:sp>
        <p:nvSpPr>
          <p:cNvPr id="6" name="CuadroTexto 5"/>
          <p:cNvSpPr txBox="1"/>
          <p:nvPr/>
        </p:nvSpPr>
        <p:spPr>
          <a:xfrm>
            <a:off x="1357508" y="6291100"/>
            <a:ext cx="9083487" cy="461665"/>
          </a:xfrm>
          <a:prstGeom prst="rect">
            <a:avLst/>
          </a:prstGeom>
          <a:noFill/>
        </p:spPr>
        <p:txBody>
          <a:bodyPr wrap="square" rtlCol="0">
            <a:spAutoFit/>
          </a:bodyPr>
          <a:lstStyle/>
          <a:p>
            <a:r>
              <a:rPr lang="es-MX" sz="1200" dirty="0">
                <a:latin typeface="Arial" panose="020B0604020202020204" pitchFamily="34" charset="0"/>
                <a:cs typeface="Arial" panose="020B0604020202020204" pitchFamily="34" charset="0"/>
              </a:rPr>
              <a:t>Fuente: Diario Oficial de la Federación del 30 de junio de 2009. </a:t>
            </a:r>
          </a:p>
          <a:p>
            <a:r>
              <a:rPr lang="es-MX" sz="1200" dirty="0">
                <a:latin typeface="Arial" panose="020B0604020202020204" pitchFamily="34" charset="0"/>
                <a:cs typeface="Arial" panose="020B0604020202020204" pitchFamily="34" charset="0"/>
              </a:rPr>
              <a:t>1/ Millones de pesos. Tipo de cambio publicado por el Banco de México al 15 de noviembre de 2013: 1 USD = 12.9524 pesos.</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9450" y="566865"/>
            <a:ext cx="1659780" cy="946075"/>
          </a:xfrm>
          <a:prstGeom prst="rect">
            <a:avLst/>
          </a:prstGeom>
        </p:spPr>
      </p:pic>
      <p:graphicFrame>
        <p:nvGraphicFramePr>
          <p:cNvPr id="10" name="Tabla 9"/>
          <p:cNvGraphicFramePr>
            <a:graphicFrameLocks noGrp="1"/>
          </p:cNvGraphicFramePr>
          <p:nvPr>
            <p:extLst/>
          </p:nvPr>
        </p:nvGraphicFramePr>
        <p:xfrm>
          <a:off x="1658473" y="1961777"/>
          <a:ext cx="8925486" cy="3317240"/>
        </p:xfrm>
        <a:graphic>
          <a:graphicData uri="http://schemas.openxmlformats.org/drawingml/2006/table">
            <a:tbl>
              <a:tblPr firstRow="1" bandRow="1">
                <a:tableStyleId>{5C22544A-7EE6-4342-B048-85BDC9FD1C3A}</a:tableStyleId>
              </a:tblPr>
              <a:tblGrid>
                <a:gridCol w="1033627"/>
                <a:gridCol w="1494417"/>
                <a:gridCol w="1934699"/>
                <a:gridCol w="1487581"/>
                <a:gridCol w="1487581"/>
                <a:gridCol w="1487581"/>
              </a:tblGrid>
              <a:tr h="370840">
                <a:tc>
                  <a:txBody>
                    <a:bodyPr/>
                    <a:lstStyle/>
                    <a:p>
                      <a:pPr algn="ctr"/>
                      <a:r>
                        <a:rPr lang="es-MX" sz="1400" dirty="0" smtClean="0">
                          <a:latin typeface="Arial" panose="020B0604020202020204" pitchFamily="34" charset="0"/>
                          <a:cs typeface="Arial" panose="020B0604020202020204" pitchFamily="34" charset="0"/>
                        </a:rPr>
                        <a:t>Tamaño</a:t>
                      </a:r>
                      <a:endParaRPr lang="es-MX" sz="1400" dirty="0">
                        <a:latin typeface="Arial" panose="020B0604020202020204" pitchFamily="34" charset="0"/>
                        <a:cs typeface="Arial" panose="020B0604020202020204" pitchFamily="34" charset="0"/>
                      </a:endParaRPr>
                    </a:p>
                  </a:txBody>
                  <a:tcPr anchor="ctr"/>
                </a:tc>
                <a:tc>
                  <a:txBody>
                    <a:bodyPr/>
                    <a:lstStyle/>
                    <a:p>
                      <a:pPr algn="ctr"/>
                      <a:r>
                        <a:rPr lang="es-MX" sz="1400" dirty="0" smtClean="0">
                          <a:latin typeface="Arial" panose="020B0604020202020204" pitchFamily="34" charset="0"/>
                          <a:cs typeface="Arial" panose="020B0604020202020204" pitchFamily="34" charset="0"/>
                        </a:rPr>
                        <a:t>Sector</a:t>
                      </a:r>
                      <a:endParaRPr lang="es-MX" sz="1400" dirty="0">
                        <a:latin typeface="Arial" panose="020B0604020202020204" pitchFamily="34" charset="0"/>
                        <a:cs typeface="Arial" panose="020B0604020202020204" pitchFamily="34" charset="0"/>
                      </a:endParaRPr>
                    </a:p>
                  </a:txBody>
                  <a:tcPr anchor="ctr"/>
                </a:tc>
                <a:tc>
                  <a:txBody>
                    <a:bodyPr/>
                    <a:lstStyle/>
                    <a:p>
                      <a:pPr algn="ctr"/>
                      <a:r>
                        <a:rPr lang="es-MX" sz="1400" dirty="0" smtClean="0">
                          <a:latin typeface="Arial" panose="020B0604020202020204" pitchFamily="34" charset="0"/>
                          <a:cs typeface="Arial" panose="020B0604020202020204" pitchFamily="34" charset="0"/>
                        </a:rPr>
                        <a:t>Rango de número de trabajadores</a:t>
                      </a:r>
                      <a:endParaRPr lang="es-MX" sz="1400" dirty="0">
                        <a:latin typeface="Arial" panose="020B0604020202020204" pitchFamily="34" charset="0"/>
                        <a:cs typeface="Arial" panose="020B0604020202020204" pitchFamily="34" charset="0"/>
                      </a:endParaRPr>
                    </a:p>
                  </a:txBody>
                  <a:tcPr anchor="ctr"/>
                </a:tc>
                <a:tc>
                  <a:txBody>
                    <a:bodyPr/>
                    <a:lstStyle/>
                    <a:p>
                      <a:pPr algn="ctr"/>
                      <a:r>
                        <a:rPr lang="es-MX" sz="1400" dirty="0" smtClean="0">
                          <a:latin typeface="Arial" panose="020B0604020202020204" pitchFamily="34" charset="0"/>
                          <a:cs typeface="Arial" panose="020B0604020202020204" pitchFamily="34" charset="0"/>
                        </a:rPr>
                        <a:t>Rango de monto de ventas anuales (MDP)</a:t>
                      </a:r>
                      <a:r>
                        <a:rPr lang="es-MX" sz="1400" baseline="30000" dirty="0" smtClean="0">
                          <a:latin typeface="Arial" panose="020B0604020202020204" pitchFamily="34" charset="0"/>
                          <a:cs typeface="Arial" panose="020B0604020202020204" pitchFamily="34" charset="0"/>
                        </a:rPr>
                        <a:t>1/</a:t>
                      </a:r>
                      <a:endParaRPr lang="es-MX" sz="1400" baseline="30000" dirty="0">
                        <a:latin typeface="Arial" panose="020B0604020202020204" pitchFamily="34" charset="0"/>
                        <a:cs typeface="Arial" panose="020B0604020202020204" pitchFamily="34" charset="0"/>
                      </a:endParaRPr>
                    </a:p>
                  </a:txBody>
                  <a:tcPr anchor="ctr"/>
                </a:tc>
                <a:tc>
                  <a:txBody>
                    <a:bodyPr/>
                    <a:lstStyle/>
                    <a:p>
                      <a:pPr algn="ctr"/>
                      <a:r>
                        <a:rPr lang="es-MX" sz="1400" dirty="0" smtClean="0">
                          <a:latin typeface="Arial" panose="020B0604020202020204" pitchFamily="34" charset="0"/>
                          <a:cs typeface="Arial" panose="020B0604020202020204" pitchFamily="34" charset="0"/>
                        </a:rPr>
                        <a:t>Rango de monto de ventas anuales (USD)</a:t>
                      </a:r>
                      <a:endParaRPr lang="es-MX" sz="1400" dirty="0">
                        <a:latin typeface="Arial" panose="020B0604020202020204" pitchFamily="34" charset="0"/>
                        <a:cs typeface="Arial" panose="020B0604020202020204" pitchFamily="34" charset="0"/>
                      </a:endParaRPr>
                    </a:p>
                  </a:txBody>
                  <a:tcPr anchor="ctr"/>
                </a:tc>
                <a:tc>
                  <a:txBody>
                    <a:bodyPr/>
                    <a:lstStyle/>
                    <a:p>
                      <a:pPr algn="ctr"/>
                      <a:r>
                        <a:rPr lang="es-MX" sz="1400" dirty="0" smtClean="0">
                          <a:latin typeface="Arial" panose="020B0604020202020204" pitchFamily="34" charset="0"/>
                          <a:cs typeface="Arial" panose="020B0604020202020204" pitchFamily="34" charset="0"/>
                        </a:rPr>
                        <a:t>Tope máximo combinado*</a:t>
                      </a:r>
                      <a:endParaRPr lang="es-MX" sz="1400" dirty="0">
                        <a:latin typeface="Arial" panose="020B0604020202020204" pitchFamily="34" charset="0"/>
                        <a:cs typeface="Arial" panose="020B0604020202020204" pitchFamily="34" charset="0"/>
                      </a:endParaRPr>
                    </a:p>
                  </a:txBody>
                  <a:tcPr anchor="ctr"/>
                </a:tc>
              </a:tr>
              <a:tr h="370840">
                <a:tc>
                  <a:txBody>
                    <a:bodyPr/>
                    <a:lstStyle/>
                    <a:p>
                      <a:r>
                        <a:rPr lang="es-MX" sz="1400" b="1" dirty="0" smtClean="0">
                          <a:latin typeface="Arial" panose="020B0604020202020204" pitchFamily="34" charset="0"/>
                          <a:cs typeface="Arial" panose="020B0604020202020204" pitchFamily="34" charset="0"/>
                        </a:rPr>
                        <a:t>Micro</a:t>
                      </a:r>
                      <a:endParaRPr lang="es-MX" sz="1400" b="1" dirty="0">
                        <a:latin typeface="Arial" panose="020B0604020202020204" pitchFamily="34" charset="0"/>
                        <a:cs typeface="Arial" panose="020B0604020202020204" pitchFamily="34" charset="0"/>
                      </a:endParaRPr>
                    </a:p>
                  </a:txBody>
                  <a:tcPr anchor="ctr"/>
                </a:tc>
                <a:tc>
                  <a:txBody>
                    <a:bodyPr/>
                    <a:lstStyle/>
                    <a:p>
                      <a:r>
                        <a:rPr lang="es-MX" sz="1400" dirty="0" smtClean="0">
                          <a:latin typeface="Arial" panose="020B0604020202020204" pitchFamily="34" charset="0"/>
                          <a:cs typeface="Arial" panose="020B0604020202020204" pitchFamily="34" charset="0"/>
                        </a:rPr>
                        <a:t>Todas</a:t>
                      </a:r>
                      <a:endParaRPr lang="es-MX" sz="1400" dirty="0">
                        <a:latin typeface="Arial" panose="020B0604020202020204" pitchFamily="34" charset="0"/>
                        <a:cs typeface="Arial" panose="020B0604020202020204" pitchFamily="34" charset="0"/>
                      </a:endParaRPr>
                    </a:p>
                  </a:txBody>
                  <a:tcPr anchor="ctr"/>
                </a:tc>
                <a:tc>
                  <a:txBody>
                    <a:bodyPr/>
                    <a:lstStyle/>
                    <a:p>
                      <a:pPr algn="ctr"/>
                      <a:r>
                        <a:rPr lang="es-MX" sz="1400" dirty="0" smtClean="0">
                          <a:latin typeface="Arial" panose="020B0604020202020204" pitchFamily="34" charset="0"/>
                          <a:cs typeface="Arial" panose="020B0604020202020204" pitchFamily="34" charset="0"/>
                        </a:rPr>
                        <a:t>Hasta 10</a:t>
                      </a:r>
                      <a:endParaRPr lang="es-MX" sz="1400" dirty="0">
                        <a:latin typeface="Arial" panose="020B0604020202020204" pitchFamily="34" charset="0"/>
                        <a:cs typeface="Arial" panose="020B0604020202020204" pitchFamily="34" charset="0"/>
                      </a:endParaRPr>
                    </a:p>
                  </a:txBody>
                  <a:tcPr anchor="ctr"/>
                </a:tc>
                <a:tc>
                  <a:txBody>
                    <a:bodyPr/>
                    <a:lstStyle/>
                    <a:p>
                      <a:pPr algn="ctr"/>
                      <a:r>
                        <a:rPr lang="es-MX" sz="1400" dirty="0" smtClean="0">
                          <a:latin typeface="Arial" panose="020B0604020202020204" pitchFamily="34" charset="0"/>
                          <a:cs typeface="Arial" panose="020B0604020202020204" pitchFamily="34" charset="0"/>
                        </a:rPr>
                        <a:t>Hasta $4</a:t>
                      </a:r>
                      <a:endParaRPr lang="es-MX" sz="1400" dirty="0">
                        <a:latin typeface="Arial" panose="020B0604020202020204" pitchFamily="34" charset="0"/>
                        <a:cs typeface="Arial" panose="020B0604020202020204" pitchFamily="34" charset="0"/>
                      </a:endParaRPr>
                    </a:p>
                  </a:txBody>
                  <a:tcPr anchor="ctr"/>
                </a:tc>
                <a:tc>
                  <a:txBody>
                    <a:bodyPr/>
                    <a:lstStyle/>
                    <a:p>
                      <a:pPr algn="ctr"/>
                      <a:r>
                        <a:rPr lang="es-MX" sz="1400" dirty="0" smtClean="0">
                          <a:latin typeface="Arial" panose="020B0604020202020204" pitchFamily="34" charset="0"/>
                          <a:cs typeface="Arial" panose="020B0604020202020204" pitchFamily="34" charset="0"/>
                        </a:rPr>
                        <a:t>Hasta $309 mil</a:t>
                      </a:r>
                      <a:endParaRPr lang="es-MX" sz="1400" dirty="0">
                        <a:latin typeface="Arial" panose="020B0604020202020204" pitchFamily="34" charset="0"/>
                        <a:cs typeface="Arial" panose="020B0604020202020204" pitchFamily="34" charset="0"/>
                      </a:endParaRPr>
                    </a:p>
                  </a:txBody>
                  <a:tcPr anchor="ctr"/>
                </a:tc>
                <a:tc>
                  <a:txBody>
                    <a:bodyPr/>
                    <a:lstStyle/>
                    <a:p>
                      <a:pPr algn="ctr"/>
                      <a:r>
                        <a:rPr lang="es-MX" sz="1400" dirty="0" smtClean="0">
                          <a:latin typeface="Arial" panose="020B0604020202020204" pitchFamily="34" charset="0"/>
                          <a:cs typeface="Arial" panose="020B0604020202020204" pitchFamily="34" charset="0"/>
                        </a:rPr>
                        <a:t>4.6</a:t>
                      </a:r>
                      <a:endParaRPr lang="es-MX" sz="1400" dirty="0">
                        <a:latin typeface="Arial" panose="020B0604020202020204" pitchFamily="34" charset="0"/>
                        <a:cs typeface="Arial" panose="020B0604020202020204" pitchFamily="34" charset="0"/>
                      </a:endParaRPr>
                    </a:p>
                  </a:txBody>
                  <a:tcPr anchor="ctr"/>
                </a:tc>
              </a:tr>
              <a:tr h="370840">
                <a:tc rowSpan="2">
                  <a:txBody>
                    <a:bodyPr/>
                    <a:lstStyle/>
                    <a:p>
                      <a:r>
                        <a:rPr lang="es-MX" sz="1400" b="1" dirty="0" smtClean="0">
                          <a:latin typeface="Arial" panose="020B0604020202020204" pitchFamily="34" charset="0"/>
                          <a:cs typeface="Arial" panose="020B0604020202020204" pitchFamily="34" charset="0"/>
                        </a:rPr>
                        <a:t>Pequeña</a:t>
                      </a:r>
                      <a:endParaRPr lang="es-MX" sz="1400" b="1" dirty="0">
                        <a:latin typeface="Arial" panose="020B0604020202020204" pitchFamily="34" charset="0"/>
                        <a:cs typeface="Arial" panose="020B0604020202020204" pitchFamily="34" charset="0"/>
                      </a:endParaRPr>
                    </a:p>
                  </a:txBody>
                  <a:tcPr anchor="ctr"/>
                </a:tc>
                <a:tc>
                  <a:txBody>
                    <a:bodyPr/>
                    <a:lstStyle/>
                    <a:p>
                      <a:r>
                        <a:rPr lang="es-MX" sz="1400" dirty="0" smtClean="0">
                          <a:latin typeface="Arial" panose="020B0604020202020204" pitchFamily="34" charset="0"/>
                          <a:cs typeface="Arial" panose="020B0604020202020204" pitchFamily="34" charset="0"/>
                        </a:rPr>
                        <a:t>Comercio</a:t>
                      </a:r>
                      <a:endParaRPr lang="es-MX" sz="1400" dirty="0">
                        <a:latin typeface="Arial" panose="020B0604020202020204" pitchFamily="34" charset="0"/>
                        <a:cs typeface="Arial" panose="020B0604020202020204" pitchFamily="34" charset="0"/>
                      </a:endParaRPr>
                    </a:p>
                  </a:txBody>
                  <a:tcPr anchor="ctr"/>
                </a:tc>
                <a:tc>
                  <a:txBody>
                    <a:bodyPr/>
                    <a:lstStyle/>
                    <a:p>
                      <a:pPr algn="ctr"/>
                      <a:r>
                        <a:rPr lang="es-MX" sz="1400" dirty="0" smtClean="0">
                          <a:latin typeface="Arial" panose="020B0604020202020204" pitchFamily="34" charset="0"/>
                          <a:cs typeface="Arial" panose="020B0604020202020204" pitchFamily="34" charset="0"/>
                        </a:rPr>
                        <a:t>Desde 11 hasta 30</a:t>
                      </a:r>
                      <a:endParaRPr lang="es-MX" sz="1400" dirty="0">
                        <a:latin typeface="Arial" panose="020B0604020202020204" pitchFamily="34" charset="0"/>
                        <a:cs typeface="Arial" panose="020B0604020202020204" pitchFamily="34" charset="0"/>
                      </a:endParaRPr>
                    </a:p>
                  </a:txBody>
                  <a:tcPr anchor="ctr"/>
                </a:tc>
                <a:tc rowSpan="2">
                  <a:txBody>
                    <a:bodyPr/>
                    <a:lstStyle/>
                    <a:p>
                      <a:pPr algn="ctr"/>
                      <a:r>
                        <a:rPr lang="es-MX" sz="1400" dirty="0" smtClean="0">
                          <a:latin typeface="Arial" panose="020B0604020202020204" pitchFamily="34" charset="0"/>
                          <a:cs typeface="Arial" panose="020B0604020202020204" pitchFamily="34" charset="0"/>
                        </a:rPr>
                        <a:t>Desde $4.01 hasta $100</a:t>
                      </a:r>
                      <a:endParaRPr lang="es-MX" sz="1400" dirty="0">
                        <a:latin typeface="Arial" panose="020B0604020202020204" pitchFamily="34" charset="0"/>
                        <a:cs typeface="Arial" panose="020B0604020202020204" pitchFamily="34" charset="0"/>
                      </a:endParaRPr>
                    </a:p>
                  </a:txBody>
                  <a:tcPr anchor="ctr"/>
                </a:tc>
                <a:tc rowSpan="2">
                  <a:txBody>
                    <a:bodyPr/>
                    <a:lstStyle/>
                    <a:p>
                      <a:pPr algn="ctr"/>
                      <a:r>
                        <a:rPr lang="es-MX" sz="1400" dirty="0" smtClean="0">
                          <a:latin typeface="Arial" panose="020B0604020202020204" pitchFamily="34" charset="0"/>
                          <a:cs typeface="Arial" panose="020B0604020202020204" pitchFamily="34" charset="0"/>
                        </a:rPr>
                        <a:t>Desde $309</a:t>
                      </a:r>
                      <a:r>
                        <a:rPr lang="es-MX" sz="1400" baseline="0" dirty="0" smtClean="0">
                          <a:latin typeface="Arial" panose="020B0604020202020204" pitchFamily="34" charset="0"/>
                          <a:cs typeface="Arial" panose="020B0604020202020204" pitchFamily="34" charset="0"/>
                        </a:rPr>
                        <a:t> mil hasta 7.7 millones</a:t>
                      </a:r>
                      <a:endParaRPr lang="es-MX" sz="1400" dirty="0">
                        <a:latin typeface="Arial" panose="020B0604020202020204" pitchFamily="34" charset="0"/>
                        <a:cs typeface="Arial" panose="020B0604020202020204" pitchFamily="34" charset="0"/>
                      </a:endParaRPr>
                    </a:p>
                  </a:txBody>
                  <a:tcPr anchor="ctr"/>
                </a:tc>
                <a:tc>
                  <a:txBody>
                    <a:bodyPr/>
                    <a:lstStyle/>
                    <a:p>
                      <a:pPr algn="ctr"/>
                      <a:r>
                        <a:rPr lang="es-MX" sz="1400" dirty="0" smtClean="0">
                          <a:latin typeface="Arial" panose="020B0604020202020204" pitchFamily="34" charset="0"/>
                          <a:cs typeface="Arial" panose="020B0604020202020204" pitchFamily="34" charset="0"/>
                        </a:rPr>
                        <a:t>93</a:t>
                      </a:r>
                      <a:endParaRPr lang="es-MX" sz="1400" dirty="0">
                        <a:latin typeface="Arial" panose="020B0604020202020204" pitchFamily="34" charset="0"/>
                        <a:cs typeface="Arial" panose="020B0604020202020204" pitchFamily="34" charset="0"/>
                      </a:endParaRPr>
                    </a:p>
                  </a:txBody>
                  <a:tcPr anchor="ctr"/>
                </a:tc>
              </a:tr>
              <a:tr h="370840">
                <a:tc vMerge="1">
                  <a:txBody>
                    <a:bodyPr/>
                    <a:lstStyle/>
                    <a:p>
                      <a:endParaRPr lang="es-MX" dirty="0"/>
                    </a:p>
                  </a:txBody>
                  <a:tcPr/>
                </a:tc>
                <a:tc>
                  <a:txBody>
                    <a:bodyPr/>
                    <a:lstStyle/>
                    <a:p>
                      <a:r>
                        <a:rPr lang="es-MX" sz="1400" dirty="0" smtClean="0">
                          <a:latin typeface="Arial" panose="020B0604020202020204" pitchFamily="34" charset="0"/>
                          <a:cs typeface="Arial" panose="020B0604020202020204" pitchFamily="34" charset="0"/>
                        </a:rPr>
                        <a:t>Industria y Servicios</a:t>
                      </a:r>
                      <a:endParaRPr lang="es-MX" sz="1400" dirty="0">
                        <a:latin typeface="Arial" panose="020B0604020202020204" pitchFamily="34" charset="0"/>
                        <a:cs typeface="Arial" panose="020B0604020202020204" pitchFamily="34" charset="0"/>
                      </a:endParaRPr>
                    </a:p>
                  </a:txBody>
                  <a:tcPr anchor="ctr"/>
                </a:tc>
                <a:tc>
                  <a:txBody>
                    <a:bodyPr/>
                    <a:lstStyle/>
                    <a:p>
                      <a:pPr algn="ctr"/>
                      <a:r>
                        <a:rPr lang="es-MX" sz="1400" dirty="0" smtClean="0">
                          <a:latin typeface="Arial" panose="020B0604020202020204" pitchFamily="34" charset="0"/>
                          <a:cs typeface="Arial" panose="020B0604020202020204" pitchFamily="34" charset="0"/>
                        </a:rPr>
                        <a:t>Desde</a:t>
                      </a:r>
                      <a:r>
                        <a:rPr lang="es-MX" sz="1400" baseline="0" dirty="0" smtClean="0">
                          <a:latin typeface="Arial" panose="020B0604020202020204" pitchFamily="34" charset="0"/>
                          <a:cs typeface="Arial" panose="020B0604020202020204" pitchFamily="34" charset="0"/>
                        </a:rPr>
                        <a:t> 11 hasta 50</a:t>
                      </a:r>
                      <a:endParaRPr lang="es-MX" sz="1400" dirty="0">
                        <a:latin typeface="Arial" panose="020B0604020202020204" pitchFamily="34" charset="0"/>
                        <a:cs typeface="Arial" panose="020B0604020202020204" pitchFamily="34" charset="0"/>
                      </a:endParaRPr>
                    </a:p>
                  </a:txBody>
                  <a:tcPr anchor="ctr"/>
                </a:tc>
                <a:tc vMerge="1">
                  <a:txBody>
                    <a:bodyPr/>
                    <a:lstStyle/>
                    <a:p>
                      <a:endParaRPr lang="es-MX" sz="1400" dirty="0">
                        <a:latin typeface="Arial" panose="020B0604020202020204" pitchFamily="34" charset="0"/>
                        <a:cs typeface="Arial" panose="020B0604020202020204" pitchFamily="34" charset="0"/>
                      </a:endParaRPr>
                    </a:p>
                  </a:txBody>
                  <a:tcPr anchor="ctr"/>
                </a:tc>
                <a:tc vMerge="1">
                  <a:txBody>
                    <a:bodyPr/>
                    <a:lstStyle/>
                    <a:p>
                      <a:endParaRPr lang="es-MX" sz="1400" dirty="0">
                        <a:latin typeface="Arial" panose="020B0604020202020204" pitchFamily="34" charset="0"/>
                        <a:cs typeface="Arial" panose="020B0604020202020204" pitchFamily="34" charset="0"/>
                      </a:endParaRPr>
                    </a:p>
                  </a:txBody>
                  <a:tcPr anchor="ctr"/>
                </a:tc>
                <a:tc>
                  <a:txBody>
                    <a:bodyPr/>
                    <a:lstStyle/>
                    <a:p>
                      <a:pPr algn="ctr"/>
                      <a:r>
                        <a:rPr lang="es-MX" sz="1400" dirty="0" smtClean="0">
                          <a:latin typeface="Arial" panose="020B0604020202020204" pitchFamily="34" charset="0"/>
                          <a:cs typeface="Arial" panose="020B0604020202020204" pitchFamily="34" charset="0"/>
                        </a:rPr>
                        <a:t>95</a:t>
                      </a:r>
                      <a:endParaRPr lang="es-MX" sz="1400" dirty="0">
                        <a:latin typeface="Arial" panose="020B0604020202020204" pitchFamily="34" charset="0"/>
                        <a:cs typeface="Arial" panose="020B0604020202020204" pitchFamily="34" charset="0"/>
                      </a:endParaRPr>
                    </a:p>
                  </a:txBody>
                  <a:tcPr anchor="ctr"/>
                </a:tc>
              </a:tr>
              <a:tr h="370840">
                <a:tc rowSpan="3">
                  <a:txBody>
                    <a:bodyPr/>
                    <a:lstStyle/>
                    <a:p>
                      <a:r>
                        <a:rPr lang="es-MX" sz="1400" b="1" dirty="0" smtClean="0">
                          <a:latin typeface="Arial" panose="020B0604020202020204" pitchFamily="34" charset="0"/>
                          <a:cs typeface="Arial" panose="020B0604020202020204" pitchFamily="34" charset="0"/>
                        </a:rPr>
                        <a:t>Mediana</a:t>
                      </a:r>
                      <a:endParaRPr lang="es-MX" sz="1400" b="1" dirty="0">
                        <a:latin typeface="Arial" panose="020B0604020202020204" pitchFamily="34" charset="0"/>
                        <a:cs typeface="Arial" panose="020B0604020202020204" pitchFamily="34" charset="0"/>
                      </a:endParaRPr>
                    </a:p>
                  </a:txBody>
                  <a:tcPr anchor="ctr"/>
                </a:tc>
                <a:tc>
                  <a:txBody>
                    <a:bodyPr/>
                    <a:lstStyle/>
                    <a:p>
                      <a:r>
                        <a:rPr lang="es-MX" sz="1400" dirty="0" smtClean="0">
                          <a:latin typeface="Arial" panose="020B0604020202020204" pitchFamily="34" charset="0"/>
                          <a:cs typeface="Arial" panose="020B0604020202020204" pitchFamily="34" charset="0"/>
                        </a:rPr>
                        <a:t>Comercio</a:t>
                      </a:r>
                      <a:endParaRPr lang="es-MX" sz="1400" dirty="0">
                        <a:latin typeface="Arial" panose="020B0604020202020204" pitchFamily="34" charset="0"/>
                        <a:cs typeface="Arial" panose="020B0604020202020204" pitchFamily="34" charset="0"/>
                      </a:endParaRPr>
                    </a:p>
                  </a:txBody>
                  <a:tcPr anchor="ctr"/>
                </a:tc>
                <a:tc>
                  <a:txBody>
                    <a:bodyPr/>
                    <a:lstStyle/>
                    <a:p>
                      <a:pPr algn="ctr"/>
                      <a:r>
                        <a:rPr lang="es-MX" sz="1400" dirty="0" smtClean="0">
                          <a:latin typeface="Arial" panose="020B0604020202020204" pitchFamily="34" charset="0"/>
                          <a:cs typeface="Arial" panose="020B0604020202020204" pitchFamily="34" charset="0"/>
                        </a:rPr>
                        <a:t>Desde 31 hasta 100</a:t>
                      </a:r>
                      <a:endParaRPr lang="es-MX" sz="1400" dirty="0">
                        <a:latin typeface="Arial" panose="020B0604020202020204" pitchFamily="34" charset="0"/>
                        <a:cs typeface="Arial" panose="020B0604020202020204" pitchFamily="34" charset="0"/>
                      </a:endParaRPr>
                    </a:p>
                  </a:txBody>
                  <a:tcPr anchor="ctr"/>
                </a:tc>
                <a:tc rowSpan="3">
                  <a:txBody>
                    <a:bodyPr/>
                    <a:lstStyle/>
                    <a:p>
                      <a:pPr algn="ctr"/>
                      <a:r>
                        <a:rPr lang="es-MX" sz="1400" dirty="0" smtClean="0">
                          <a:latin typeface="Arial" panose="020B0604020202020204" pitchFamily="34" charset="0"/>
                          <a:cs typeface="Arial" panose="020B0604020202020204" pitchFamily="34" charset="0"/>
                        </a:rPr>
                        <a:t>Desde $100.01 hasta $250</a:t>
                      </a:r>
                      <a:endParaRPr lang="es-MX" sz="1400" dirty="0">
                        <a:latin typeface="Arial" panose="020B0604020202020204" pitchFamily="34" charset="0"/>
                        <a:cs typeface="Arial" panose="020B0604020202020204" pitchFamily="34" charset="0"/>
                      </a:endParaRPr>
                    </a:p>
                  </a:txBody>
                  <a:tcPr anchor="ctr"/>
                </a:tc>
                <a:tc rowSpan="3">
                  <a:txBody>
                    <a:bodyPr/>
                    <a:lstStyle/>
                    <a:p>
                      <a:pPr algn="ctr"/>
                      <a:r>
                        <a:rPr lang="es-MX" sz="1400" dirty="0" smtClean="0">
                          <a:latin typeface="Arial" panose="020B0604020202020204" pitchFamily="34" charset="0"/>
                          <a:cs typeface="Arial" panose="020B0604020202020204" pitchFamily="34" charset="0"/>
                        </a:rPr>
                        <a:t>Desde $7.7 millones hasta $19.3 millones</a:t>
                      </a:r>
                      <a:endParaRPr lang="es-MX" sz="1400" dirty="0">
                        <a:latin typeface="Arial" panose="020B0604020202020204" pitchFamily="34" charset="0"/>
                        <a:cs typeface="Arial" panose="020B0604020202020204" pitchFamily="34" charset="0"/>
                      </a:endParaRPr>
                    </a:p>
                  </a:txBody>
                  <a:tcPr anchor="ctr"/>
                </a:tc>
                <a:tc rowSpan="2">
                  <a:txBody>
                    <a:bodyPr/>
                    <a:lstStyle/>
                    <a:p>
                      <a:pPr algn="ctr"/>
                      <a:r>
                        <a:rPr lang="es-MX" sz="1400" dirty="0" smtClean="0">
                          <a:latin typeface="Arial" panose="020B0604020202020204" pitchFamily="34" charset="0"/>
                          <a:cs typeface="Arial" panose="020B0604020202020204" pitchFamily="34" charset="0"/>
                        </a:rPr>
                        <a:t>235</a:t>
                      </a:r>
                      <a:endParaRPr lang="es-MX" sz="1400" dirty="0">
                        <a:latin typeface="Arial" panose="020B0604020202020204" pitchFamily="34" charset="0"/>
                        <a:cs typeface="Arial" panose="020B0604020202020204" pitchFamily="34" charset="0"/>
                      </a:endParaRPr>
                    </a:p>
                  </a:txBody>
                  <a:tcPr anchor="ctr"/>
                </a:tc>
              </a:tr>
              <a:tr h="370840">
                <a:tc vMerge="1">
                  <a:txBody>
                    <a:bodyPr/>
                    <a:lstStyle/>
                    <a:p>
                      <a:endParaRPr lang="es-MX"/>
                    </a:p>
                  </a:txBody>
                  <a:tcPr/>
                </a:tc>
                <a:tc>
                  <a:txBody>
                    <a:bodyPr/>
                    <a:lstStyle/>
                    <a:p>
                      <a:r>
                        <a:rPr lang="es-MX" sz="1400" dirty="0" smtClean="0">
                          <a:latin typeface="Arial" panose="020B0604020202020204" pitchFamily="34" charset="0"/>
                          <a:cs typeface="Arial" panose="020B0604020202020204" pitchFamily="34" charset="0"/>
                        </a:rPr>
                        <a:t>Servicios</a:t>
                      </a:r>
                      <a:endParaRPr lang="es-MX" sz="1400" dirty="0">
                        <a:latin typeface="Arial" panose="020B0604020202020204" pitchFamily="34" charset="0"/>
                        <a:cs typeface="Arial" panose="020B0604020202020204" pitchFamily="34" charset="0"/>
                      </a:endParaRPr>
                    </a:p>
                  </a:txBody>
                  <a:tcPr anchor="ctr"/>
                </a:tc>
                <a:tc>
                  <a:txBody>
                    <a:bodyPr/>
                    <a:lstStyle/>
                    <a:p>
                      <a:pPr algn="ctr"/>
                      <a:r>
                        <a:rPr lang="es-MX" sz="1400" dirty="0" smtClean="0">
                          <a:latin typeface="Arial" panose="020B0604020202020204" pitchFamily="34" charset="0"/>
                          <a:cs typeface="Arial" panose="020B0604020202020204" pitchFamily="34" charset="0"/>
                        </a:rPr>
                        <a:t>Desde</a:t>
                      </a:r>
                      <a:r>
                        <a:rPr lang="es-MX" sz="1400" baseline="0" dirty="0" smtClean="0">
                          <a:latin typeface="Arial" panose="020B0604020202020204" pitchFamily="34" charset="0"/>
                          <a:cs typeface="Arial" panose="020B0604020202020204" pitchFamily="34" charset="0"/>
                        </a:rPr>
                        <a:t> 51 hasta 100</a:t>
                      </a:r>
                      <a:endParaRPr lang="es-MX" sz="1400" dirty="0">
                        <a:latin typeface="Arial" panose="020B0604020202020204" pitchFamily="34" charset="0"/>
                        <a:cs typeface="Arial" panose="020B0604020202020204" pitchFamily="34" charset="0"/>
                      </a:endParaRPr>
                    </a:p>
                  </a:txBody>
                  <a:tcPr anchor="ctr"/>
                </a:tc>
                <a:tc vMerge="1">
                  <a:txBody>
                    <a:bodyPr/>
                    <a:lstStyle/>
                    <a:p>
                      <a:endParaRPr lang="es-MX" dirty="0"/>
                    </a:p>
                  </a:txBody>
                  <a:tcPr/>
                </a:tc>
                <a:tc vMerge="1">
                  <a:txBody>
                    <a:bodyPr/>
                    <a:lstStyle/>
                    <a:p>
                      <a:endParaRPr lang="es-MX" sz="1400" dirty="0">
                        <a:latin typeface="Arial" panose="020B0604020202020204" pitchFamily="34" charset="0"/>
                        <a:cs typeface="Arial" panose="020B0604020202020204" pitchFamily="34" charset="0"/>
                      </a:endParaRPr>
                    </a:p>
                  </a:txBody>
                  <a:tcPr anchor="ctr"/>
                </a:tc>
                <a:tc vMerge="1">
                  <a:txBody>
                    <a:bodyPr/>
                    <a:lstStyle/>
                    <a:p>
                      <a:endParaRPr lang="es-MX" dirty="0"/>
                    </a:p>
                  </a:txBody>
                  <a:tcPr/>
                </a:tc>
              </a:tr>
              <a:tr h="370840">
                <a:tc vMerge="1">
                  <a:txBody>
                    <a:bodyPr/>
                    <a:lstStyle/>
                    <a:p>
                      <a:endParaRPr lang="es-MX" dirty="0"/>
                    </a:p>
                  </a:txBody>
                  <a:tcPr/>
                </a:tc>
                <a:tc>
                  <a:txBody>
                    <a:bodyPr/>
                    <a:lstStyle/>
                    <a:p>
                      <a:r>
                        <a:rPr lang="es-MX" sz="1400" dirty="0" smtClean="0">
                          <a:latin typeface="Arial" panose="020B0604020202020204" pitchFamily="34" charset="0"/>
                          <a:cs typeface="Arial" panose="020B0604020202020204" pitchFamily="34" charset="0"/>
                        </a:rPr>
                        <a:t>Industria</a:t>
                      </a:r>
                      <a:endParaRPr lang="es-MX" sz="1400" dirty="0">
                        <a:latin typeface="Arial" panose="020B0604020202020204" pitchFamily="34" charset="0"/>
                        <a:cs typeface="Arial" panose="020B0604020202020204" pitchFamily="34" charset="0"/>
                      </a:endParaRPr>
                    </a:p>
                  </a:txBody>
                  <a:tcPr anchor="ctr"/>
                </a:tc>
                <a:tc>
                  <a:txBody>
                    <a:bodyPr/>
                    <a:lstStyle/>
                    <a:p>
                      <a:pPr algn="ctr"/>
                      <a:r>
                        <a:rPr lang="es-MX" sz="1400" dirty="0" smtClean="0">
                          <a:latin typeface="Arial" panose="020B0604020202020204" pitchFamily="34" charset="0"/>
                          <a:cs typeface="Arial" panose="020B0604020202020204" pitchFamily="34" charset="0"/>
                        </a:rPr>
                        <a:t>Desde</a:t>
                      </a:r>
                      <a:r>
                        <a:rPr lang="es-MX" sz="1400" baseline="0" dirty="0" smtClean="0">
                          <a:latin typeface="Arial" panose="020B0604020202020204" pitchFamily="34" charset="0"/>
                          <a:cs typeface="Arial" panose="020B0604020202020204" pitchFamily="34" charset="0"/>
                        </a:rPr>
                        <a:t> 51 hasta 250</a:t>
                      </a:r>
                      <a:endParaRPr lang="es-MX" sz="1400" dirty="0">
                        <a:latin typeface="Arial" panose="020B0604020202020204" pitchFamily="34" charset="0"/>
                        <a:cs typeface="Arial" panose="020B0604020202020204" pitchFamily="34" charset="0"/>
                      </a:endParaRPr>
                    </a:p>
                  </a:txBody>
                  <a:tcPr anchor="ctr"/>
                </a:tc>
                <a:tc vMerge="1">
                  <a:txBody>
                    <a:bodyPr/>
                    <a:lstStyle/>
                    <a:p>
                      <a:endParaRPr lang="es-MX" dirty="0"/>
                    </a:p>
                  </a:txBody>
                  <a:tcPr/>
                </a:tc>
                <a:tc vMerge="1">
                  <a:txBody>
                    <a:bodyPr/>
                    <a:lstStyle/>
                    <a:p>
                      <a:endParaRPr lang="es-MX" sz="1400" dirty="0">
                        <a:latin typeface="Arial" panose="020B0604020202020204" pitchFamily="34" charset="0"/>
                        <a:cs typeface="Arial" panose="020B0604020202020204" pitchFamily="34" charset="0"/>
                      </a:endParaRPr>
                    </a:p>
                  </a:txBody>
                  <a:tcPr anchor="ctr"/>
                </a:tc>
                <a:tc>
                  <a:txBody>
                    <a:bodyPr/>
                    <a:lstStyle/>
                    <a:p>
                      <a:pPr algn="ctr"/>
                      <a:r>
                        <a:rPr lang="es-MX" sz="1400" dirty="0" smtClean="0">
                          <a:latin typeface="Arial" panose="020B0604020202020204" pitchFamily="34" charset="0"/>
                          <a:cs typeface="Arial" panose="020B0604020202020204" pitchFamily="34" charset="0"/>
                        </a:rPr>
                        <a:t>250</a:t>
                      </a:r>
                      <a:endParaRPr lang="es-MX" sz="1400" dirty="0">
                        <a:latin typeface="Arial" panose="020B0604020202020204" pitchFamily="34" charset="0"/>
                        <a:cs typeface="Arial" panose="020B0604020202020204" pitchFamily="34" charset="0"/>
                      </a:endParaRPr>
                    </a:p>
                  </a:txBody>
                  <a:tcPr anchor="ctr"/>
                </a:tc>
              </a:tr>
            </a:tbl>
          </a:graphicData>
        </a:graphic>
      </p:graphicFrame>
      <p:cxnSp>
        <p:nvCxnSpPr>
          <p:cNvPr id="14" name="Conector recto 13"/>
          <p:cNvCxnSpPr/>
          <p:nvPr/>
        </p:nvCxnSpPr>
        <p:spPr>
          <a:xfrm>
            <a:off x="1621494" y="3267635"/>
            <a:ext cx="89280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1599083" y="4159620"/>
            <a:ext cx="89280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4 CuadroTexto"/>
          <p:cNvSpPr txBox="1"/>
          <p:nvPr/>
        </p:nvSpPr>
        <p:spPr>
          <a:xfrm>
            <a:off x="1645080" y="5456608"/>
            <a:ext cx="7067018" cy="307777"/>
          </a:xfrm>
          <a:prstGeom prst="rect">
            <a:avLst/>
          </a:prstGeom>
          <a:noFill/>
        </p:spPr>
        <p:txBody>
          <a:bodyPr wrap="square" rtlCol="0">
            <a:spAutoFit/>
          </a:bodyPr>
          <a:lstStyle/>
          <a:p>
            <a:pPr algn="just"/>
            <a:r>
              <a:rPr lang="es-ES" sz="1400" dirty="0">
                <a:solidFill>
                  <a:schemeClr val="tx1">
                    <a:lumMod val="75000"/>
                    <a:lumOff val="25000"/>
                  </a:schemeClr>
                </a:solidFill>
                <a:latin typeface="Arial" panose="020B0604020202020204" pitchFamily="34" charset="0"/>
                <a:cs typeface="Arial" panose="020B0604020202020204" pitchFamily="34" charset="0"/>
              </a:rPr>
              <a:t>*Ponderado puntuación = 0.1 x (número de empleados) + 0.9 x (ventas anuales)</a:t>
            </a:r>
            <a:endParaRPr lang="es-MX" sz="14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01633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5"/>
          <p:cNvSpPr>
            <a:spLocks noChangeArrowheads="1"/>
          </p:cNvSpPr>
          <p:nvPr/>
        </p:nvSpPr>
        <p:spPr bwMode="gray">
          <a:xfrm>
            <a:off x="1984005" y="688275"/>
            <a:ext cx="1866840" cy="1861634"/>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es-MX" kern="0">
              <a:solidFill>
                <a:prstClr val="black"/>
              </a:solidFill>
              <a:latin typeface="Arial" pitchFamily="34" charset="0"/>
              <a:cs typeface="Arial" pitchFamily="34" charset="0"/>
            </a:endParaRPr>
          </a:p>
        </p:txBody>
      </p:sp>
      <p:sp>
        <p:nvSpPr>
          <p:cNvPr id="10" name="Rectangle 14"/>
          <p:cNvSpPr>
            <a:spLocks noChangeArrowheads="1"/>
          </p:cNvSpPr>
          <p:nvPr/>
        </p:nvSpPr>
        <p:spPr bwMode="black">
          <a:xfrm>
            <a:off x="1916583" y="1328084"/>
            <a:ext cx="2022660" cy="369332"/>
          </a:xfrm>
          <a:prstGeom prst="rect">
            <a:avLst/>
          </a:prstGeom>
          <a:noFill/>
          <a:ln w="9525" algn="ctr">
            <a:noFill/>
            <a:miter lim="800000"/>
            <a:headEnd/>
            <a:tailEnd/>
          </a:ln>
        </p:spPr>
        <p:txBody>
          <a:bodyPr>
            <a:spAutoFit/>
          </a:bodyPr>
          <a:lstStyle/>
          <a:p>
            <a:pPr algn="ctr">
              <a:defRPr/>
            </a:pPr>
            <a:r>
              <a:rPr lang="es-MX" b="1" kern="0" dirty="0">
                <a:solidFill>
                  <a:prstClr val="black"/>
                </a:solidFill>
                <a:latin typeface="Times" pitchFamily="18" charset="0"/>
                <a:cs typeface="Arial" pitchFamily="34" charset="0"/>
              </a:rPr>
              <a:t>Herramientas</a:t>
            </a:r>
            <a:endParaRPr lang="en-US" b="1" kern="0" dirty="0">
              <a:solidFill>
                <a:srgbClr val="FFFFFF"/>
              </a:solidFill>
              <a:latin typeface="Times" pitchFamily="18" charset="0"/>
              <a:cs typeface="Arial" pitchFamily="34" charset="0"/>
            </a:endParaRPr>
          </a:p>
        </p:txBody>
      </p:sp>
      <p:sp>
        <p:nvSpPr>
          <p:cNvPr id="11" name="AutoShape 8"/>
          <p:cNvSpPr>
            <a:spLocks noChangeArrowheads="1"/>
          </p:cNvSpPr>
          <p:nvPr/>
        </p:nvSpPr>
        <p:spPr bwMode="ltGray">
          <a:xfrm>
            <a:off x="1612435" y="728178"/>
            <a:ext cx="438992" cy="1857506"/>
          </a:xfrm>
          <a:prstGeom prst="roundRect">
            <a:avLst>
              <a:gd name="adj" fmla="val 16667"/>
            </a:avLst>
          </a:prstGeom>
          <a:solidFill>
            <a:srgbClr val="C0504D"/>
          </a:solidFill>
          <a:ln w="38100" algn="ctr">
            <a:solidFill>
              <a:srgbClr val="FFFFFF">
                <a:alpha val="70195"/>
              </a:srgbClr>
            </a:solidFill>
            <a:round/>
            <a:headEnd/>
            <a:tailEnd/>
          </a:ln>
        </p:spPr>
        <p:txBody>
          <a:bodyPr wrap="none" anchor="ctr"/>
          <a:lstStyle/>
          <a:p>
            <a:pPr>
              <a:defRPr/>
            </a:pPr>
            <a:endParaRPr lang="es-ES" kern="0">
              <a:solidFill>
                <a:prstClr val="black"/>
              </a:solidFill>
            </a:endParaRPr>
          </a:p>
        </p:txBody>
      </p:sp>
      <p:sp>
        <p:nvSpPr>
          <p:cNvPr id="12" name="AutoShape 9"/>
          <p:cNvSpPr>
            <a:spLocks noChangeArrowheads="1"/>
          </p:cNvSpPr>
          <p:nvPr/>
        </p:nvSpPr>
        <p:spPr bwMode="ltGray">
          <a:xfrm>
            <a:off x="1619239" y="840754"/>
            <a:ext cx="423610" cy="754260"/>
          </a:xfrm>
          <a:prstGeom prst="roundRect">
            <a:avLst>
              <a:gd name="adj" fmla="val 28356"/>
            </a:avLst>
          </a:prstGeom>
          <a:gradFill rotWithShape="1">
            <a:gsLst>
              <a:gs pos="0">
                <a:srgbClr val="FFFFFF">
                  <a:alpha val="70000"/>
                </a:srgbClr>
              </a:gs>
              <a:gs pos="100000">
                <a:srgbClr val="C0504D">
                  <a:alpha val="70000"/>
                </a:srgbClr>
              </a:gs>
            </a:gsLst>
            <a:lin ang="5400000" scaled="1"/>
          </a:gradFill>
          <a:ln w="9525" algn="ctr">
            <a:noFill/>
            <a:round/>
            <a:headEnd/>
            <a:tailEnd/>
          </a:ln>
        </p:spPr>
        <p:txBody>
          <a:bodyPr wrap="none" anchor="ctr"/>
          <a:lstStyle/>
          <a:p>
            <a:pPr>
              <a:defRPr/>
            </a:pPr>
            <a:endParaRPr lang="es-ES" kern="0">
              <a:solidFill>
                <a:prstClr val="black"/>
              </a:solidFill>
            </a:endParaRPr>
          </a:p>
        </p:txBody>
      </p:sp>
      <p:sp>
        <p:nvSpPr>
          <p:cNvPr id="13" name="54 CuadroTexto"/>
          <p:cNvSpPr txBox="1">
            <a:spLocks noChangeArrowheads="1"/>
          </p:cNvSpPr>
          <p:nvPr/>
        </p:nvSpPr>
        <p:spPr bwMode="auto">
          <a:xfrm>
            <a:off x="1579474" y="1222137"/>
            <a:ext cx="232231" cy="769441"/>
          </a:xfrm>
          <a:prstGeom prst="rect">
            <a:avLst/>
          </a:prstGeom>
          <a:noFill/>
          <a:ln w="9525">
            <a:noFill/>
            <a:miter lim="800000"/>
            <a:headEnd/>
            <a:tailEnd/>
          </a:ln>
        </p:spPr>
        <p:txBody>
          <a:bodyPr>
            <a:spAutoFit/>
          </a:bodyPr>
          <a:lstStyle/>
          <a:p>
            <a:pPr>
              <a:defRPr/>
            </a:pPr>
            <a:r>
              <a:rPr lang="es-MX" sz="4400" kern="0">
                <a:solidFill>
                  <a:prstClr val="white"/>
                </a:solidFill>
              </a:rPr>
              <a:t>3</a:t>
            </a:r>
          </a:p>
        </p:txBody>
      </p:sp>
      <p:sp>
        <p:nvSpPr>
          <p:cNvPr id="14" name="AutoShape 15"/>
          <p:cNvSpPr>
            <a:spLocks noChangeArrowheads="1"/>
          </p:cNvSpPr>
          <p:nvPr/>
        </p:nvSpPr>
        <p:spPr bwMode="gray">
          <a:xfrm>
            <a:off x="3960219" y="688276"/>
            <a:ext cx="5894181" cy="1871265"/>
          </a:xfrm>
          <a:prstGeom prst="roundRect">
            <a:avLst>
              <a:gd name="adj" fmla="val 4639"/>
            </a:avLst>
          </a:prstGeom>
          <a:solidFill>
            <a:srgbClr val="1F497D">
              <a:lumMod val="50000"/>
            </a:srgbClr>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Establecimiento de la Meta de Compras a MIPYMES</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Expo-Compras de Gobierno </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Creación de </a:t>
            </a:r>
            <a:r>
              <a:rPr lang="es-MX" sz="1400" b="1" i="1" kern="0" dirty="0" err="1">
                <a:solidFill>
                  <a:prstClr val="white"/>
                </a:solidFill>
                <a:latin typeface="Times" pitchFamily="18" charset="0"/>
                <a:cs typeface="Arial" pitchFamily="34" charset="0"/>
              </a:rPr>
              <a:t>CompraNet</a:t>
            </a:r>
            <a:r>
              <a:rPr lang="es-MX" sz="1400" b="1" i="1" kern="0" dirty="0">
                <a:solidFill>
                  <a:prstClr val="white"/>
                </a:solidFill>
                <a:latin typeface="Times" pitchFamily="18" charset="0"/>
                <a:cs typeface="Arial" pitchFamily="34" charset="0"/>
              </a:rPr>
              <a:t>  y </a:t>
            </a:r>
            <a:r>
              <a:rPr lang="es-MX" sz="1400" b="1" i="1" kern="0" dirty="0" err="1">
                <a:solidFill>
                  <a:prstClr val="white"/>
                </a:solidFill>
                <a:latin typeface="Times" pitchFamily="18" charset="0"/>
                <a:cs typeface="Arial" pitchFamily="34" charset="0"/>
              </a:rPr>
              <a:t>CompraNet</a:t>
            </a:r>
            <a:r>
              <a:rPr lang="es-MX" sz="1400" b="1" i="1" kern="0" dirty="0">
                <a:solidFill>
                  <a:prstClr val="white"/>
                </a:solidFill>
                <a:latin typeface="Times" pitchFamily="18" charset="0"/>
                <a:cs typeface="Arial" pitchFamily="34" charset="0"/>
              </a:rPr>
              <a:t> </a:t>
            </a:r>
            <a:r>
              <a:rPr lang="es-MX" sz="1400" b="1" i="1" kern="0" dirty="0" err="1">
                <a:solidFill>
                  <a:prstClr val="white"/>
                </a:solidFill>
                <a:latin typeface="Times" pitchFamily="18" charset="0"/>
                <a:cs typeface="Arial" pitchFamily="34" charset="0"/>
              </a:rPr>
              <a:t>im</a:t>
            </a:r>
            <a:endParaRPr lang="es-MX" sz="1400" b="1" i="1" kern="0" dirty="0">
              <a:solidFill>
                <a:prstClr val="white"/>
              </a:solidFill>
              <a:latin typeface="Times" pitchFamily="18" charset="0"/>
              <a:cs typeface="Arial" pitchFamily="34" charset="0"/>
            </a:endParaRP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Portal Compras de Gobierno</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Oferta de Financiamiento </a:t>
            </a:r>
          </a:p>
          <a:p>
            <a:pPr marL="623888" lvl="1" indent="-260350">
              <a:lnSpc>
                <a:spcPts val="1700"/>
              </a:lnSpc>
              <a:buSzPct val="100000"/>
              <a:buFont typeface="Wingdings" pitchFamily="2" charset="2"/>
              <a:buChar char="ü"/>
              <a:tabLst>
                <a:tab pos="355600" algn="l"/>
              </a:tabLst>
              <a:defRPr/>
            </a:pPr>
            <a:r>
              <a:rPr lang="es-MX" sz="1400" b="1" kern="0" dirty="0">
                <a:solidFill>
                  <a:srgbClr val="FFFF00"/>
                </a:solidFill>
                <a:latin typeface="Times" pitchFamily="18" charset="0"/>
                <a:cs typeface="Arial" pitchFamily="34" charset="0"/>
              </a:rPr>
              <a:t>Factoraje y capital de trabajo para el contrato</a:t>
            </a:r>
          </a:p>
          <a:p>
            <a:pPr marL="355600" lvl="1" indent="-266700">
              <a:buSzPct val="100000"/>
              <a:buFont typeface="Wingdings" pitchFamily="2" charset="2"/>
              <a:buChar char="§"/>
              <a:tabLst>
                <a:tab pos="355600" algn="l"/>
              </a:tabLst>
              <a:defRPr/>
            </a:pPr>
            <a:r>
              <a:rPr lang="es-MX" sz="1400" b="1" kern="0" dirty="0">
                <a:solidFill>
                  <a:sysClr val="window" lastClr="FFFFFF"/>
                </a:solidFill>
                <a:latin typeface="Times" pitchFamily="18" charset="0"/>
                <a:cs typeface="Arial" pitchFamily="34" charset="0"/>
              </a:rPr>
              <a:t>Automatización de seguimiento de compras a </a:t>
            </a:r>
            <a:r>
              <a:rPr lang="es-MX" sz="1400" b="1" kern="0" dirty="0">
                <a:solidFill>
                  <a:prstClr val="white"/>
                </a:solidFill>
                <a:latin typeface="Times" pitchFamily="18" charset="0"/>
                <a:cs typeface="Arial" pitchFamily="34" charset="0"/>
              </a:rPr>
              <a:t>MIPYMES</a:t>
            </a:r>
          </a:p>
        </p:txBody>
      </p:sp>
      <p:sp>
        <p:nvSpPr>
          <p:cNvPr id="15" name="14 Rectángulo"/>
          <p:cNvSpPr/>
          <p:nvPr/>
        </p:nvSpPr>
        <p:spPr>
          <a:xfrm>
            <a:off x="4106226" y="785485"/>
            <a:ext cx="5328593" cy="308077"/>
          </a:xfrm>
          <a:prstGeom prst="rect">
            <a:avLst/>
          </a:prstGeom>
          <a:solidFill>
            <a:srgbClr val="DDDDDD">
              <a:alpha val="1686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15 Flecha derecha"/>
          <p:cNvSpPr/>
          <p:nvPr/>
        </p:nvSpPr>
        <p:spPr>
          <a:xfrm rot="10800000">
            <a:off x="9326298" y="816361"/>
            <a:ext cx="1224136" cy="205192"/>
          </a:xfrm>
          <a:prstGeom prst="rightArrow">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6386" name="Picture 2" descr="http://www.altonivel.com.mx/assets/images/Actualidad/especiales/281211_gobierno_pym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4871" y="3304903"/>
            <a:ext cx="6273964" cy="2879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4243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5"/>
          <p:cNvSpPr>
            <a:spLocks noChangeArrowheads="1"/>
          </p:cNvSpPr>
          <p:nvPr/>
        </p:nvSpPr>
        <p:spPr bwMode="gray">
          <a:xfrm>
            <a:off x="2049320" y="598810"/>
            <a:ext cx="1866840" cy="1861634"/>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es-MX" kern="0">
              <a:solidFill>
                <a:prstClr val="black"/>
              </a:solidFill>
              <a:latin typeface="Arial" pitchFamily="34" charset="0"/>
              <a:cs typeface="Arial" pitchFamily="34" charset="0"/>
            </a:endParaRPr>
          </a:p>
        </p:txBody>
      </p:sp>
      <p:sp>
        <p:nvSpPr>
          <p:cNvPr id="10" name="Rectangle 14"/>
          <p:cNvSpPr>
            <a:spLocks noChangeArrowheads="1"/>
          </p:cNvSpPr>
          <p:nvPr/>
        </p:nvSpPr>
        <p:spPr bwMode="black">
          <a:xfrm>
            <a:off x="1981898" y="1238619"/>
            <a:ext cx="2022660" cy="369332"/>
          </a:xfrm>
          <a:prstGeom prst="rect">
            <a:avLst/>
          </a:prstGeom>
          <a:noFill/>
          <a:ln w="9525" algn="ctr">
            <a:noFill/>
            <a:miter lim="800000"/>
            <a:headEnd/>
            <a:tailEnd/>
          </a:ln>
        </p:spPr>
        <p:txBody>
          <a:bodyPr>
            <a:spAutoFit/>
          </a:bodyPr>
          <a:lstStyle/>
          <a:p>
            <a:pPr algn="ctr">
              <a:defRPr/>
            </a:pPr>
            <a:r>
              <a:rPr lang="es-MX" b="1" kern="0" dirty="0">
                <a:solidFill>
                  <a:prstClr val="black"/>
                </a:solidFill>
                <a:latin typeface="Times" pitchFamily="18" charset="0"/>
                <a:cs typeface="Arial" pitchFamily="34" charset="0"/>
              </a:rPr>
              <a:t>Herramientas</a:t>
            </a:r>
            <a:endParaRPr lang="en-US" b="1" kern="0" dirty="0">
              <a:solidFill>
                <a:srgbClr val="FFFFFF"/>
              </a:solidFill>
              <a:latin typeface="Times" pitchFamily="18" charset="0"/>
              <a:cs typeface="Arial" pitchFamily="34" charset="0"/>
            </a:endParaRPr>
          </a:p>
        </p:txBody>
      </p:sp>
      <p:sp>
        <p:nvSpPr>
          <p:cNvPr id="11" name="AutoShape 8"/>
          <p:cNvSpPr>
            <a:spLocks noChangeArrowheads="1"/>
          </p:cNvSpPr>
          <p:nvPr/>
        </p:nvSpPr>
        <p:spPr bwMode="ltGray">
          <a:xfrm>
            <a:off x="1677750" y="638713"/>
            <a:ext cx="438992" cy="1857506"/>
          </a:xfrm>
          <a:prstGeom prst="roundRect">
            <a:avLst>
              <a:gd name="adj" fmla="val 16667"/>
            </a:avLst>
          </a:prstGeom>
          <a:solidFill>
            <a:srgbClr val="C0504D"/>
          </a:solidFill>
          <a:ln w="38100" algn="ctr">
            <a:solidFill>
              <a:srgbClr val="FFFFFF">
                <a:alpha val="70195"/>
              </a:srgbClr>
            </a:solidFill>
            <a:round/>
            <a:headEnd/>
            <a:tailEnd/>
          </a:ln>
        </p:spPr>
        <p:txBody>
          <a:bodyPr wrap="none" anchor="ctr"/>
          <a:lstStyle/>
          <a:p>
            <a:pPr>
              <a:defRPr/>
            </a:pPr>
            <a:endParaRPr lang="es-ES" kern="0">
              <a:solidFill>
                <a:prstClr val="black"/>
              </a:solidFill>
            </a:endParaRPr>
          </a:p>
        </p:txBody>
      </p:sp>
      <p:sp>
        <p:nvSpPr>
          <p:cNvPr id="12" name="AutoShape 9"/>
          <p:cNvSpPr>
            <a:spLocks noChangeArrowheads="1"/>
          </p:cNvSpPr>
          <p:nvPr/>
        </p:nvSpPr>
        <p:spPr bwMode="ltGray">
          <a:xfrm>
            <a:off x="1684554" y="751289"/>
            <a:ext cx="423610" cy="754260"/>
          </a:xfrm>
          <a:prstGeom prst="roundRect">
            <a:avLst>
              <a:gd name="adj" fmla="val 28356"/>
            </a:avLst>
          </a:prstGeom>
          <a:gradFill rotWithShape="1">
            <a:gsLst>
              <a:gs pos="0">
                <a:srgbClr val="FFFFFF">
                  <a:alpha val="70000"/>
                </a:srgbClr>
              </a:gs>
              <a:gs pos="100000">
                <a:srgbClr val="C0504D">
                  <a:alpha val="70000"/>
                </a:srgbClr>
              </a:gs>
            </a:gsLst>
            <a:lin ang="5400000" scaled="1"/>
          </a:gradFill>
          <a:ln w="9525" algn="ctr">
            <a:noFill/>
            <a:round/>
            <a:headEnd/>
            <a:tailEnd/>
          </a:ln>
        </p:spPr>
        <p:txBody>
          <a:bodyPr wrap="none" anchor="ctr"/>
          <a:lstStyle/>
          <a:p>
            <a:pPr>
              <a:defRPr/>
            </a:pPr>
            <a:endParaRPr lang="es-ES" kern="0">
              <a:solidFill>
                <a:prstClr val="black"/>
              </a:solidFill>
            </a:endParaRPr>
          </a:p>
        </p:txBody>
      </p:sp>
      <p:sp>
        <p:nvSpPr>
          <p:cNvPr id="13" name="54 CuadroTexto"/>
          <p:cNvSpPr txBox="1">
            <a:spLocks noChangeArrowheads="1"/>
          </p:cNvSpPr>
          <p:nvPr/>
        </p:nvSpPr>
        <p:spPr bwMode="auto">
          <a:xfrm>
            <a:off x="1644789" y="1132672"/>
            <a:ext cx="232231" cy="769441"/>
          </a:xfrm>
          <a:prstGeom prst="rect">
            <a:avLst/>
          </a:prstGeom>
          <a:noFill/>
          <a:ln w="9525">
            <a:noFill/>
            <a:miter lim="800000"/>
            <a:headEnd/>
            <a:tailEnd/>
          </a:ln>
        </p:spPr>
        <p:txBody>
          <a:bodyPr>
            <a:spAutoFit/>
          </a:bodyPr>
          <a:lstStyle/>
          <a:p>
            <a:pPr>
              <a:defRPr/>
            </a:pPr>
            <a:r>
              <a:rPr lang="es-MX" sz="4400" kern="0">
                <a:solidFill>
                  <a:prstClr val="white"/>
                </a:solidFill>
              </a:rPr>
              <a:t>3</a:t>
            </a:r>
          </a:p>
        </p:txBody>
      </p:sp>
      <p:sp>
        <p:nvSpPr>
          <p:cNvPr id="14" name="AutoShape 15"/>
          <p:cNvSpPr>
            <a:spLocks noChangeArrowheads="1"/>
          </p:cNvSpPr>
          <p:nvPr/>
        </p:nvSpPr>
        <p:spPr bwMode="gray">
          <a:xfrm>
            <a:off x="4025534" y="598811"/>
            <a:ext cx="5894181" cy="1871265"/>
          </a:xfrm>
          <a:prstGeom prst="roundRect">
            <a:avLst>
              <a:gd name="adj" fmla="val 4639"/>
            </a:avLst>
          </a:prstGeom>
          <a:solidFill>
            <a:srgbClr val="1F497D">
              <a:lumMod val="50000"/>
            </a:srgbClr>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Establecimiento de la Meta de Compras a MIPYMES</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Expo-Compras de Gobierno </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Creación de </a:t>
            </a:r>
            <a:r>
              <a:rPr lang="es-MX" sz="1400" b="1" i="1" kern="0" dirty="0" err="1">
                <a:solidFill>
                  <a:prstClr val="white"/>
                </a:solidFill>
                <a:latin typeface="Times" pitchFamily="18" charset="0"/>
                <a:cs typeface="Arial" pitchFamily="34" charset="0"/>
              </a:rPr>
              <a:t>CompraNet</a:t>
            </a:r>
            <a:r>
              <a:rPr lang="es-MX" sz="1400" b="1" i="1" kern="0" dirty="0">
                <a:solidFill>
                  <a:prstClr val="white"/>
                </a:solidFill>
                <a:latin typeface="Times" pitchFamily="18" charset="0"/>
                <a:cs typeface="Arial" pitchFamily="34" charset="0"/>
              </a:rPr>
              <a:t> 5.0 y </a:t>
            </a:r>
            <a:r>
              <a:rPr lang="es-MX" sz="1400" b="1" i="1" kern="0" dirty="0" err="1">
                <a:solidFill>
                  <a:prstClr val="white"/>
                </a:solidFill>
                <a:latin typeface="Times" pitchFamily="18" charset="0"/>
                <a:cs typeface="Arial" pitchFamily="34" charset="0"/>
              </a:rPr>
              <a:t>CompraNet</a:t>
            </a:r>
            <a:r>
              <a:rPr lang="es-MX" sz="1400" b="1" i="1" kern="0" dirty="0">
                <a:solidFill>
                  <a:prstClr val="white"/>
                </a:solidFill>
                <a:latin typeface="Times" pitchFamily="18" charset="0"/>
                <a:cs typeface="Arial" pitchFamily="34" charset="0"/>
              </a:rPr>
              <a:t> </a:t>
            </a:r>
            <a:r>
              <a:rPr lang="es-MX" sz="1400" b="1" i="1" kern="0" dirty="0" err="1">
                <a:solidFill>
                  <a:prstClr val="white"/>
                </a:solidFill>
                <a:latin typeface="Times" pitchFamily="18" charset="0"/>
                <a:cs typeface="Arial" pitchFamily="34" charset="0"/>
              </a:rPr>
              <a:t>im</a:t>
            </a:r>
            <a:r>
              <a:rPr lang="es-MX" sz="1400" b="1" i="1" kern="0" dirty="0">
                <a:solidFill>
                  <a:prstClr val="white"/>
                </a:solidFill>
                <a:latin typeface="Times" pitchFamily="18" charset="0"/>
                <a:cs typeface="Arial" pitchFamily="34" charset="0"/>
              </a:rPr>
              <a:t> </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Portal Compras de Gobierno</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Oferta de Financiamiento </a:t>
            </a:r>
          </a:p>
          <a:p>
            <a:pPr marL="623888" lvl="1" indent="-260350">
              <a:lnSpc>
                <a:spcPts val="1700"/>
              </a:lnSpc>
              <a:buSzPct val="100000"/>
              <a:buFont typeface="Wingdings" pitchFamily="2" charset="2"/>
              <a:buChar char="ü"/>
              <a:tabLst>
                <a:tab pos="355600" algn="l"/>
              </a:tabLst>
              <a:defRPr/>
            </a:pPr>
            <a:r>
              <a:rPr lang="es-MX" sz="1400" b="1" kern="0" dirty="0">
                <a:solidFill>
                  <a:srgbClr val="FFFF00"/>
                </a:solidFill>
                <a:latin typeface="Times" pitchFamily="18" charset="0"/>
                <a:cs typeface="Arial" pitchFamily="34" charset="0"/>
              </a:rPr>
              <a:t>Factoraje y capital de trabajo para el contrato</a:t>
            </a:r>
          </a:p>
          <a:p>
            <a:pPr marL="355600" lvl="1" indent="-266700">
              <a:buSzPct val="100000"/>
              <a:buFont typeface="Wingdings" pitchFamily="2" charset="2"/>
              <a:buChar char="§"/>
              <a:tabLst>
                <a:tab pos="355600" algn="l"/>
              </a:tabLst>
              <a:defRPr/>
            </a:pPr>
            <a:r>
              <a:rPr lang="es-MX" sz="1400" b="1" kern="0" dirty="0">
                <a:solidFill>
                  <a:sysClr val="window" lastClr="FFFFFF"/>
                </a:solidFill>
                <a:latin typeface="Times" pitchFamily="18" charset="0"/>
                <a:cs typeface="Arial" pitchFamily="34" charset="0"/>
              </a:rPr>
              <a:t>Automatización de seguimiento de compras a </a:t>
            </a:r>
            <a:r>
              <a:rPr lang="es-MX" sz="1400" b="1" kern="0" dirty="0">
                <a:solidFill>
                  <a:prstClr val="white"/>
                </a:solidFill>
                <a:latin typeface="Times" pitchFamily="18" charset="0"/>
                <a:cs typeface="Arial" pitchFamily="34" charset="0"/>
              </a:rPr>
              <a:t>MIPYMES</a:t>
            </a:r>
          </a:p>
        </p:txBody>
      </p:sp>
      <p:sp>
        <p:nvSpPr>
          <p:cNvPr id="15" name="14 Rectángulo"/>
          <p:cNvSpPr/>
          <p:nvPr/>
        </p:nvSpPr>
        <p:spPr>
          <a:xfrm>
            <a:off x="4171541" y="964007"/>
            <a:ext cx="5328593" cy="308077"/>
          </a:xfrm>
          <a:prstGeom prst="rect">
            <a:avLst/>
          </a:prstGeom>
          <a:solidFill>
            <a:srgbClr val="DDDDDD">
              <a:alpha val="1686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15 Flecha derecha"/>
          <p:cNvSpPr/>
          <p:nvPr/>
        </p:nvSpPr>
        <p:spPr>
          <a:xfrm rot="10800000">
            <a:off x="9391613" y="994883"/>
            <a:ext cx="1224136" cy="205192"/>
          </a:xfrm>
          <a:prstGeom prst="rightArrow">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16 Imagen"/>
          <p:cNvPicPr>
            <a:picLocks noChangeAspect="1"/>
          </p:cNvPicPr>
          <p:nvPr/>
        </p:nvPicPr>
        <p:blipFill rotWithShape="1">
          <a:blip r:embed="rId2"/>
          <a:srcRect t="20060" r="2088" b="9961"/>
          <a:stretch/>
        </p:blipFill>
        <p:spPr>
          <a:xfrm>
            <a:off x="154426" y="3603670"/>
            <a:ext cx="5794503" cy="3104277"/>
          </a:xfrm>
          <a:prstGeom prst="rect">
            <a:avLst/>
          </a:prstGeom>
        </p:spPr>
      </p:pic>
      <p:pic>
        <p:nvPicPr>
          <p:cNvPr id="18" name="17 Imagen"/>
          <p:cNvPicPr>
            <a:picLocks noChangeAspect="1"/>
          </p:cNvPicPr>
          <p:nvPr/>
        </p:nvPicPr>
        <p:blipFill rotWithShape="1">
          <a:blip r:embed="rId3"/>
          <a:srcRect t="11093" r="9628" b="8763"/>
          <a:stretch/>
        </p:blipFill>
        <p:spPr>
          <a:xfrm>
            <a:off x="6483451" y="3467587"/>
            <a:ext cx="2598143" cy="3240360"/>
          </a:xfrm>
          <a:prstGeom prst="rect">
            <a:avLst/>
          </a:prstGeom>
        </p:spPr>
      </p:pic>
      <p:pic>
        <p:nvPicPr>
          <p:cNvPr id="1945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19" t="9755" b="7661"/>
          <a:stretch/>
        </p:blipFill>
        <p:spPr bwMode="auto">
          <a:xfrm>
            <a:off x="9081593" y="3467588"/>
            <a:ext cx="2152650" cy="1219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4555"/>
          <a:stretch/>
        </p:blipFill>
        <p:spPr bwMode="auto">
          <a:xfrm>
            <a:off x="9081593" y="4686849"/>
            <a:ext cx="2152650" cy="1058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5591" y="2965495"/>
            <a:ext cx="3181350"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descr="http://www.conuee.gob.mx/work/sites/CONAE/resources/LocalContent/7890/1/image00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11" t="14299" r="711" b="16671"/>
          <a:stretch/>
        </p:blipFill>
        <p:spPr bwMode="auto">
          <a:xfrm>
            <a:off x="9040491" y="5571533"/>
            <a:ext cx="2193752" cy="1136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1562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4753535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5"/>
          <p:cNvSpPr>
            <a:spLocks noChangeArrowheads="1"/>
          </p:cNvSpPr>
          <p:nvPr/>
        </p:nvSpPr>
        <p:spPr bwMode="gray">
          <a:xfrm>
            <a:off x="2101571" y="244138"/>
            <a:ext cx="1866840" cy="1861634"/>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es-MX" kern="0">
              <a:solidFill>
                <a:prstClr val="black"/>
              </a:solidFill>
              <a:latin typeface="Arial" pitchFamily="34" charset="0"/>
              <a:cs typeface="Arial" pitchFamily="34" charset="0"/>
            </a:endParaRPr>
          </a:p>
        </p:txBody>
      </p:sp>
      <p:sp>
        <p:nvSpPr>
          <p:cNvPr id="10" name="Rectangle 14"/>
          <p:cNvSpPr>
            <a:spLocks noChangeArrowheads="1"/>
          </p:cNvSpPr>
          <p:nvPr/>
        </p:nvSpPr>
        <p:spPr bwMode="black">
          <a:xfrm>
            <a:off x="2034149" y="883947"/>
            <a:ext cx="2022660" cy="369332"/>
          </a:xfrm>
          <a:prstGeom prst="rect">
            <a:avLst/>
          </a:prstGeom>
          <a:noFill/>
          <a:ln w="9525" algn="ctr">
            <a:noFill/>
            <a:miter lim="800000"/>
            <a:headEnd/>
            <a:tailEnd/>
          </a:ln>
        </p:spPr>
        <p:txBody>
          <a:bodyPr>
            <a:spAutoFit/>
          </a:bodyPr>
          <a:lstStyle/>
          <a:p>
            <a:pPr algn="ctr">
              <a:defRPr/>
            </a:pPr>
            <a:r>
              <a:rPr lang="es-MX" b="1" kern="0" dirty="0">
                <a:solidFill>
                  <a:prstClr val="black"/>
                </a:solidFill>
                <a:latin typeface="Times" pitchFamily="18" charset="0"/>
                <a:cs typeface="Arial" pitchFamily="34" charset="0"/>
              </a:rPr>
              <a:t>Herramientas</a:t>
            </a:r>
            <a:endParaRPr lang="en-US" b="1" kern="0" dirty="0">
              <a:solidFill>
                <a:srgbClr val="FFFFFF"/>
              </a:solidFill>
              <a:latin typeface="Times" pitchFamily="18" charset="0"/>
              <a:cs typeface="Arial" pitchFamily="34" charset="0"/>
            </a:endParaRPr>
          </a:p>
        </p:txBody>
      </p:sp>
      <p:sp>
        <p:nvSpPr>
          <p:cNvPr id="11" name="AutoShape 8"/>
          <p:cNvSpPr>
            <a:spLocks noChangeArrowheads="1"/>
          </p:cNvSpPr>
          <p:nvPr/>
        </p:nvSpPr>
        <p:spPr bwMode="ltGray">
          <a:xfrm>
            <a:off x="1730001" y="284041"/>
            <a:ext cx="438992" cy="1857506"/>
          </a:xfrm>
          <a:prstGeom prst="roundRect">
            <a:avLst>
              <a:gd name="adj" fmla="val 16667"/>
            </a:avLst>
          </a:prstGeom>
          <a:solidFill>
            <a:srgbClr val="C0504D"/>
          </a:solidFill>
          <a:ln w="38100" algn="ctr">
            <a:solidFill>
              <a:srgbClr val="FFFFFF">
                <a:alpha val="70195"/>
              </a:srgbClr>
            </a:solidFill>
            <a:round/>
            <a:headEnd/>
            <a:tailEnd/>
          </a:ln>
        </p:spPr>
        <p:txBody>
          <a:bodyPr wrap="none" anchor="ctr"/>
          <a:lstStyle/>
          <a:p>
            <a:pPr>
              <a:defRPr/>
            </a:pPr>
            <a:endParaRPr lang="es-ES" kern="0">
              <a:solidFill>
                <a:prstClr val="black"/>
              </a:solidFill>
            </a:endParaRPr>
          </a:p>
        </p:txBody>
      </p:sp>
      <p:sp>
        <p:nvSpPr>
          <p:cNvPr id="12" name="AutoShape 9"/>
          <p:cNvSpPr>
            <a:spLocks noChangeArrowheads="1"/>
          </p:cNvSpPr>
          <p:nvPr/>
        </p:nvSpPr>
        <p:spPr bwMode="ltGray">
          <a:xfrm>
            <a:off x="1736805" y="396617"/>
            <a:ext cx="423610" cy="754260"/>
          </a:xfrm>
          <a:prstGeom prst="roundRect">
            <a:avLst>
              <a:gd name="adj" fmla="val 28356"/>
            </a:avLst>
          </a:prstGeom>
          <a:gradFill rotWithShape="1">
            <a:gsLst>
              <a:gs pos="0">
                <a:srgbClr val="FFFFFF">
                  <a:alpha val="70000"/>
                </a:srgbClr>
              </a:gs>
              <a:gs pos="100000">
                <a:srgbClr val="C0504D">
                  <a:alpha val="70000"/>
                </a:srgbClr>
              </a:gs>
            </a:gsLst>
            <a:lin ang="5400000" scaled="1"/>
          </a:gradFill>
          <a:ln w="9525" algn="ctr">
            <a:noFill/>
            <a:round/>
            <a:headEnd/>
            <a:tailEnd/>
          </a:ln>
        </p:spPr>
        <p:txBody>
          <a:bodyPr wrap="none" anchor="ctr"/>
          <a:lstStyle/>
          <a:p>
            <a:pPr>
              <a:defRPr/>
            </a:pPr>
            <a:endParaRPr lang="es-ES" kern="0">
              <a:solidFill>
                <a:prstClr val="black"/>
              </a:solidFill>
            </a:endParaRPr>
          </a:p>
        </p:txBody>
      </p:sp>
      <p:sp>
        <p:nvSpPr>
          <p:cNvPr id="13" name="54 CuadroTexto"/>
          <p:cNvSpPr txBox="1">
            <a:spLocks noChangeArrowheads="1"/>
          </p:cNvSpPr>
          <p:nvPr/>
        </p:nvSpPr>
        <p:spPr bwMode="auto">
          <a:xfrm>
            <a:off x="1697040" y="778000"/>
            <a:ext cx="232231" cy="769441"/>
          </a:xfrm>
          <a:prstGeom prst="rect">
            <a:avLst/>
          </a:prstGeom>
          <a:noFill/>
          <a:ln w="9525">
            <a:noFill/>
            <a:miter lim="800000"/>
            <a:headEnd/>
            <a:tailEnd/>
          </a:ln>
        </p:spPr>
        <p:txBody>
          <a:bodyPr>
            <a:spAutoFit/>
          </a:bodyPr>
          <a:lstStyle/>
          <a:p>
            <a:pPr>
              <a:defRPr/>
            </a:pPr>
            <a:r>
              <a:rPr lang="es-MX" sz="4400" kern="0">
                <a:solidFill>
                  <a:prstClr val="white"/>
                </a:solidFill>
              </a:rPr>
              <a:t>3</a:t>
            </a:r>
          </a:p>
        </p:txBody>
      </p:sp>
      <p:sp>
        <p:nvSpPr>
          <p:cNvPr id="14" name="AutoShape 15"/>
          <p:cNvSpPr>
            <a:spLocks noChangeArrowheads="1"/>
          </p:cNvSpPr>
          <p:nvPr/>
        </p:nvSpPr>
        <p:spPr bwMode="gray">
          <a:xfrm>
            <a:off x="4077785" y="244139"/>
            <a:ext cx="5894181" cy="1871265"/>
          </a:xfrm>
          <a:prstGeom prst="roundRect">
            <a:avLst>
              <a:gd name="adj" fmla="val 4639"/>
            </a:avLst>
          </a:prstGeom>
          <a:solidFill>
            <a:srgbClr val="1F497D">
              <a:lumMod val="50000"/>
            </a:srgbClr>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Establecimiento de la Meta de Compras a MIPYMES</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Expo-Compras de Gobierno </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Creación de </a:t>
            </a:r>
            <a:r>
              <a:rPr lang="es-MX" sz="1400" b="1" i="1" kern="0" dirty="0" err="1">
                <a:solidFill>
                  <a:prstClr val="white"/>
                </a:solidFill>
                <a:latin typeface="Times" pitchFamily="18" charset="0"/>
                <a:cs typeface="Arial" pitchFamily="34" charset="0"/>
              </a:rPr>
              <a:t>CompraNet</a:t>
            </a:r>
            <a:r>
              <a:rPr lang="es-MX" sz="1400" b="1" i="1" kern="0" dirty="0">
                <a:solidFill>
                  <a:prstClr val="white"/>
                </a:solidFill>
                <a:latin typeface="Times" pitchFamily="18" charset="0"/>
                <a:cs typeface="Arial" pitchFamily="34" charset="0"/>
              </a:rPr>
              <a:t> 5.0 y </a:t>
            </a:r>
            <a:r>
              <a:rPr lang="es-MX" sz="1400" b="1" i="1" kern="0" dirty="0" err="1">
                <a:solidFill>
                  <a:prstClr val="white"/>
                </a:solidFill>
                <a:latin typeface="Times" pitchFamily="18" charset="0"/>
                <a:cs typeface="Arial" pitchFamily="34" charset="0"/>
              </a:rPr>
              <a:t>CompraNet</a:t>
            </a:r>
            <a:r>
              <a:rPr lang="es-MX" sz="1400" b="1" i="1" kern="0" dirty="0">
                <a:solidFill>
                  <a:prstClr val="white"/>
                </a:solidFill>
                <a:latin typeface="Times" pitchFamily="18" charset="0"/>
                <a:cs typeface="Arial" pitchFamily="34" charset="0"/>
              </a:rPr>
              <a:t> </a:t>
            </a:r>
            <a:r>
              <a:rPr lang="es-MX" sz="1400" b="1" i="1" kern="0" dirty="0" err="1">
                <a:solidFill>
                  <a:prstClr val="white"/>
                </a:solidFill>
                <a:latin typeface="Times" pitchFamily="18" charset="0"/>
                <a:cs typeface="Arial" pitchFamily="34" charset="0"/>
              </a:rPr>
              <a:t>im</a:t>
            </a:r>
            <a:r>
              <a:rPr lang="es-MX" sz="1400" b="1" i="1" kern="0" dirty="0">
                <a:solidFill>
                  <a:prstClr val="white"/>
                </a:solidFill>
                <a:latin typeface="Times" pitchFamily="18" charset="0"/>
                <a:cs typeface="Arial" pitchFamily="34" charset="0"/>
              </a:rPr>
              <a:t> </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Portal Compras de Gobierno</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Oferta de Financiamiento </a:t>
            </a:r>
          </a:p>
          <a:p>
            <a:pPr marL="623888" lvl="1" indent="-260350">
              <a:lnSpc>
                <a:spcPts val="1700"/>
              </a:lnSpc>
              <a:buSzPct val="100000"/>
              <a:buFont typeface="Wingdings" pitchFamily="2" charset="2"/>
              <a:buChar char="ü"/>
              <a:tabLst>
                <a:tab pos="355600" algn="l"/>
              </a:tabLst>
              <a:defRPr/>
            </a:pPr>
            <a:r>
              <a:rPr lang="es-MX" sz="1400" b="1" kern="0" dirty="0">
                <a:solidFill>
                  <a:srgbClr val="FFFF00"/>
                </a:solidFill>
                <a:latin typeface="Times" pitchFamily="18" charset="0"/>
                <a:cs typeface="Arial" pitchFamily="34" charset="0"/>
              </a:rPr>
              <a:t>Factoraje y capital de trabajo para el contrato</a:t>
            </a:r>
          </a:p>
          <a:p>
            <a:pPr marL="355600" lvl="1" indent="-266700">
              <a:buSzPct val="100000"/>
              <a:buFont typeface="Wingdings" pitchFamily="2" charset="2"/>
              <a:buChar char="§"/>
              <a:tabLst>
                <a:tab pos="355600" algn="l"/>
              </a:tabLst>
              <a:defRPr/>
            </a:pPr>
            <a:r>
              <a:rPr lang="es-MX" sz="1400" b="1" kern="0" dirty="0">
                <a:solidFill>
                  <a:sysClr val="window" lastClr="FFFFFF"/>
                </a:solidFill>
                <a:latin typeface="Times" pitchFamily="18" charset="0"/>
                <a:cs typeface="Arial" pitchFamily="34" charset="0"/>
              </a:rPr>
              <a:t>Automatización de seguimiento de compras a </a:t>
            </a:r>
            <a:r>
              <a:rPr lang="es-MX" sz="1400" b="1" kern="0" dirty="0">
                <a:solidFill>
                  <a:prstClr val="white"/>
                </a:solidFill>
                <a:latin typeface="Times" pitchFamily="18" charset="0"/>
                <a:cs typeface="Arial" pitchFamily="34" charset="0"/>
              </a:rPr>
              <a:t>MIPYMES</a:t>
            </a:r>
          </a:p>
        </p:txBody>
      </p:sp>
      <p:sp>
        <p:nvSpPr>
          <p:cNvPr id="15" name="14 Rectángulo"/>
          <p:cNvSpPr/>
          <p:nvPr/>
        </p:nvSpPr>
        <p:spPr>
          <a:xfrm>
            <a:off x="4223792" y="825359"/>
            <a:ext cx="5328593" cy="308077"/>
          </a:xfrm>
          <a:prstGeom prst="rect">
            <a:avLst/>
          </a:prstGeom>
          <a:solidFill>
            <a:srgbClr val="DDDDDD">
              <a:alpha val="1686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15 Flecha derecha"/>
          <p:cNvSpPr/>
          <p:nvPr/>
        </p:nvSpPr>
        <p:spPr>
          <a:xfrm rot="10800000">
            <a:off x="9443864" y="856235"/>
            <a:ext cx="1224136" cy="205192"/>
          </a:xfrm>
          <a:prstGeom prst="rightArrow">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AutoShape 2" descr="data:image/jpeg;base64,/9j/4AAQSkZJRgABAQAAAQABAAD/2wCEAAkGBxQREhIUExAQFBUXExcaGBgWFhgTGRgbGR0WGRwXGxwfHyggGBwnHBoVIjEiJSkrLzouFx8zOTMsNygtMisBCgoKDg0OGxAQGyskICY3LzA3NDQsLywzNy0rKzcyLCsxNy43LDc3Mi4sLywsNyw2LSw3LywsMSs3LDc3LDc3Mv/AABEIAKMBNgMBIgACEQEDEQH/xAAcAAEAAgMBAQEAAAAAAAAAAAAAAgQDBQYHAQj/xABIEAACAQIDBAgFAgIFCAsAAAABAgADEQQSIQUTMVEGFCIyQVJxkQdhgaGxI9FCchUzYoLBJEOSorLD4fAWFyUmNFNzdLPC0v/EABoBAQACAwEAAAAAAAAAAAAAAAABAwIEBQb/xAAsEQEAAQMCBAUCBwAAAAAAAAAAAQIDEQQSITFBUWFxgZHBBbETFDIzUqHw/9oADAMBAAIRAxEAPwD2ujSGVeyOA8BJ7pfKPYRR7q+g/EnAhul8o9hG6Xyj2EnECG6Xyj2EbpfKPYScQIbpfKPYRul8o9hJxAhul8o9hG6Xyj2EnECG6Xyj2EbpfKPYScQIbpfKPYRul8o9hJxAhul8o9hG6Xyj2EnECG6Xyj2EbpfKPYScQIbpfKPYRul8o9hJxAhul8o9hG6Xyj2EnECG6Xyj2EbpfKPYScQIbpfKPYRul8o9hJxAhul8o9hG6Xyj2EnECG6Xyj2EbpfKPYScQIbpfKPYRul8o9hJxAhul8o9hG6Xyj2EnECG6Xyj2EbpfKPYScQIbpfKPYRul8o9hJxAp46mAo0HHkPnEnj+6PX94gZqPdX0H4k5Cj3V9B+JOAiIgIiICIiAiIgIiICIiAiIgIiICIiAiIgIiY8RXVAWdlVRxLEKB9TAyROdxnTbBUu9iL/NUqOP9JVI+8hhenmAqGwxSD+dWpj3YAfeF/5W/jOyrHlLpYmPD11dQyMrKeBUhgfQiZIUEREBERAREQEREBERArY/uj1/eIx/dHr+8QM1Hur6D8SchR7q+g/EnAREQEREBE+MbamcRtT4p4Gi5RTWrWNiaSgr9GZgG9RcQO4icz0Z6c4THNkpuyVLX3dQZWP8upDfQzpoCIiAiIgIiICIiAiIgJ8M+yntfHrh6NSs97IpNhxPJR8ybD6wmImZxDU9LOk6YNbAB6zd1b6C97M3IaH1seRI8lxu08Ti3WpUZqlwbEO1NKdu9wOVANNT4EcbzqKGxa2PNWsUDujVUJNbIrVCqhxYJfKoYoCG/wA2PG5nI4PEGtmwzBaYc/pqBkC1lvlBvqc2qEsSbleUwl6X6dat24nbiao5z28ljaG0Uq7pKeJqoaSFRUct+pcltXWzBRewuvAeF5VxFaqhVcRQSuGtlJHacX03dZNW9246iZdudFcRg6VOrW3YDsFVQxLXILWItpoD4zY7MxB2XTzVhnqvlanhiRamNDvn0O7qW0W2utzfgDo77cW4mzO7tHXPXExy8VvGVK2EZF2fW7WGpWr0L53LFjUcsLAVgpbKSuoy+E7Xov08w+KpFqjrRqLbOhP+snmB955DtDDtQaniaFWoyOxKVb2dXGrJU5VBfXwINxoZt8BhkxjpiUy0mRv8sVbKoWzN1hR4KwUgr5vWTEudq9HRVazPP+XXPWJ859p4PUMT05wicGqP/Kh/xtKJ+JGGB1p4i3PKv/6nm5a6q1jZhcEi15UrTN5mYmJxL3DYfSPD4y+5qXYC5VgVYDnY8R8xNtPKPhZst3xBr6hKalb+ZmFsvzsNT9J6vICIiAiIgIiIFbH90ev7xGP7o9f3iBmo91fQfiTkKPdX0H4k4CIiAiIgcD8ZdqtRwS0kJBr1MrEeQAsw+pyj0Jj4c9D8MuCo1atClVqVkDk1ED2Daqqg3AAFvU3lf424FnwlGqBcUq3a+QcZb/6QUf3pvPhptWnX2fh1VgWpU1put9VKDKLjkQAQfnA1G0/hkjYtMRhqwwqqVbKqZrOpvddQFB004cZtOnHTils0KuXe13F1pg5QF4Z3OthcEAWubHkSKnSH4iJhcYmGSia98oY03GZXY2CAHRjwvqOM5LbhC9JKZxH9XvKJTNwtuwE+m+HveBs6fxPxNB067s56VN+BAdGtzAcWe3iLjjOq6XdLBhMGmKoqldXZAvaKgq4JDXAPKa34xNT/AKOYPbOatPd8819bf3M95xm0Qw6OYbPfXE3W/lzVSPpygbrFfFDEmmK1HZzGioXeVWz5A+mZQQLABja5P0Eyp8Ua1dF6ps2tVqhb1QM1RE5WKLdr28cv1lvZI/7t1P8A2WJ/3srfAw/5Niv/AFx/sL/z9YG56AdOf6SNSm9HdVEUNo2ZWUm1xcXBBtp8/bRv8VHTEYmi2EzmnUqU6S0yxao61Mig6G1xc6A62ABlD4Tt/wBp4/5ir/8AMJQ6EtTG3q+8tff4sU7+fO/3y5x9YHU7G+JFQ4pMNjcG2FZyApJYWLaLmDAHKTpmHj9bX/iD0zqbNfDKlKm61c5Yte4ClBpY66MfaaD44lSMGFtv875bccvZH+3lt6H5yp8d+9gueSt/uoHQ9GOnlbG4nJ1M0sMVqOKrFh2E/ivbK2pUEA6X46TXf9ZuIxD1OobPNelT1LnMSRr2rKOze2g1OnDwG62h00pYajajTzCnSFtMqAKvADifTSef4Tau0NpF92yombVadPS+nEDjYEdppI7fo18TaWIR97SenVX+FTvAw5gm1vC4PMcfCttzpKcU9CiKYWma6uQTcsKQarY8ABdRpOI+HuxziMfVpGplK06hZrZr5XRT4+JM9E2xsmngnwhVFqbysaTNV7RXeKwUra2XXQnkSJEr9P8AuR6/Zs+gqijs/C5z2qvbJ5tWJf8AB+04npP0QqnaY3VJjSq1EqFhZVTM36gubC9wzAce1Ol6c7aXBNgKYVMudi3ZByU1UUiVvwIWobfIGb6ng1xXVa1S28oOx04Z8rU2H8t+0PQTHDbtX7liqb8cq8/73c98R8ZVR8MKFBalS5CMbOabvopCHTMQr2ZtBYznT8PrsFxO06KYmrqKZs7MT8y4Z/oPDxnQ7H2hvduYxc2i0FQDmUym/qC9T3M023KmzGx1TejaBxO+UWXzqQECDlotvpEtrT3LtqItUZjhuzEZnjxjnyiHP4PZD4fF1Nn4lkFOsurEgILBmp11J4EMCLfMrPRsbsmhhMJSo56FOnwrAqAa4KFGtrfMSwN9eFprdrrhsZj8C9RKoqFbJQdcjkAl95UF7qihWsDqSR4A3574sLUrY+kgHZSipU+ALMSx+y+0IuXKtTXRFc7eGZ7ZjhlsOj2NShszF4fEWc0cRWoopGpPEEcrMWa/h7TWdGeilTGsGN0og6vbvf2U5n58B9pv+i3R9MZVxNespFsQ4an4FxYtmPiBcC3ynoiIFAAAAAsABYAchMnL1NW67VVjGWDZ+BShTWnTUKiiwA/J5n5yzEQoIiICIiAiIgVsf3R6/vEY/uj1/eIGaj3V9B+JOQo91fQfiTgIiICIiBixWGWqjI6qyMCGUi4IOhBnmm0PhAucth8Y9JT/AAsu8I+QYMpI9bz1CIHD9EPhvRwNQVnqGvVHdJXIqHmFue18yZs+mXQyjtJVzk06qAhKigE2P8LD+Jfl7EXM6WIHmeH+FLO6HF7Qq4hE4JZgbeXMztlHO1p1PSvoouNwqYZXFFEZSuVcwAUFQoFxpY/adHEDn8L0ZCbObA70kGjUp7zLY/qZtct/DNwv4TD0H6J/0bTqoKxq53DXK5LWAFuJvOmiByHRToOMDiq2IGINTehxlyZbZnD8bm/C0812LsFcdtXH0Wd6Z3uKdHTirrW0Pz4n/hPda9ZUUsxAA8Z55Q2DTOKq1cJSqK9QvnYuxB3jZmJubKCfAQNTQ6M08LiRXr4tsdVQgrmBChl7pdizFsp1AFtZl230dxO13Ri5AXMASLIL24e3hed1s3ozTSzVLVG5fwj6eP1m9AtwkjlcH0Go5CtcmrdbEdxdRbw1PvNFgfhhUoO4o7UxFKk/eVFysRyJDZSbeOWekRIHGdF/h+mAxTV6WIdlKMm7ZQbKxU96+pBUeHOdDt7CbylcIHemy1UUnLd6ZzKt7G17W4eM2U+GE0zicvDOnW2GxlWhWK5ENABVuTZgW3gNwLMGspHJVPjN90Q6aVEwzU0oivWpWOXOVZ6YAF1spzMoCgjkAddZ0XTDZdRFNShTpGmczOBQp1HpubHfqCp3gNgGXjbUcLTzPGdIMYpAOKqDgVNMqikeBUoAGWYcpel01FGrsRbppjEeM/EfPivYbBYqniDjHengyarVM1ZrHtkkqKffcWJFrCdNj+nyZGrUMNRq1aZVWqOu7IDaCoq6tkzdmxYEZl5zg8RVp4kl2K0q57xOlOoed/8ANN8j2f5ZXplqD9tGsQVZTpnRtCAeB01BF9QD4RlvV6Gi9ibn6o6cuHbx9/RcwPSOuuNGNqMHcE3zcCCCu7UDgLHS3DifG/Q7Y6Tf0hVwQbDrTAO/qEHOxSmalkvlFwQt7c2E4PEpYkZswHA8LjwPyvobT1b4d9EnVutV0K9lFpU2FmyrazMPC5Aa3PXSIUa+3Ys0xdmOMRiPj75df0fwvVMIDVIVrPVrHiAzlqj6+IBJH0lPo506wmOqmlRapnClhnQqGAtcj3GhsZu9p4qjTpsa700pkWY1GCqQdLG/PlOf6H7B2chOIwIRr3TMrs4XhdRc6eH2mbylVU1TNU9XVxKFfbeGRir4rDqwNiGqopB5EE6TDjukmEoMFq4zDU2IBs1RFNjwNr8PnDFtYlHGbYw9FFqVcRRRG7rM6qrX4ZST2vpJ7N2pRxKlqFalVUGxKMHAPI24GBbiIgIiIFbH90ev7xGP7o9f3iBmo91fQfiTkKPdX0H4k4CIiAiIgIiICIiAiIgJXxmLWmtz9B4mTr1svhcngOcwUMH2s9TtN4ch6QNcuBfEMGqkqngo4/8AD14zc0KCoMqqAOQ/51mSICIiAiIgIiICc1t7oVhsVclTTYm5KaAnmV4X5kWJ8TOliFlu7Xbq3UTiXk+J+FFYE7vFUmHhmRkP1sTJ4P4W1xo+Mpqp4hFZwfoSBf52nqsSNsOhP1nVzGJqj2hy/R7oJhcIwcIatUcHqWNv5VACr62v8508+z4TJc+7dru1bq5zLwn4q4Q0a1IVsS+IrsHdieylNCbIlNOCg2a5v/DPTvhtsfquAoqRZ6g3j+r2IH0XKPpPNcSF2ltUs5XdmrqWIAFKl8+ABC/609eqbXpNhKlei6tTWnUIYcOwG4fUSMr9Ro67M0xV1x6Z6S/PG1WOKxtUrxrYpsv99yB+RLPTDo4dnV1otVWqxpq5IUrbMWFtSb93j85sOhGBWpj8KLXtVDH+6C3+Es/EustTaOIJscmROPlUE/cmNzZp+k3arv4UTGcZ698NZiejDrs6njnrizNkp0yCTbM40a+g0ZrAc51HwNVus4og9ncrccyW7P4b3kviAoo7M2XhzxKhz6qgv96pm3+CGFAo4qpbvVVW/wDKt/8A7ScqK9DXTZ/GmYxnH94emREQ0iIiBWx/dHr+8Rj+6PX94gZqPdX0H4k5Cj3V9B+JOAiIgIiICIiAiIgJ8M+xAglOxvxPP/CTiICIiAiIgIiICIiAiIgIiICYsXRzo63IzKwuOIuLXEyxA4HZHwvoU2BrVGr24LbIunMXJPvO4XDIE3eRclrZbDLblbhaZojC69qLt6c3KplUo7NooQyUKSsOBVFUj6gT5V2VQYktQosTqSUUk+ptrLkQr3Vd1fEYClUtnpU3twzKrW9LjTwksNhUpi1NEQXvZVCi/OwmaIRmcYIiIQREQK2P7o9f3iMf3R6/vEDNR7q+g/EnIUe6voPxJwEREBERAREQKuN2hTommKjhd5UFNL37TtchdPQ8Zgo7aouEKVM4eq1JcoJ7ahiw4aAZW14e4mLpBsUYtVU1GTKWIKgEhijorDkVLZh8xNUOhVMbsCoQqNe2UEgBqT9lr3Rr0xdhxBPjYgOho45HaogYFqZAb5XGYa+Ok+4TGpVF1a4zOvI3RiraHkQZzNPoOFTIuIIupUkUlF1NMUjfXViACW53lvD9E1SslXek5XL2Ki989VwFbiq/qsCPGw4a3DdPj0FQUi4z5C9v7IKqSTwGrL7ydTForqhYBmVmUcwmUMb8NM6+85rH9C0qvVY1SM5JtkHE1KdWzEEF1ulgNLA8dJdxnRpKlOjTL2WlQNK2W4Kk0T4k/wDlAWue8YGz/pKnvd1m7W7DnTshSSoJbgLkHT5Syay+ZfcTm26HU7HKyg9nLemrKMtSpUClf4l7YW39heUwVOgtJqZQuT/aKKT/AOHOHX2vnHIwOrFVeGYa/OVcTtOmgckmyKGJClgcxKgAgWZrg6DXhznP1ehKFlIrMqqaxCqqrbe7wHKR3bCofYcNb5KvREMBeqgIVFAFFRT7O+1NO9ibVW+qg/KB04ccLi/KYsRi0RC7MAo4njbUDw+ZE0+yejKYervVck5HU3AzMGFADM3E23Wn85mLZfRRKGHqYdahIdlOaxzdnLbNdiGbsi5FvSBvqmKRbZnQXYKLkC5N7D10PtMOL2lTplQSSWvYKCx7Nr8P5hNGOh1MMXDDMai1NaasCy1K76jxuKxW/wDZEx4ToUlNcoqnvMb5dTfJ3rsbns8Ra9+EDqd6vmXjbj48vWDVXXtLpx1Gk4XCdCmqGoK1lUVs1O4BLC1QEMEYcAwytfNe95s/+hqBi6uMxcMc1JXViGxDXdbjNpXI/uKYHR4fFK40J4sLEFT2SVJsdbXB18eMh15N41PMMyorEeADEga8OIOk0uF6LCniKdffMchqELlAH6hqk63vb9T/AFRKeK6DJU3l6p7dTPYoPPWez2ILj9VgNR3V5QOkxe1aNJ1SpUCsyO4BvqqC7G/DQazJhMdTqolRHBR1DKeF1PA2Os1G1+jCYk0szsu7QKLDiLrmFyeDIGQ/JzKDdBaZN96Teju9VvYWYdntWAseBB+kDqt+vmX3HjwmLrybxqeYZlQMRyBJUa8OIOk5zafQtayVaYqimlSoW7NJcwuHGUte5UZuyNLZQNRpD9C1zO2+uS5YZqauLl6rkVNf1f61gL2tlXlA6u8+yvs/CijTp0wWIRFUE6khQBc/OWICIiAiIgIiIFbH90ev7xGP7o9f3iBmo91fQfiTkKPdX0H4k4CIiAiIgIiICIiAiJqtq4tkqIATlFOtUYAC77sJZNQbA5vDXQawKG2MfiRihSoAsBSR2WyWsWqBiWY3GijLa+vHSU6GI2kaRZqbBwrWUbrMxLqFu1suiFj3dbcLzavtg0UV6oV81Nqn6I0WmgUsxLN2wM693U30Eg/SdFJvRrgdqxtTsbCqwt276ijUte3AXteBVxXXDRw1TdMa60HzqpRbVGFMeN183geEy7Eq41ntXWynDKb2QBavZuNCS3ibjTS1uBOWv0ppors1KsMl8w/TuCGdcg7fabsOdL6CVa/Ss03O8p9jPVKlbkmnSp1HbTzhlQW4WqDkYFHDJi6WHQU6GJFfKorM7rXzuEqapnqFQpqWuQF7LjQW7NnEttA5j2gM4Nqa0yQq1UBAzHtXplzr5ffa4Tb4dmBo1qYCK13Wxuz1UsUF2H9WSDaxB8NL16/SYIrE0qjkKxuMqqSqu+XViQcqk3tb8QKb1NoZqYsbM1XO1qQCLmdU04k5cjXv48OVbDYnaQWmN1UNsMMxfdEmrpewBHaHatc2Ol7eO0xXSTvhKVRcjMGZ0unZVyQpDWZgygWvz9Z8q9LaalhucQ5WoUsiByzDe3AAa4/qnNiBcZSLgwKNZscpdqVNzmK6sKeZmFOmFzjMFRM2cMV10FoxlbaYD5FXV9OwhKrnrjQZu12RQOvmP021PpErNlFGsWLlVH6YzkGqCR29AN0/eseGklg9uK9VaNiXO81AAUZGZbEZiQbKfW3hA11XrlTD7RRlfPkqDDlctMklWsF1uCDl7TNrcHTUCrU2diqTIgV6y3LBwxK085cOt3qFzamVAOvE2tL/AP0qAcjc1mUrTNMIgd2Db0lyAx7NkFhodeEubR2+tF2Q0qzZRclclu6721cG4VGPDw5wOcwmDxpGHz03IpqqjMVU2D4MksFbW2WtY8bLrx1uLi9o/wCT/pVCS/65YUQq60wQoBuy2LkHMD2dbzYHpTT7R3WIyh2XNkAU5BVZmBJFwBSfhrqNNZkxHSRKbKj06odlzZb02IvmyqbPYFspsTp8+MDP0cqV2oKcSpWrdgb5RcAmzWXRbi2nEfObSc/gtvb21NlqU3apUp5lCEIQ1YKNS12y0yb2K3m02PiGqUKTtYs1NSSNATbUiBciIgIiICIiAiIgIiIFbH90ev7xGP7o9f3iBmo91fQfiTkKPdX0H4k4CIiAiIgIiICIiAmCthVZkc3DJexBtoeIPMGw0+QmeIFNdlUBwoUR2s3cXvD+Lhx+cYvZtOojIUUBlK3AFwCGGmnJ3/0jzlyIFQ7Nolcho0sunZyLbQkjS1uJPuZkbB0zoaaWuT3RxYEE/UEg+szxAr0MDTp2KU6akLlGVQtlJzZdPC9zbnBwVMixppbX+EeIIP2JHoTLEQKo2bSFyKNK5AB7C6gCwB01009JVp7Coh6rMgfeEEqyJl0JN7BRmOp7TXPzm0iBWqbPpMCGpUyDxBUEcS3LmWPqTPqYGmrZxSphrWzBQDYkki/G1yfeWIgUzsujr+hR1YMewurC/a4cdTr8zM1TCo1yyIb8bgG+hX8Ej0JmaIFZcBSBLClTBJuTlFybEXJtqbEj6mY12RQHDD0e6V7i8De68OBzNp8zLsQKY2ZSFstNEIUqrIqqyg3JCm2mpJ+sz4bDrTRUUWVVCgcbAaCZYgIiICIiAiIgIiICIiBWx/dHr+8Rj+6PX94gVUxDWGvgPAT71luf2ERAdZbn9hHWW5/YREB1luf2EdZbn9hEQHWW5/YR1luf2ERAdZbn9hHWW5/YREB1luf2EdZbn9hEQHWW5/YR1luf2ERAdZbn9hHWW5/YREB1luf2EdZbn9hEQHWW5/YR1luf2ERAdZbn9hHWW5/YREB1luf2EdZbn9hEQHWW5/YR1luf2ERAdZbn9hHWW5/YREB1luf2EdZbn9hEQHWW5/YR1luf2ERAdZbn9hHWW5/YREB1luf2EdZbn9hEQHWW5/YR1luf2ERAx4muxGp8eQ+cRED/2Q=="/>
          <p:cNvSpPr>
            <a:spLocks noChangeAspect="1" noChangeArrowheads="1"/>
          </p:cNvSpPr>
          <p:nvPr/>
        </p:nvSpPr>
        <p:spPr bwMode="auto">
          <a:xfrm>
            <a:off x="1679575" y="35959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data:image/jpeg;base64,/9j/4AAQSkZJRgABAQAAAQABAAD/2wCEAAkGBxQREhIUExAQFBUXExcaGBgWFhgTGRgbGR0WGRwXGxwfHyggGBwnHBoVIjEiJSkrLzouFx8zOTMsNygtMisBCgoKDg0OGxAQGyskICY3LzA3NDQsLywzNy0rKzcyLCsxNy43LDc3Mi4sLywsNyw2LSw3LywsMSs3LDc3LDc3Mv/AABEIAKMBNgMBIgACEQEDEQH/xAAcAAEAAgMBAQEAAAAAAAAAAAAAAgQDBQYHAQj/xABIEAACAQIDBAgFAgIFCAsAAAABAgADEQQSIQUTMVEGFCIyQVJxkQdhgaGxI9FCchUzYoLBJEOSorLD4fAWFyUmNFNzdLPC0v/EABoBAQACAwEAAAAAAAAAAAAAAAABAwIEBQb/xAAsEQEAAQMCBAUCBwAAAAAAAAAAAQIDEQQSITFBUWFxgZHBBbETFDIzUqHw/9oADAMBAAIRAxEAPwD2ujSGVeyOA8BJ7pfKPYRR7q+g/EnAhul8o9hG6Xyj2EnECG6Xyj2EbpfKPYScQIbpfKPYRul8o9hJxAhul8o9hG6Xyj2EnECG6Xyj2EbpfKPYScQIbpfKPYRul8o9hJxAhul8o9hG6Xyj2EnECG6Xyj2EbpfKPYScQIbpfKPYRul8o9hJxAhul8o9hG6Xyj2EnECG6Xyj2EbpfKPYScQIbpfKPYRul8o9hJxAhul8o9hG6Xyj2EnECG6Xyj2EbpfKPYScQIbpfKPYRul8o9hJxAhul8o9hG6Xyj2EnECG6Xyj2EbpfKPYScQIbpfKPYRul8o9hJxAp46mAo0HHkPnEnj+6PX94gZqPdX0H4k5Cj3V9B+JOAiIgIiICIiAiIgIiICIiAiIgIiICIiAiIgIiY8RXVAWdlVRxLEKB9TAyROdxnTbBUu9iL/NUqOP9JVI+8hhenmAqGwxSD+dWpj3YAfeF/5W/jOyrHlLpYmPD11dQyMrKeBUhgfQiZIUEREBERAREQEREBERArY/uj1/eIx/dHr+8QM1Hur6D8SchR7q+g/EnAREQEREBE+MbamcRtT4p4Gi5RTWrWNiaSgr9GZgG9RcQO4icz0Z6c4THNkpuyVLX3dQZWP8upDfQzpoCIiAiIgIiICIiAiIgJ8M+yntfHrh6NSs97IpNhxPJR8ybD6wmImZxDU9LOk6YNbAB6zd1b6C97M3IaH1seRI8lxu08Ti3WpUZqlwbEO1NKdu9wOVANNT4EcbzqKGxa2PNWsUDujVUJNbIrVCqhxYJfKoYoCG/wA2PG5nI4PEGtmwzBaYc/pqBkC1lvlBvqc2qEsSbleUwl6X6dat24nbiao5z28ljaG0Uq7pKeJqoaSFRUct+pcltXWzBRewuvAeF5VxFaqhVcRQSuGtlJHacX03dZNW9246iZdudFcRg6VOrW3YDsFVQxLXILWItpoD4zY7MxB2XTzVhnqvlanhiRamNDvn0O7qW0W2utzfgDo77cW4mzO7tHXPXExy8VvGVK2EZF2fW7WGpWr0L53LFjUcsLAVgpbKSuoy+E7Xov08w+KpFqjrRqLbOhP+snmB955DtDDtQaniaFWoyOxKVb2dXGrJU5VBfXwINxoZt8BhkxjpiUy0mRv8sVbKoWzN1hR4KwUgr5vWTEudq9HRVazPP+XXPWJ859p4PUMT05wicGqP/Kh/xtKJ+JGGB1p4i3PKv/6nm5a6q1jZhcEi15UrTN5mYmJxL3DYfSPD4y+5qXYC5VgVYDnY8R8xNtPKPhZst3xBr6hKalb+ZmFsvzsNT9J6vICIiAiIgIiIFbH90ev7xGP7o9f3iBmo91fQfiTkKPdX0H4k4CIiAiIgcD8ZdqtRwS0kJBr1MrEeQAsw+pyj0Jj4c9D8MuCo1atClVqVkDk1ED2Daqqg3AAFvU3lf424FnwlGqBcUq3a+QcZb/6QUf3pvPhptWnX2fh1VgWpU1put9VKDKLjkQAQfnA1G0/hkjYtMRhqwwqqVbKqZrOpvddQFB004cZtOnHTils0KuXe13F1pg5QF4Z3OthcEAWubHkSKnSH4iJhcYmGSia98oY03GZXY2CAHRjwvqOM5LbhC9JKZxH9XvKJTNwtuwE+m+HveBs6fxPxNB067s56VN+BAdGtzAcWe3iLjjOq6XdLBhMGmKoqldXZAvaKgq4JDXAPKa34xNT/AKOYPbOatPd8819bf3M95xm0Qw6OYbPfXE3W/lzVSPpygbrFfFDEmmK1HZzGioXeVWz5A+mZQQLABja5P0Eyp8Ua1dF6ps2tVqhb1QM1RE5WKLdr28cv1lvZI/7t1P8A2WJ/3srfAw/5Niv/AFx/sL/z9YG56AdOf6SNSm9HdVEUNo2ZWUm1xcXBBtp8/bRv8VHTEYmi2EzmnUqU6S0yxao61Mig6G1xc6A62ABlD4Tt/wBp4/5ir/8AMJQ6EtTG3q+8tff4sU7+fO/3y5x9YHU7G+JFQ4pMNjcG2FZyApJYWLaLmDAHKTpmHj9bX/iD0zqbNfDKlKm61c5Yte4ClBpY66MfaaD44lSMGFtv875bccvZH+3lt6H5yp8d+9gueSt/uoHQ9GOnlbG4nJ1M0sMVqOKrFh2E/ivbK2pUEA6X46TXf9ZuIxD1OobPNelT1LnMSRr2rKOze2g1OnDwG62h00pYajajTzCnSFtMqAKvADifTSef4Tau0NpF92yombVadPS+nEDjYEdppI7fo18TaWIR97SenVX+FTvAw5gm1vC4PMcfCttzpKcU9CiKYWma6uQTcsKQarY8ABdRpOI+HuxziMfVpGplK06hZrZr5XRT4+JM9E2xsmngnwhVFqbysaTNV7RXeKwUra2XXQnkSJEr9P8AuR6/Zs+gqijs/C5z2qvbJ5tWJf8AB+04npP0QqnaY3VJjSq1EqFhZVTM36gubC9wzAce1Ol6c7aXBNgKYVMudi3ZByU1UUiVvwIWobfIGb6ng1xXVa1S28oOx04Z8rU2H8t+0PQTHDbtX7liqb8cq8/73c98R8ZVR8MKFBalS5CMbOabvopCHTMQr2ZtBYznT8PrsFxO06KYmrqKZs7MT8y4Z/oPDxnQ7H2hvduYxc2i0FQDmUym/qC9T3M023KmzGx1TejaBxO+UWXzqQECDlotvpEtrT3LtqItUZjhuzEZnjxjnyiHP4PZD4fF1Nn4lkFOsurEgILBmp11J4EMCLfMrPRsbsmhhMJSo56FOnwrAqAa4KFGtrfMSwN9eFprdrrhsZj8C9RKoqFbJQdcjkAl95UF7qihWsDqSR4A3574sLUrY+kgHZSipU+ALMSx+y+0IuXKtTXRFc7eGZ7ZjhlsOj2NShszF4fEWc0cRWoopGpPEEcrMWa/h7TWdGeilTGsGN0og6vbvf2U5n58B9pv+i3R9MZVxNespFsQ4an4FxYtmPiBcC3ynoiIFAAAAAsABYAchMnL1NW67VVjGWDZ+BShTWnTUKiiwA/J5n5yzEQoIiICIiAiIgVsf3R6/vEY/uj1/eIGaj3V9B+JOQo91fQfiTgIiICIiBixWGWqjI6qyMCGUi4IOhBnmm0PhAucth8Y9JT/AAsu8I+QYMpI9bz1CIHD9EPhvRwNQVnqGvVHdJXIqHmFue18yZs+mXQyjtJVzk06qAhKigE2P8LD+Jfl7EXM6WIHmeH+FLO6HF7Qq4hE4JZgbeXMztlHO1p1PSvoouNwqYZXFFEZSuVcwAUFQoFxpY/adHEDn8L0ZCbObA70kGjUp7zLY/qZtct/DNwv4TD0H6J/0bTqoKxq53DXK5LWAFuJvOmiByHRToOMDiq2IGINTehxlyZbZnD8bm/C0812LsFcdtXH0Wd6Z3uKdHTirrW0Pz4n/hPda9ZUUsxAA8Z55Q2DTOKq1cJSqK9QvnYuxB3jZmJubKCfAQNTQ6M08LiRXr4tsdVQgrmBChl7pdizFsp1AFtZl230dxO13Ri5AXMASLIL24e3hed1s3ozTSzVLVG5fwj6eP1m9AtwkjlcH0Go5CtcmrdbEdxdRbw1PvNFgfhhUoO4o7UxFKk/eVFysRyJDZSbeOWekRIHGdF/h+mAxTV6WIdlKMm7ZQbKxU96+pBUeHOdDt7CbylcIHemy1UUnLd6ZzKt7G17W4eM2U+GE0zicvDOnW2GxlWhWK5ENABVuTZgW3gNwLMGspHJVPjN90Q6aVEwzU0oivWpWOXOVZ6YAF1spzMoCgjkAddZ0XTDZdRFNShTpGmczOBQp1HpubHfqCp3gNgGXjbUcLTzPGdIMYpAOKqDgVNMqikeBUoAGWYcpel01FGrsRbppjEeM/EfPivYbBYqniDjHengyarVM1ZrHtkkqKffcWJFrCdNj+nyZGrUMNRq1aZVWqOu7IDaCoq6tkzdmxYEZl5zg8RVp4kl2K0q57xOlOoed/8ANN8j2f5ZXplqD9tGsQVZTpnRtCAeB01BF9QD4RlvV6Gi9ibn6o6cuHbx9/RcwPSOuuNGNqMHcE3zcCCCu7UDgLHS3DifG/Q7Y6Tf0hVwQbDrTAO/qEHOxSmalkvlFwQt7c2E4PEpYkZswHA8LjwPyvobT1b4d9EnVutV0K9lFpU2FmyrazMPC5Aa3PXSIUa+3Ys0xdmOMRiPj75df0fwvVMIDVIVrPVrHiAzlqj6+IBJH0lPo506wmOqmlRapnClhnQqGAtcj3GhsZu9p4qjTpsa700pkWY1GCqQdLG/PlOf6H7B2chOIwIRr3TMrs4XhdRc6eH2mbylVU1TNU9XVxKFfbeGRir4rDqwNiGqopB5EE6TDjukmEoMFq4zDU2IBs1RFNjwNr8PnDFtYlHGbYw9FFqVcRRRG7rM6qrX4ZST2vpJ7N2pRxKlqFalVUGxKMHAPI24GBbiIgIiIFbH90ev7xGP7o9f3iBmo91fQfiTkKPdX0H4k4CIiAiIgIiICIiAiIgJXxmLWmtz9B4mTr1svhcngOcwUMH2s9TtN4ch6QNcuBfEMGqkqngo4/8AD14zc0KCoMqqAOQ/51mSICIiAiIgIiICc1t7oVhsVclTTYm5KaAnmV4X5kWJ8TOliFlu7Xbq3UTiXk+J+FFYE7vFUmHhmRkP1sTJ4P4W1xo+Mpqp4hFZwfoSBf52nqsSNsOhP1nVzGJqj2hy/R7oJhcIwcIatUcHqWNv5VACr62v8508+z4TJc+7dru1bq5zLwn4q4Q0a1IVsS+IrsHdieylNCbIlNOCg2a5v/DPTvhtsfquAoqRZ6g3j+r2IH0XKPpPNcSF2ltUs5XdmrqWIAFKl8+ABC/609eqbXpNhKlei6tTWnUIYcOwG4fUSMr9Ro67M0xV1x6Z6S/PG1WOKxtUrxrYpsv99yB+RLPTDo4dnV1otVWqxpq5IUrbMWFtSb93j85sOhGBWpj8KLXtVDH+6C3+Es/EustTaOIJscmROPlUE/cmNzZp+k3arv4UTGcZ698NZiejDrs6njnrizNkp0yCTbM40a+g0ZrAc51HwNVus4og9ncrccyW7P4b3kviAoo7M2XhzxKhz6qgv96pm3+CGFAo4qpbvVVW/wDKt/8A7ScqK9DXTZ/GmYxnH94emREQ0iIiBWx/dHr+8Rj+6PX94gZqPdX0H4k5Cj3V9B+JOAiIgIiICIiAiIgJ8M+xAglOxvxPP/CTiICIiAiIgIiICIiAiIgIiICYsXRzo63IzKwuOIuLXEyxA4HZHwvoU2BrVGr24LbIunMXJPvO4XDIE3eRclrZbDLblbhaZojC69qLt6c3KplUo7NooQyUKSsOBVFUj6gT5V2VQYktQosTqSUUk+ptrLkQr3Vd1fEYClUtnpU3twzKrW9LjTwksNhUpi1NEQXvZVCi/OwmaIRmcYIiIQREQK2P7o9f3iMf3R6/vEDNR7q+g/EnIUe6voPxJwEREBERAREQKuN2hTommKjhd5UFNL37TtchdPQ8Zgo7aouEKVM4eq1JcoJ7ahiw4aAZW14e4mLpBsUYtVU1GTKWIKgEhijorDkVLZh8xNUOhVMbsCoQqNe2UEgBqT9lr3Rr0xdhxBPjYgOho45HaogYFqZAb5XGYa+Ok+4TGpVF1a4zOvI3RiraHkQZzNPoOFTIuIIupUkUlF1NMUjfXViACW53lvD9E1SslXek5XL2Ki989VwFbiq/qsCPGw4a3DdPj0FQUi4z5C9v7IKqSTwGrL7ydTForqhYBmVmUcwmUMb8NM6+85rH9C0qvVY1SM5JtkHE1KdWzEEF1ulgNLA8dJdxnRpKlOjTL2WlQNK2W4Kk0T4k/wDlAWue8YGz/pKnvd1m7W7DnTshSSoJbgLkHT5Syay+ZfcTm26HU7HKyg9nLemrKMtSpUClf4l7YW39heUwVOgtJqZQuT/aKKT/AOHOHX2vnHIwOrFVeGYa/OVcTtOmgckmyKGJClgcxKgAgWZrg6DXhznP1ehKFlIrMqqaxCqqrbe7wHKR3bCofYcNb5KvREMBeqgIVFAFFRT7O+1NO9ibVW+qg/KB04ccLi/KYsRi0RC7MAo4njbUDw+ZE0+yejKYervVck5HU3AzMGFADM3E23Wn85mLZfRRKGHqYdahIdlOaxzdnLbNdiGbsi5FvSBvqmKRbZnQXYKLkC5N7D10PtMOL2lTplQSSWvYKCx7Nr8P5hNGOh1MMXDDMai1NaasCy1K76jxuKxW/wDZEx4ToUlNcoqnvMb5dTfJ3rsbns8Ra9+EDqd6vmXjbj48vWDVXXtLpx1Gk4XCdCmqGoK1lUVs1O4BLC1QEMEYcAwytfNe95s/+hqBi6uMxcMc1JXViGxDXdbjNpXI/uKYHR4fFK40J4sLEFT2SVJsdbXB18eMh15N41PMMyorEeADEga8OIOk0uF6LCniKdffMchqELlAH6hqk63vb9T/AFRKeK6DJU3l6p7dTPYoPPWez2ILj9VgNR3V5QOkxe1aNJ1SpUCsyO4BvqqC7G/DQazJhMdTqolRHBR1DKeF1PA2Os1G1+jCYk0szsu7QKLDiLrmFyeDIGQ/JzKDdBaZN96Teju9VvYWYdntWAseBB+kDqt+vmX3HjwmLrybxqeYZlQMRyBJUa8OIOk5zafQtayVaYqimlSoW7NJcwuHGUte5UZuyNLZQNRpD9C1zO2+uS5YZqauLl6rkVNf1f61gL2tlXlA6u8+yvs/CijTp0wWIRFUE6khQBc/OWICIiAiIgIiIFbH90ev7xGP7o9f3iBmo91fQfiTkKPdX0H4k4CIiAiIgIiICIiAiJqtq4tkqIATlFOtUYAC77sJZNQbA5vDXQawKG2MfiRihSoAsBSR2WyWsWqBiWY3GijLa+vHSU6GI2kaRZqbBwrWUbrMxLqFu1suiFj3dbcLzavtg0UV6oV81Nqn6I0WmgUsxLN2wM693U30Eg/SdFJvRrgdqxtTsbCqwt276ijUte3AXteBVxXXDRw1TdMa60HzqpRbVGFMeN183geEy7Eq41ntXWynDKb2QBavZuNCS3ibjTS1uBOWv0ppors1KsMl8w/TuCGdcg7fabsOdL6CVa/Ss03O8p9jPVKlbkmnSp1HbTzhlQW4WqDkYFHDJi6WHQU6GJFfKorM7rXzuEqapnqFQpqWuQF7LjQW7NnEttA5j2gM4Nqa0yQq1UBAzHtXplzr5ffa4Tb4dmBo1qYCK13Wxuz1UsUF2H9WSDaxB8NL16/SYIrE0qjkKxuMqqSqu+XViQcqk3tb8QKb1NoZqYsbM1XO1qQCLmdU04k5cjXv48OVbDYnaQWmN1UNsMMxfdEmrpewBHaHatc2Ol7eO0xXSTvhKVRcjMGZ0unZVyQpDWZgygWvz9Z8q9LaalhucQ5WoUsiByzDe3AAa4/qnNiBcZSLgwKNZscpdqVNzmK6sKeZmFOmFzjMFRM2cMV10FoxlbaYD5FXV9OwhKrnrjQZu12RQOvmP021PpErNlFGsWLlVH6YzkGqCR29AN0/eseGklg9uK9VaNiXO81AAUZGZbEZiQbKfW3hA11XrlTD7RRlfPkqDDlctMklWsF1uCDl7TNrcHTUCrU2diqTIgV6y3LBwxK085cOt3qFzamVAOvE2tL/AP0qAcjc1mUrTNMIgd2Db0lyAx7NkFhodeEubR2+tF2Q0qzZRclclu6721cG4VGPDw5wOcwmDxpGHz03IpqqjMVU2D4MksFbW2WtY8bLrx1uLi9o/wCT/pVCS/65YUQq60wQoBuy2LkHMD2dbzYHpTT7R3WIyh2XNkAU5BVZmBJFwBSfhrqNNZkxHSRKbKj06odlzZb02IvmyqbPYFspsTp8+MDP0cqV2oKcSpWrdgb5RcAmzWXRbi2nEfObSc/gtvb21NlqU3apUp5lCEIQ1YKNS12y0yb2K3m02PiGqUKTtYs1NSSNATbUiBciIgIiICIiAiIgIiIFbH90ev7xGP7o9f3iBmo91fQfiTkKPdX0H4k4CIiAiIgIiICIiAmCthVZkc3DJexBtoeIPMGw0+QmeIFNdlUBwoUR2s3cXvD+Lhx+cYvZtOojIUUBlK3AFwCGGmnJ3/0jzlyIFQ7Nolcho0sunZyLbQkjS1uJPuZkbB0zoaaWuT3RxYEE/UEg+szxAr0MDTp2KU6akLlGVQtlJzZdPC9zbnBwVMixppbX+EeIIP2JHoTLEQKo2bSFyKNK5AB7C6gCwB01009JVp7Coh6rMgfeEEqyJl0JN7BRmOp7TXPzm0iBWqbPpMCGpUyDxBUEcS3LmWPqTPqYGmrZxSphrWzBQDYkki/G1yfeWIgUzsujr+hR1YMewurC/a4cdTr8zM1TCo1yyIb8bgG+hX8Ej0JmaIFZcBSBLClTBJuTlFybEXJtqbEj6mY12RQHDD0e6V7i8De68OBzNp8zLsQKY2ZSFstNEIUqrIqqyg3JCm2mpJ+sz4bDrTRUUWVVCgcbAaCZYgIiICIiAiIgIiICIiBWx/dHr+8Rj+6PX94gVUxDWGvgPAT71luf2ERAdZbn9hHWW5/YREB1luf2EdZbn9hEQHWW5/YR1luf2ERAdZbn9hHWW5/YREB1luf2EdZbn9hEQHWW5/YR1luf2ERAdZbn9hHWW5/YREB1luf2EdZbn9hEQHWW5/YR1luf2ERAdZbn9hHWW5/YREB1luf2EdZbn9hEQHWW5/YR1luf2ERAdZbn9hHWW5/YREB1luf2EdZbn9hEQHWW5/YR1luf2ERAdZbn9hHWW5/YREB1luf2EdZbn9hEQHWW5/YR1luf2ERAx4muxGp8eQ+cRED/2Q=="/>
          <p:cNvSpPr>
            <a:spLocks noChangeAspect="1" noChangeArrowheads="1"/>
          </p:cNvSpPr>
          <p:nvPr/>
        </p:nvSpPr>
        <p:spPr bwMode="auto">
          <a:xfrm>
            <a:off x="1831975" y="5907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6" name="Imagen 5"/>
          <p:cNvPicPr>
            <a:picLocks noChangeAspect="1"/>
          </p:cNvPicPr>
          <p:nvPr/>
        </p:nvPicPr>
        <p:blipFill>
          <a:blip r:embed="rId2"/>
          <a:stretch>
            <a:fillRect/>
          </a:stretch>
        </p:blipFill>
        <p:spPr>
          <a:xfrm>
            <a:off x="2136775" y="2335669"/>
            <a:ext cx="7724479" cy="4342899"/>
          </a:xfrm>
          <a:prstGeom prst="rect">
            <a:avLst/>
          </a:prstGeom>
        </p:spPr>
      </p:pic>
    </p:spTree>
    <p:extLst>
      <p:ext uri="{BB962C8B-B14F-4D97-AF65-F5344CB8AC3E}">
        <p14:creationId xmlns:p14="http://schemas.microsoft.com/office/powerpoint/2010/main" val="39829000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2562565" y="4080412"/>
            <a:ext cx="8316912" cy="719138"/>
          </a:xfrm>
          <a:prstGeom prst="rect">
            <a:avLst/>
          </a:prstGeom>
          <a:noFill/>
          <a:ln w="9525">
            <a:noFill/>
            <a:miter lim="800000"/>
            <a:headEnd/>
            <a:tailEnd/>
          </a:ln>
          <a:effectLst>
            <a:glow rad="139700">
              <a:srgbClr val="008080">
                <a:alpha val="40000"/>
              </a:srgbClr>
            </a:glow>
            <a:innerShdw blurRad="63500" dist="50800" dir="2700000">
              <a:prstClr val="black">
                <a:alpha val="50000"/>
              </a:prstClr>
            </a:innerShdw>
            <a:reflection blurRad="6350" stA="50000" endA="295" endPos="92000" dist="101600" dir="5400000" sy="-100000" algn="bl" rotWithShape="0"/>
          </a:effectLst>
          <a:scene3d>
            <a:camera prst="obliqueBottomRight"/>
            <a:lightRig rig="threePt" dir="t"/>
          </a:scene3d>
          <a:extLst>
            <a:ext uri="{909E8E84-426E-40DD-AFC4-6F175D3DCCD1}">
              <a14:hiddenFill xmlns:a14="http://schemas.microsoft.com/office/drawing/2010/main">
                <a:solidFill>
                  <a:schemeClr val="accent1"/>
                </a:solidFill>
              </a14:hiddenFill>
            </a:ext>
          </a:extLst>
        </p:spPr>
        <p:txBody>
          <a:bodyPr wrap="none" anchor="ctr"/>
          <a:lstStyle/>
          <a:p>
            <a:pPr>
              <a:defRPr/>
            </a:pPr>
            <a:endParaRPr lang="es-ES" sz="1600" b="1" dirty="0">
              <a:solidFill>
                <a:srgbClr val="4D4D4D"/>
              </a:solidFill>
            </a:endParaRPr>
          </a:p>
        </p:txBody>
      </p:sp>
      <p:graphicFrame>
        <p:nvGraphicFramePr>
          <p:cNvPr id="3" name="2 Diagrama"/>
          <p:cNvGraphicFramePr/>
          <p:nvPr>
            <p:extLst>
              <p:ext uri="{D42A27DB-BD31-4B8C-83A1-F6EECF244321}">
                <p14:modId xmlns:p14="http://schemas.microsoft.com/office/powerpoint/2010/main" val="3561274306"/>
              </p:ext>
            </p:extLst>
          </p:nvPr>
        </p:nvGraphicFramePr>
        <p:xfrm>
          <a:off x="2130517" y="1128084"/>
          <a:ext cx="7480286" cy="5296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4239" y="420930"/>
            <a:ext cx="2242038" cy="840764"/>
          </a:xfrm>
          <a:prstGeom prst="rect">
            <a:avLst/>
          </a:prstGeom>
        </p:spPr>
      </p:pic>
    </p:spTree>
    <p:extLst>
      <p:ext uri="{BB962C8B-B14F-4D97-AF65-F5344CB8AC3E}">
        <p14:creationId xmlns:p14="http://schemas.microsoft.com/office/powerpoint/2010/main" val="10057451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5"/>
          <p:cNvSpPr>
            <a:spLocks noChangeArrowheads="1"/>
          </p:cNvSpPr>
          <p:nvPr/>
        </p:nvSpPr>
        <p:spPr bwMode="gray">
          <a:xfrm>
            <a:off x="2187384" y="447375"/>
            <a:ext cx="1866840" cy="714693"/>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es-MX" kern="0">
              <a:solidFill>
                <a:prstClr val="black"/>
              </a:solidFill>
              <a:latin typeface="Arial" pitchFamily="34" charset="0"/>
              <a:cs typeface="Arial" pitchFamily="34" charset="0"/>
            </a:endParaRPr>
          </a:p>
        </p:txBody>
      </p:sp>
      <p:sp>
        <p:nvSpPr>
          <p:cNvPr id="10" name="Rectangle 14"/>
          <p:cNvSpPr>
            <a:spLocks noChangeArrowheads="1"/>
          </p:cNvSpPr>
          <p:nvPr/>
        </p:nvSpPr>
        <p:spPr bwMode="black">
          <a:xfrm>
            <a:off x="1984375" y="655539"/>
            <a:ext cx="2022660" cy="369332"/>
          </a:xfrm>
          <a:prstGeom prst="rect">
            <a:avLst/>
          </a:prstGeom>
          <a:noFill/>
          <a:ln w="9525" algn="ctr">
            <a:noFill/>
            <a:miter lim="800000"/>
            <a:headEnd/>
            <a:tailEnd/>
          </a:ln>
        </p:spPr>
        <p:txBody>
          <a:bodyPr>
            <a:spAutoFit/>
          </a:bodyPr>
          <a:lstStyle/>
          <a:p>
            <a:pPr algn="ctr">
              <a:defRPr/>
            </a:pPr>
            <a:r>
              <a:rPr lang="es-MX" b="1" kern="0" dirty="0">
                <a:solidFill>
                  <a:prstClr val="black"/>
                </a:solidFill>
                <a:latin typeface="Times" pitchFamily="18" charset="0"/>
                <a:cs typeface="Arial" pitchFamily="34" charset="0"/>
              </a:rPr>
              <a:t>Herramientas</a:t>
            </a:r>
            <a:endParaRPr lang="en-US" b="1" kern="0" dirty="0">
              <a:solidFill>
                <a:srgbClr val="FFFFFF"/>
              </a:solidFill>
              <a:latin typeface="Times" pitchFamily="18" charset="0"/>
              <a:cs typeface="Arial" pitchFamily="34" charset="0"/>
            </a:endParaRPr>
          </a:p>
        </p:txBody>
      </p:sp>
      <p:sp>
        <p:nvSpPr>
          <p:cNvPr id="11" name="AutoShape 8"/>
          <p:cNvSpPr>
            <a:spLocks noChangeArrowheads="1"/>
          </p:cNvSpPr>
          <p:nvPr/>
        </p:nvSpPr>
        <p:spPr bwMode="ltGray">
          <a:xfrm>
            <a:off x="1687139" y="400567"/>
            <a:ext cx="438992" cy="713108"/>
          </a:xfrm>
          <a:prstGeom prst="roundRect">
            <a:avLst>
              <a:gd name="adj" fmla="val 16667"/>
            </a:avLst>
          </a:prstGeom>
          <a:solidFill>
            <a:srgbClr val="C0504D"/>
          </a:solidFill>
          <a:ln w="38100" algn="ctr">
            <a:solidFill>
              <a:srgbClr val="FFFFFF">
                <a:alpha val="70195"/>
              </a:srgbClr>
            </a:solidFill>
            <a:round/>
            <a:headEnd/>
            <a:tailEnd/>
          </a:ln>
        </p:spPr>
        <p:txBody>
          <a:bodyPr wrap="none" anchor="ctr"/>
          <a:lstStyle/>
          <a:p>
            <a:pPr>
              <a:defRPr/>
            </a:pPr>
            <a:endParaRPr lang="es-ES" kern="0">
              <a:solidFill>
                <a:prstClr val="black"/>
              </a:solidFill>
            </a:endParaRPr>
          </a:p>
        </p:txBody>
      </p:sp>
      <p:sp>
        <p:nvSpPr>
          <p:cNvPr id="12" name="AutoShape 9"/>
          <p:cNvSpPr>
            <a:spLocks noChangeArrowheads="1"/>
          </p:cNvSpPr>
          <p:nvPr/>
        </p:nvSpPr>
        <p:spPr bwMode="ltGray">
          <a:xfrm>
            <a:off x="1741094" y="416157"/>
            <a:ext cx="385037" cy="697519"/>
          </a:xfrm>
          <a:prstGeom prst="roundRect">
            <a:avLst>
              <a:gd name="adj" fmla="val 28356"/>
            </a:avLst>
          </a:prstGeom>
          <a:gradFill rotWithShape="1">
            <a:gsLst>
              <a:gs pos="0">
                <a:srgbClr val="FFFFFF">
                  <a:alpha val="70000"/>
                </a:srgbClr>
              </a:gs>
              <a:gs pos="100000">
                <a:srgbClr val="C0504D">
                  <a:alpha val="70000"/>
                </a:srgbClr>
              </a:gs>
            </a:gsLst>
            <a:lin ang="5400000" scaled="1"/>
          </a:gradFill>
          <a:ln w="9525" algn="ctr">
            <a:noFill/>
            <a:round/>
            <a:headEnd/>
            <a:tailEnd/>
          </a:ln>
        </p:spPr>
        <p:txBody>
          <a:bodyPr wrap="none" anchor="ctr"/>
          <a:lstStyle/>
          <a:p>
            <a:pPr>
              <a:defRPr/>
            </a:pPr>
            <a:endParaRPr lang="es-ES" kern="0">
              <a:solidFill>
                <a:prstClr val="black"/>
              </a:solidFill>
            </a:endParaRPr>
          </a:p>
        </p:txBody>
      </p:sp>
      <p:sp>
        <p:nvSpPr>
          <p:cNvPr id="13" name="54 CuadroTexto"/>
          <p:cNvSpPr txBox="1">
            <a:spLocks noChangeArrowheads="1"/>
          </p:cNvSpPr>
          <p:nvPr/>
        </p:nvSpPr>
        <p:spPr bwMode="auto">
          <a:xfrm>
            <a:off x="1775521" y="400568"/>
            <a:ext cx="232231" cy="769441"/>
          </a:xfrm>
          <a:prstGeom prst="rect">
            <a:avLst/>
          </a:prstGeom>
          <a:noFill/>
          <a:ln w="9525">
            <a:noFill/>
            <a:miter lim="800000"/>
            <a:headEnd/>
            <a:tailEnd/>
          </a:ln>
        </p:spPr>
        <p:txBody>
          <a:bodyPr>
            <a:spAutoFit/>
          </a:bodyPr>
          <a:lstStyle/>
          <a:p>
            <a:pPr>
              <a:defRPr/>
            </a:pPr>
            <a:r>
              <a:rPr lang="es-MX" sz="4400" kern="0" dirty="0">
                <a:solidFill>
                  <a:prstClr val="white"/>
                </a:solidFill>
              </a:rPr>
              <a:t>3</a:t>
            </a:r>
          </a:p>
        </p:txBody>
      </p:sp>
      <p:sp>
        <p:nvSpPr>
          <p:cNvPr id="14" name="AutoShape 15"/>
          <p:cNvSpPr>
            <a:spLocks noChangeArrowheads="1"/>
          </p:cNvSpPr>
          <p:nvPr/>
        </p:nvSpPr>
        <p:spPr bwMode="gray">
          <a:xfrm>
            <a:off x="4077785" y="447375"/>
            <a:ext cx="5894181" cy="735258"/>
          </a:xfrm>
          <a:prstGeom prst="roundRect">
            <a:avLst>
              <a:gd name="adj" fmla="val 4639"/>
            </a:avLst>
          </a:prstGeom>
          <a:solidFill>
            <a:srgbClr val="1F497D">
              <a:lumMod val="50000"/>
            </a:srgbClr>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Creación de </a:t>
            </a:r>
            <a:r>
              <a:rPr lang="es-MX" sz="1400" b="1" i="1" kern="0" dirty="0" err="1">
                <a:solidFill>
                  <a:prstClr val="white"/>
                </a:solidFill>
                <a:latin typeface="Times" pitchFamily="18" charset="0"/>
                <a:cs typeface="Arial" pitchFamily="34" charset="0"/>
              </a:rPr>
              <a:t>CompraNet</a:t>
            </a:r>
            <a:r>
              <a:rPr lang="es-MX" sz="1400" b="1" i="1" kern="0" dirty="0">
                <a:solidFill>
                  <a:prstClr val="white"/>
                </a:solidFill>
                <a:latin typeface="Times" pitchFamily="18" charset="0"/>
                <a:cs typeface="Arial" pitchFamily="34" charset="0"/>
              </a:rPr>
              <a:t> 5.0 y </a:t>
            </a:r>
            <a:r>
              <a:rPr lang="es-MX" sz="1400" b="1" i="1" kern="0" dirty="0" err="1">
                <a:solidFill>
                  <a:prstClr val="white"/>
                </a:solidFill>
                <a:latin typeface="Times" pitchFamily="18" charset="0"/>
                <a:cs typeface="Arial" pitchFamily="34" charset="0"/>
              </a:rPr>
              <a:t>CompraNet</a:t>
            </a:r>
            <a:r>
              <a:rPr lang="es-MX" sz="1400" b="1" i="1" kern="0" dirty="0">
                <a:solidFill>
                  <a:prstClr val="white"/>
                </a:solidFill>
                <a:latin typeface="Times" pitchFamily="18" charset="0"/>
                <a:cs typeface="Arial" pitchFamily="34" charset="0"/>
              </a:rPr>
              <a:t> </a:t>
            </a:r>
            <a:r>
              <a:rPr lang="es-MX" sz="1400" b="1" i="1" kern="0" dirty="0" err="1">
                <a:solidFill>
                  <a:prstClr val="white"/>
                </a:solidFill>
                <a:latin typeface="Times" pitchFamily="18" charset="0"/>
                <a:cs typeface="Arial" pitchFamily="34" charset="0"/>
              </a:rPr>
              <a:t>im</a:t>
            </a:r>
            <a:r>
              <a:rPr lang="es-MX" sz="1400" b="1" i="1" kern="0" dirty="0">
                <a:solidFill>
                  <a:prstClr val="white"/>
                </a:solidFill>
                <a:latin typeface="Times" pitchFamily="18" charset="0"/>
                <a:cs typeface="Arial" pitchFamily="34" charset="0"/>
              </a:rPr>
              <a:t> </a:t>
            </a:r>
          </a:p>
        </p:txBody>
      </p:sp>
      <p:sp>
        <p:nvSpPr>
          <p:cNvPr id="15" name="14 Rectángulo"/>
          <p:cNvSpPr/>
          <p:nvPr/>
        </p:nvSpPr>
        <p:spPr>
          <a:xfrm>
            <a:off x="4223792" y="616592"/>
            <a:ext cx="5328593" cy="308077"/>
          </a:xfrm>
          <a:prstGeom prst="rect">
            <a:avLst/>
          </a:prstGeom>
          <a:solidFill>
            <a:srgbClr val="DDDDDD">
              <a:alpha val="1686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15 Flecha derecha"/>
          <p:cNvSpPr/>
          <p:nvPr/>
        </p:nvSpPr>
        <p:spPr>
          <a:xfrm rot="10800000">
            <a:off x="9443864" y="647468"/>
            <a:ext cx="1224136" cy="205192"/>
          </a:xfrm>
          <a:prstGeom prst="rightArrow">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AutoShape 2" descr="data:image/jpeg;base64,/9j/4AAQSkZJRgABAQAAAQABAAD/2wCEAAkGBxQREhIUExAQFBUXExcaGBgWFhgTGRgbGR0WGRwXGxwfHyggGBwnHBoVIjEiJSkrLzouFx8zOTMsNygtMisBCgoKDg0OGxAQGyskICY3LzA3NDQsLywzNy0rKzcyLCsxNy43LDc3Mi4sLywsNyw2LSw3LywsMSs3LDc3LDc3Mv/AABEIAKMBNgMBIgACEQEDEQH/xAAcAAEAAgMBAQEAAAAAAAAAAAAAAgQDBQYHAQj/xABIEAACAQIDBAgFAgIFCAsAAAABAgADEQQSIQUTMVEGFCIyQVJxkQdhgaGxI9FCchUzYoLBJEOSorLD4fAWFyUmNFNzdLPC0v/EABoBAQACAwEAAAAAAAAAAAAAAAABAwIEBQb/xAAsEQEAAQMCBAUCBwAAAAAAAAAAAQIDEQQSITFBUWFxgZHBBbETFDIzUqHw/9oADAMBAAIRAxEAPwD2ujSGVeyOA8BJ7pfKPYRR7q+g/EnAhul8o9hG6Xyj2EnECG6Xyj2EbpfKPYScQIbpfKPYRul8o9hJxAhul8o9hG6Xyj2EnECG6Xyj2EbpfKPYScQIbpfKPYRul8o9hJxAhul8o9hG6Xyj2EnECG6Xyj2EbpfKPYScQIbpfKPYRul8o9hJxAhul8o9hG6Xyj2EnECG6Xyj2EbpfKPYScQIbpfKPYRul8o9hJxAhul8o9hG6Xyj2EnECG6Xyj2EbpfKPYScQIbpfKPYRul8o9hJxAhul8o9hG6Xyj2EnECG6Xyj2EbpfKPYScQIbpfKPYRul8o9hJxAp46mAo0HHkPnEnj+6PX94gZqPdX0H4k5Cj3V9B+JOAiIgIiICIiAiIgIiICIiAiIgIiICIiAiIgIiY8RXVAWdlVRxLEKB9TAyROdxnTbBUu9iL/NUqOP9JVI+8hhenmAqGwxSD+dWpj3YAfeF/5W/jOyrHlLpYmPD11dQyMrKeBUhgfQiZIUEREBERAREQEREBERArY/uj1/eIx/dHr+8QM1Hur6D8SchR7q+g/EnAREQEREBE+MbamcRtT4p4Gi5RTWrWNiaSgr9GZgG9RcQO4icz0Z6c4THNkpuyVLX3dQZWP8upDfQzpoCIiAiIgIiICIiAiIgJ8M+yntfHrh6NSs97IpNhxPJR8ybD6wmImZxDU9LOk6YNbAB6zd1b6C97M3IaH1seRI8lxu08Ti3WpUZqlwbEO1NKdu9wOVANNT4EcbzqKGxa2PNWsUDujVUJNbIrVCqhxYJfKoYoCG/wA2PG5nI4PEGtmwzBaYc/pqBkC1lvlBvqc2qEsSbleUwl6X6dat24nbiao5z28ljaG0Uq7pKeJqoaSFRUct+pcltXWzBRewuvAeF5VxFaqhVcRQSuGtlJHacX03dZNW9246iZdudFcRg6VOrW3YDsFVQxLXILWItpoD4zY7MxB2XTzVhnqvlanhiRamNDvn0O7qW0W2utzfgDo77cW4mzO7tHXPXExy8VvGVK2EZF2fW7WGpWr0L53LFjUcsLAVgpbKSuoy+E7Xov08w+KpFqjrRqLbOhP+snmB955DtDDtQaniaFWoyOxKVb2dXGrJU5VBfXwINxoZt8BhkxjpiUy0mRv8sVbKoWzN1hR4KwUgr5vWTEudq9HRVazPP+XXPWJ859p4PUMT05wicGqP/Kh/xtKJ+JGGB1p4i3PKv/6nm5a6q1jZhcEi15UrTN5mYmJxL3DYfSPD4y+5qXYC5VgVYDnY8R8xNtPKPhZst3xBr6hKalb+ZmFsvzsNT9J6vICIiAiIgIiIFbH90ev7xGP7o9f3iBmo91fQfiTkKPdX0H4k4CIiAiIgcD8ZdqtRwS0kJBr1MrEeQAsw+pyj0Jj4c9D8MuCo1atClVqVkDk1ED2Daqqg3AAFvU3lf424FnwlGqBcUq3a+QcZb/6QUf3pvPhptWnX2fh1VgWpU1put9VKDKLjkQAQfnA1G0/hkjYtMRhqwwqqVbKqZrOpvddQFB004cZtOnHTils0KuXe13F1pg5QF4Z3OthcEAWubHkSKnSH4iJhcYmGSia98oY03GZXY2CAHRjwvqOM5LbhC9JKZxH9XvKJTNwtuwE+m+HveBs6fxPxNB067s56VN+BAdGtzAcWe3iLjjOq6XdLBhMGmKoqldXZAvaKgq4JDXAPKa34xNT/AKOYPbOatPd8819bf3M95xm0Qw6OYbPfXE3W/lzVSPpygbrFfFDEmmK1HZzGioXeVWz5A+mZQQLABja5P0Eyp8Ua1dF6ps2tVqhb1QM1RE5WKLdr28cv1lvZI/7t1P8A2WJ/3srfAw/5Niv/AFx/sL/z9YG56AdOf6SNSm9HdVEUNo2ZWUm1xcXBBtp8/bRv8VHTEYmi2EzmnUqU6S0yxao61Mig6G1xc6A62ABlD4Tt/wBp4/5ir/8AMJQ6EtTG3q+8tff4sU7+fO/3y5x9YHU7G+JFQ4pMNjcG2FZyApJYWLaLmDAHKTpmHj9bX/iD0zqbNfDKlKm61c5Yte4ClBpY66MfaaD44lSMGFtv875bccvZH+3lt6H5yp8d+9gueSt/uoHQ9GOnlbG4nJ1M0sMVqOKrFh2E/ivbK2pUEA6X46TXf9ZuIxD1OobPNelT1LnMSRr2rKOze2g1OnDwG62h00pYajajTzCnSFtMqAKvADifTSef4Tau0NpF92yombVadPS+nEDjYEdppI7fo18TaWIR97SenVX+FTvAw5gm1vC4PMcfCttzpKcU9CiKYWma6uQTcsKQarY8ABdRpOI+HuxziMfVpGplK06hZrZr5XRT4+JM9E2xsmngnwhVFqbysaTNV7RXeKwUra2XXQnkSJEr9P8AuR6/Zs+gqijs/C5z2qvbJ5tWJf8AB+04npP0QqnaY3VJjSq1EqFhZVTM36gubC9wzAce1Ol6c7aXBNgKYVMudi3ZByU1UUiVvwIWobfIGb6ng1xXVa1S28oOx04Z8rU2H8t+0PQTHDbtX7liqb8cq8/73c98R8ZVR8MKFBalS5CMbOabvopCHTMQr2ZtBYznT8PrsFxO06KYmrqKZs7MT8y4Z/oPDxnQ7H2hvduYxc2i0FQDmUym/qC9T3M023KmzGx1TejaBxO+UWXzqQECDlotvpEtrT3LtqItUZjhuzEZnjxjnyiHP4PZD4fF1Nn4lkFOsurEgILBmp11J4EMCLfMrPRsbsmhhMJSo56FOnwrAqAa4KFGtrfMSwN9eFprdrrhsZj8C9RKoqFbJQdcjkAl95UF7qihWsDqSR4A3574sLUrY+kgHZSipU+ALMSx+y+0IuXKtTXRFc7eGZ7ZjhlsOj2NShszF4fEWc0cRWoopGpPEEcrMWa/h7TWdGeilTGsGN0og6vbvf2U5n58B9pv+i3R9MZVxNespFsQ4an4FxYtmPiBcC3ynoiIFAAAAAsABYAchMnL1NW67VVjGWDZ+BShTWnTUKiiwA/J5n5yzEQoIiICIiAiIgVsf3R6/vEY/uj1/eIGaj3V9B+JOQo91fQfiTgIiICIiBixWGWqjI6qyMCGUi4IOhBnmm0PhAucth8Y9JT/AAsu8I+QYMpI9bz1CIHD9EPhvRwNQVnqGvVHdJXIqHmFue18yZs+mXQyjtJVzk06qAhKigE2P8LD+Jfl7EXM6WIHmeH+FLO6HF7Qq4hE4JZgbeXMztlHO1p1PSvoouNwqYZXFFEZSuVcwAUFQoFxpY/adHEDn8L0ZCbObA70kGjUp7zLY/qZtct/DNwv4TD0H6J/0bTqoKxq53DXK5LWAFuJvOmiByHRToOMDiq2IGINTehxlyZbZnD8bm/C0812LsFcdtXH0Wd6Z3uKdHTirrW0Pz4n/hPda9ZUUsxAA8Z55Q2DTOKq1cJSqK9QvnYuxB3jZmJubKCfAQNTQ6M08LiRXr4tsdVQgrmBChl7pdizFsp1AFtZl230dxO13Ri5AXMASLIL24e3hed1s3ozTSzVLVG5fwj6eP1m9AtwkjlcH0Go5CtcmrdbEdxdRbw1PvNFgfhhUoO4o7UxFKk/eVFysRyJDZSbeOWekRIHGdF/h+mAxTV6WIdlKMm7ZQbKxU96+pBUeHOdDt7CbylcIHemy1UUnLd6ZzKt7G17W4eM2U+GE0zicvDOnW2GxlWhWK5ENABVuTZgW3gNwLMGspHJVPjN90Q6aVEwzU0oivWpWOXOVZ6YAF1spzMoCgjkAddZ0XTDZdRFNShTpGmczOBQp1HpubHfqCp3gNgGXjbUcLTzPGdIMYpAOKqDgVNMqikeBUoAGWYcpel01FGrsRbppjEeM/EfPivYbBYqniDjHengyarVM1ZrHtkkqKffcWJFrCdNj+nyZGrUMNRq1aZVWqOu7IDaCoq6tkzdmxYEZl5zg8RVp4kl2K0q57xOlOoed/8ANN8j2f5ZXplqD9tGsQVZTpnRtCAeB01BF9QD4RlvV6Gi9ibn6o6cuHbx9/RcwPSOuuNGNqMHcE3zcCCCu7UDgLHS3DifG/Q7Y6Tf0hVwQbDrTAO/qEHOxSmalkvlFwQt7c2E4PEpYkZswHA8LjwPyvobT1b4d9EnVutV0K9lFpU2FmyrazMPC5Aa3PXSIUa+3Ys0xdmOMRiPj75df0fwvVMIDVIVrPVrHiAzlqj6+IBJH0lPo506wmOqmlRapnClhnQqGAtcj3GhsZu9p4qjTpsa700pkWY1GCqQdLG/PlOf6H7B2chOIwIRr3TMrs4XhdRc6eH2mbylVU1TNU9XVxKFfbeGRir4rDqwNiGqopB5EE6TDjukmEoMFq4zDU2IBs1RFNjwNr8PnDFtYlHGbYw9FFqVcRRRG7rM6qrX4ZST2vpJ7N2pRxKlqFalVUGxKMHAPI24GBbiIgIiIFbH90ev7xGP7o9f3iBmo91fQfiTkKPdX0H4k4CIiAiIgIiICIiAiIgJXxmLWmtz9B4mTr1svhcngOcwUMH2s9TtN4ch6QNcuBfEMGqkqngo4/8AD14zc0KCoMqqAOQ/51mSICIiAiIgIiICc1t7oVhsVclTTYm5KaAnmV4X5kWJ8TOliFlu7Xbq3UTiXk+J+FFYE7vFUmHhmRkP1sTJ4P4W1xo+Mpqp4hFZwfoSBf52nqsSNsOhP1nVzGJqj2hy/R7oJhcIwcIatUcHqWNv5VACr62v8508+z4TJc+7dru1bq5zLwn4q4Q0a1IVsS+IrsHdieylNCbIlNOCg2a5v/DPTvhtsfquAoqRZ6g3j+r2IH0XKPpPNcSF2ltUs5XdmrqWIAFKl8+ABC/609eqbXpNhKlei6tTWnUIYcOwG4fUSMr9Ro67M0xV1x6Z6S/PG1WOKxtUrxrYpsv99yB+RLPTDo4dnV1otVWqxpq5IUrbMWFtSb93j85sOhGBWpj8KLXtVDH+6C3+Es/EustTaOIJscmROPlUE/cmNzZp+k3arv4UTGcZ698NZiejDrs6njnrizNkp0yCTbM40a+g0ZrAc51HwNVus4og9ncrccyW7P4b3kviAoo7M2XhzxKhz6qgv96pm3+CGFAo4qpbvVVW/wDKt/8A7ScqK9DXTZ/GmYxnH94emREQ0iIiBWx/dHr+8Rj+6PX94gZqPdX0H4k5Cj3V9B+JOAiIgIiICIiAiIgJ8M+xAglOxvxPP/CTiICIiAiIgIiICIiAiIgIiICYsXRzo63IzKwuOIuLXEyxA4HZHwvoU2BrVGr24LbIunMXJPvO4XDIE3eRclrZbDLblbhaZojC69qLt6c3KplUo7NooQyUKSsOBVFUj6gT5V2VQYktQosTqSUUk+ptrLkQr3Vd1fEYClUtnpU3twzKrW9LjTwksNhUpi1NEQXvZVCi/OwmaIRmcYIiIQREQK2P7o9f3iMf3R6/vEDNR7q+g/EnIUe6voPxJwEREBERAREQKuN2hTommKjhd5UFNL37TtchdPQ8Zgo7aouEKVM4eq1JcoJ7ahiw4aAZW14e4mLpBsUYtVU1GTKWIKgEhijorDkVLZh8xNUOhVMbsCoQqNe2UEgBqT9lr3Rr0xdhxBPjYgOho45HaogYFqZAb5XGYa+Ok+4TGpVF1a4zOvI3RiraHkQZzNPoOFTIuIIupUkUlF1NMUjfXViACW53lvD9E1SslXek5XL2Ki989VwFbiq/qsCPGw4a3DdPj0FQUi4z5C9v7IKqSTwGrL7ydTForqhYBmVmUcwmUMb8NM6+85rH9C0qvVY1SM5JtkHE1KdWzEEF1ulgNLA8dJdxnRpKlOjTL2WlQNK2W4Kk0T4k/wDlAWue8YGz/pKnvd1m7W7DnTshSSoJbgLkHT5Syay+ZfcTm26HU7HKyg9nLemrKMtSpUClf4l7YW39heUwVOgtJqZQuT/aKKT/AOHOHX2vnHIwOrFVeGYa/OVcTtOmgckmyKGJClgcxKgAgWZrg6DXhznP1ehKFlIrMqqaxCqqrbe7wHKR3bCofYcNb5KvREMBeqgIVFAFFRT7O+1NO9ibVW+qg/KB04ccLi/KYsRi0RC7MAo4njbUDw+ZE0+yejKYervVck5HU3AzMGFADM3E23Wn85mLZfRRKGHqYdahIdlOaxzdnLbNdiGbsi5FvSBvqmKRbZnQXYKLkC5N7D10PtMOL2lTplQSSWvYKCx7Nr8P5hNGOh1MMXDDMai1NaasCy1K76jxuKxW/wDZEx4ToUlNcoqnvMb5dTfJ3rsbns8Ra9+EDqd6vmXjbj48vWDVXXtLpx1Gk4XCdCmqGoK1lUVs1O4BLC1QEMEYcAwytfNe95s/+hqBi6uMxcMc1JXViGxDXdbjNpXI/uKYHR4fFK40J4sLEFT2SVJsdbXB18eMh15N41PMMyorEeADEga8OIOk0uF6LCniKdffMchqELlAH6hqk63vb9T/AFRKeK6DJU3l6p7dTPYoPPWez2ILj9VgNR3V5QOkxe1aNJ1SpUCsyO4BvqqC7G/DQazJhMdTqolRHBR1DKeF1PA2Os1G1+jCYk0szsu7QKLDiLrmFyeDIGQ/JzKDdBaZN96Teju9VvYWYdntWAseBB+kDqt+vmX3HjwmLrybxqeYZlQMRyBJUa8OIOk5zafQtayVaYqimlSoW7NJcwuHGUte5UZuyNLZQNRpD9C1zO2+uS5YZqauLl6rkVNf1f61gL2tlXlA6u8+yvs/CijTp0wWIRFUE6khQBc/OWICIiAiIgIiIFbH90ev7xGP7o9f3iBmo91fQfiTkKPdX0H4k4CIiAiIgIiICIiAiJqtq4tkqIATlFOtUYAC77sJZNQbA5vDXQawKG2MfiRihSoAsBSR2WyWsWqBiWY3GijLa+vHSU6GI2kaRZqbBwrWUbrMxLqFu1suiFj3dbcLzavtg0UV6oV81Nqn6I0WmgUsxLN2wM693U30Eg/SdFJvRrgdqxtTsbCqwt276ijUte3AXteBVxXXDRw1TdMa60HzqpRbVGFMeN183geEy7Eq41ntXWynDKb2QBavZuNCS3ibjTS1uBOWv0ppors1KsMl8w/TuCGdcg7fabsOdL6CVa/Ss03O8p9jPVKlbkmnSp1HbTzhlQW4WqDkYFHDJi6WHQU6GJFfKorM7rXzuEqapnqFQpqWuQF7LjQW7NnEttA5j2gM4Nqa0yQq1UBAzHtXplzr5ffa4Tb4dmBo1qYCK13Wxuz1UsUF2H9WSDaxB8NL16/SYIrE0qjkKxuMqqSqu+XViQcqk3tb8QKb1NoZqYsbM1XO1qQCLmdU04k5cjXv48OVbDYnaQWmN1UNsMMxfdEmrpewBHaHatc2Ol7eO0xXSTvhKVRcjMGZ0unZVyQpDWZgygWvz9Z8q9LaalhucQ5WoUsiByzDe3AAa4/qnNiBcZSLgwKNZscpdqVNzmK6sKeZmFOmFzjMFRM2cMV10FoxlbaYD5FXV9OwhKrnrjQZu12RQOvmP021PpErNlFGsWLlVH6YzkGqCR29AN0/eseGklg9uK9VaNiXO81AAUZGZbEZiQbKfW3hA11XrlTD7RRlfPkqDDlctMklWsF1uCDl7TNrcHTUCrU2diqTIgV6y3LBwxK085cOt3qFzamVAOvE2tL/AP0qAcjc1mUrTNMIgd2Db0lyAx7NkFhodeEubR2+tF2Q0qzZRclclu6721cG4VGPDw5wOcwmDxpGHz03IpqqjMVU2D4MksFbW2WtY8bLrx1uLi9o/wCT/pVCS/65YUQq60wQoBuy2LkHMD2dbzYHpTT7R3WIyh2XNkAU5BVZmBJFwBSfhrqNNZkxHSRKbKj06odlzZb02IvmyqbPYFspsTp8+MDP0cqV2oKcSpWrdgb5RcAmzWXRbi2nEfObSc/gtvb21NlqU3apUp5lCEIQ1YKNS12y0yb2K3m02PiGqUKTtYs1NSSNATbUiBciIgIiICIiAiIgIiIFbH90ev7xGP7o9f3iBmo91fQfiTkKPdX0H4k4CIiAiIgIiICIiAmCthVZkc3DJexBtoeIPMGw0+QmeIFNdlUBwoUR2s3cXvD+Lhx+cYvZtOojIUUBlK3AFwCGGmnJ3/0jzlyIFQ7Nolcho0sunZyLbQkjS1uJPuZkbB0zoaaWuT3RxYEE/UEg+szxAr0MDTp2KU6akLlGVQtlJzZdPC9zbnBwVMixppbX+EeIIP2JHoTLEQKo2bSFyKNK5AB7C6gCwB01009JVp7Coh6rMgfeEEqyJl0JN7BRmOp7TXPzm0iBWqbPpMCGpUyDxBUEcS3LmWPqTPqYGmrZxSphrWzBQDYkki/G1yfeWIgUzsujr+hR1YMewurC/a4cdTr8zM1TCo1yyIb8bgG+hX8Ej0JmaIFZcBSBLClTBJuTlFybEXJtqbEj6mY12RQHDD0e6V7i8De68OBzNp8zLsQKY2ZSFstNEIUqrIqqyg3JCm2mpJ+sz4bDrTRUUWVVCgcbAaCZYgIiICIiAiIgIiICIiBWx/dHr+8Rj+6PX94gVUxDWGvgPAT71luf2ERAdZbn9hHWW5/YREB1luf2EdZbn9hEQHWW5/YR1luf2ERAdZbn9hHWW5/YREB1luf2EdZbn9hEQHWW5/YR1luf2ERAdZbn9hHWW5/YREB1luf2EdZbn9hEQHWW5/YR1luf2ERAdZbn9hHWW5/YREB1luf2EdZbn9hEQHWW5/YR1luf2ERAdZbn9hHWW5/YREB1luf2EdZbn9hEQHWW5/YR1luf2ERAdZbn9hHWW5/YREB1luf2EdZbn9hEQHWW5/YR1luf2ERAx4muxGp8eQ+cRED/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data:image/jpeg;base64,/9j/4AAQSkZJRgABAQAAAQABAAD/2wCEAAkGBxQREhIUExAQFBUXExcaGBgWFhgTGRgbGR0WGRwXGxwfHyggGBwnHBoVIjEiJSkrLzouFx8zOTMsNygtMisBCgoKDg0OGxAQGyskICY3LzA3NDQsLywzNy0rKzcyLCsxNy43LDc3Mi4sLywsNyw2LSw3LywsMSs3LDc3LDc3Mv/AABEIAKMBNgMBIgACEQEDEQH/xAAcAAEAAgMBAQEAAAAAAAAAAAAAAgQDBQYHAQj/xABIEAACAQIDBAgFAgIFCAsAAAABAgADEQQSIQUTMVEGFCIyQVJxkQdhgaGxI9FCchUzYoLBJEOSorLD4fAWFyUmNFNzdLPC0v/EABoBAQACAwEAAAAAAAAAAAAAAAABAwIEBQb/xAAsEQEAAQMCBAUCBwAAAAAAAAAAAQIDEQQSITFBUWFxgZHBBbETFDIzUqHw/9oADAMBAAIRAxEAPwD2ujSGVeyOA8BJ7pfKPYRR7q+g/EnAhul8o9hG6Xyj2EnECG6Xyj2EbpfKPYScQIbpfKPYRul8o9hJxAhul8o9hG6Xyj2EnECG6Xyj2EbpfKPYScQIbpfKPYRul8o9hJxAhul8o9hG6Xyj2EnECG6Xyj2EbpfKPYScQIbpfKPYRul8o9hJxAhul8o9hG6Xyj2EnECG6Xyj2EbpfKPYScQIbpfKPYRul8o9hJxAhul8o9hG6Xyj2EnECG6Xyj2EbpfKPYScQIbpfKPYRul8o9hJxAhul8o9hG6Xyj2EnECG6Xyj2EbpfKPYScQIbpfKPYRul8o9hJxAp46mAo0HHkPnEnj+6PX94gZqPdX0H4k5Cj3V9B+JOAiIgIiICIiAiIgIiICIiAiIgIiICIiAiIgIiY8RXVAWdlVRxLEKB9TAyROdxnTbBUu9iL/NUqOP9JVI+8hhenmAqGwxSD+dWpj3YAfeF/5W/jOyrHlLpYmPD11dQyMrKeBUhgfQiZIUEREBERAREQEREBERArY/uj1/eIx/dHr+8QM1Hur6D8SchR7q+g/EnAREQEREBE+MbamcRtT4p4Gi5RTWrWNiaSgr9GZgG9RcQO4icz0Z6c4THNkpuyVLX3dQZWP8upDfQzpoCIiAiIgIiICIiAiIgJ8M+yntfHrh6NSs97IpNhxPJR8ybD6wmImZxDU9LOk6YNbAB6zd1b6C97M3IaH1seRI8lxu08Ti3WpUZqlwbEO1NKdu9wOVANNT4EcbzqKGxa2PNWsUDujVUJNbIrVCqhxYJfKoYoCG/wA2PG5nI4PEGtmwzBaYc/pqBkC1lvlBvqc2qEsSbleUwl6X6dat24nbiao5z28ljaG0Uq7pKeJqoaSFRUct+pcltXWzBRewuvAeF5VxFaqhVcRQSuGtlJHacX03dZNW9246iZdudFcRg6VOrW3YDsFVQxLXILWItpoD4zY7MxB2XTzVhnqvlanhiRamNDvn0O7qW0W2utzfgDo77cW4mzO7tHXPXExy8VvGVK2EZF2fW7WGpWr0L53LFjUcsLAVgpbKSuoy+E7Xov08w+KpFqjrRqLbOhP+snmB955DtDDtQaniaFWoyOxKVb2dXGrJU5VBfXwINxoZt8BhkxjpiUy0mRv8sVbKoWzN1hR4KwUgr5vWTEudq9HRVazPP+XXPWJ859p4PUMT05wicGqP/Kh/xtKJ+JGGB1p4i3PKv/6nm5a6q1jZhcEi15UrTN5mYmJxL3DYfSPD4y+5qXYC5VgVYDnY8R8xNtPKPhZst3xBr6hKalb+ZmFsvzsNT9J6vICIiAiIgIiIFbH90ev7xGP7o9f3iBmo91fQfiTkKPdX0H4k4CIiAiIgcD8ZdqtRwS0kJBr1MrEeQAsw+pyj0Jj4c9D8MuCo1atClVqVkDk1ED2Daqqg3AAFvU3lf424FnwlGqBcUq3a+QcZb/6QUf3pvPhptWnX2fh1VgWpU1put9VKDKLjkQAQfnA1G0/hkjYtMRhqwwqqVbKqZrOpvddQFB004cZtOnHTils0KuXe13F1pg5QF4Z3OthcEAWubHkSKnSH4iJhcYmGSia98oY03GZXY2CAHRjwvqOM5LbhC9JKZxH9XvKJTNwtuwE+m+HveBs6fxPxNB067s56VN+BAdGtzAcWe3iLjjOq6XdLBhMGmKoqldXZAvaKgq4JDXAPKa34xNT/AKOYPbOatPd8819bf3M95xm0Qw6OYbPfXE3W/lzVSPpygbrFfFDEmmK1HZzGioXeVWz5A+mZQQLABja5P0Eyp8Ua1dF6ps2tVqhb1QM1RE5WKLdr28cv1lvZI/7t1P8A2WJ/3srfAw/5Niv/AFx/sL/z9YG56AdOf6SNSm9HdVEUNo2ZWUm1xcXBBtp8/bRv8VHTEYmi2EzmnUqU6S0yxao61Mig6G1xc6A62ABlD4Tt/wBp4/5ir/8AMJQ6EtTG3q+8tff4sU7+fO/3y5x9YHU7G+JFQ4pMNjcG2FZyApJYWLaLmDAHKTpmHj9bX/iD0zqbNfDKlKm61c5Yte4ClBpY66MfaaD44lSMGFtv875bccvZH+3lt6H5yp8d+9gueSt/uoHQ9GOnlbG4nJ1M0sMVqOKrFh2E/ivbK2pUEA6X46TXf9ZuIxD1OobPNelT1LnMSRr2rKOze2g1OnDwG62h00pYajajTzCnSFtMqAKvADifTSef4Tau0NpF92yombVadPS+nEDjYEdppI7fo18TaWIR97SenVX+FTvAw5gm1vC4PMcfCttzpKcU9CiKYWma6uQTcsKQarY8ABdRpOI+HuxziMfVpGplK06hZrZr5XRT4+JM9E2xsmngnwhVFqbysaTNV7RXeKwUra2XXQnkSJEr9P8AuR6/Zs+gqijs/C5z2qvbJ5tWJf8AB+04npP0QqnaY3VJjSq1EqFhZVTM36gubC9wzAce1Ol6c7aXBNgKYVMudi3ZByU1UUiVvwIWobfIGb6ng1xXVa1S28oOx04Z8rU2H8t+0PQTHDbtX7liqb8cq8/73c98R8ZVR8MKFBalS5CMbOabvopCHTMQr2ZtBYznT8PrsFxO06KYmrqKZs7MT8y4Z/oPDxnQ7H2hvduYxc2i0FQDmUym/qC9T3M023KmzGx1TejaBxO+UWXzqQECDlotvpEtrT3LtqItUZjhuzEZnjxjnyiHP4PZD4fF1Nn4lkFOsurEgILBmp11J4EMCLfMrPRsbsmhhMJSo56FOnwrAqAa4KFGtrfMSwN9eFprdrrhsZj8C9RKoqFbJQdcjkAl95UF7qihWsDqSR4A3574sLUrY+kgHZSipU+ALMSx+y+0IuXKtTXRFc7eGZ7ZjhlsOj2NShszF4fEWc0cRWoopGpPEEcrMWa/h7TWdGeilTGsGN0og6vbvf2U5n58B9pv+i3R9MZVxNespFsQ4an4FxYtmPiBcC3ynoiIFAAAAAsABYAchMnL1NW67VVjGWDZ+BShTWnTUKiiwA/J5n5yzEQoIiICIiAiIgVsf3R6/vEY/uj1/eIGaj3V9B+JOQo91fQfiTgIiICIiBixWGWqjI6qyMCGUi4IOhBnmm0PhAucth8Y9JT/AAsu8I+QYMpI9bz1CIHD9EPhvRwNQVnqGvVHdJXIqHmFue18yZs+mXQyjtJVzk06qAhKigE2P8LD+Jfl7EXM6WIHmeH+FLO6HF7Qq4hE4JZgbeXMztlHO1p1PSvoouNwqYZXFFEZSuVcwAUFQoFxpY/adHEDn8L0ZCbObA70kGjUp7zLY/qZtct/DNwv4TD0H6J/0bTqoKxq53DXK5LWAFuJvOmiByHRToOMDiq2IGINTehxlyZbZnD8bm/C0812LsFcdtXH0Wd6Z3uKdHTirrW0Pz4n/hPda9ZUUsxAA8Z55Q2DTOKq1cJSqK9QvnYuxB3jZmJubKCfAQNTQ6M08LiRXr4tsdVQgrmBChl7pdizFsp1AFtZl230dxO13Ri5AXMASLIL24e3hed1s3ozTSzVLVG5fwj6eP1m9AtwkjlcH0Go5CtcmrdbEdxdRbw1PvNFgfhhUoO4o7UxFKk/eVFysRyJDZSbeOWekRIHGdF/h+mAxTV6WIdlKMm7ZQbKxU96+pBUeHOdDt7CbylcIHemy1UUnLd6ZzKt7G17W4eM2U+GE0zicvDOnW2GxlWhWK5ENABVuTZgW3gNwLMGspHJVPjN90Q6aVEwzU0oivWpWOXOVZ6YAF1spzMoCgjkAddZ0XTDZdRFNShTpGmczOBQp1HpubHfqCp3gNgGXjbUcLTzPGdIMYpAOKqDgVNMqikeBUoAGWYcpel01FGrsRbppjEeM/EfPivYbBYqniDjHengyarVM1ZrHtkkqKffcWJFrCdNj+nyZGrUMNRq1aZVWqOu7IDaCoq6tkzdmxYEZl5zg8RVp4kl2K0q57xOlOoed/8ANN8j2f5ZXplqD9tGsQVZTpnRtCAeB01BF9QD4RlvV6Gi9ibn6o6cuHbx9/RcwPSOuuNGNqMHcE3zcCCCu7UDgLHS3DifG/Q7Y6Tf0hVwQbDrTAO/qEHOxSmalkvlFwQt7c2E4PEpYkZswHA8LjwPyvobT1b4d9EnVutV0K9lFpU2FmyrazMPC5Aa3PXSIUa+3Ys0xdmOMRiPj75df0fwvVMIDVIVrPVrHiAzlqj6+IBJH0lPo506wmOqmlRapnClhnQqGAtcj3GhsZu9p4qjTpsa700pkWY1GCqQdLG/PlOf6H7B2chOIwIRr3TMrs4XhdRc6eH2mbylVU1TNU9XVxKFfbeGRir4rDqwNiGqopB5EE6TDjukmEoMFq4zDU2IBs1RFNjwNr8PnDFtYlHGbYw9FFqVcRRRG7rM6qrX4ZST2vpJ7N2pRxKlqFalVUGxKMHAPI24GBbiIgIiIFbH90ev7xGP7o9f3iBmo91fQfiTkKPdX0H4k4CIiAiIgIiICIiAiIgJXxmLWmtz9B4mTr1svhcngOcwUMH2s9TtN4ch6QNcuBfEMGqkqngo4/8AD14zc0KCoMqqAOQ/51mSICIiAiIgIiICc1t7oVhsVclTTYm5KaAnmV4X5kWJ8TOliFlu7Xbq3UTiXk+J+FFYE7vFUmHhmRkP1sTJ4P4W1xo+Mpqp4hFZwfoSBf52nqsSNsOhP1nVzGJqj2hy/R7oJhcIwcIatUcHqWNv5VACr62v8508+z4TJc+7dru1bq5zLwn4q4Q0a1IVsS+IrsHdieylNCbIlNOCg2a5v/DPTvhtsfquAoqRZ6g3j+r2IH0XKPpPNcSF2ltUs5XdmrqWIAFKl8+ABC/609eqbXpNhKlei6tTWnUIYcOwG4fUSMr9Ro67M0xV1x6Z6S/PG1WOKxtUrxrYpsv99yB+RLPTDo4dnV1otVWqxpq5IUrbMWFtSb93j85sOhGBWpj8KLXtVDH+6C3+Es/EustTaOIJscmROPlUE/cmNzZp+k3arv4UTGcZ698NZiejDrs6njnrizNkp0yCTbM40a+g0ZrAc51HwNVus4og9ncrccyW7P4b3kviAoo7M2XhzxKhz6qgv96pm3+CGFAo4qpbvVVW/wDKt/8A7ScqK9DXTZ/GmYxnH94emREQ0iIiBWx/dHr+8Rj+6PX94gZqPdX0H4k5Cj3V9B+JOAiIgIiICIiAiIgJ8M+xAglOxvxPP/CTiICIiAiIgIiICIiAiIgIiICYsXRzo63IzKwuOIuLXEyxA4HZHwvoU2BrVGr24LbIunMXJPvO4XDIE3eRclrZbDLblbhaZojC69qLt6c3KplUo7NooQyUKSsOBVFUj6gT5V2VQYktQosTqSUUk+ptrLkQr3Vd1fEYClUtnpU3twzKrW9LjTwksNhUpi1NEQXvZVCi/OwmaIRmcYIiIQREQK2P7o9f3iMf3R6/vEDNR7q+g/EnIUe6voPxJwEREBERAREQKuN2hTommKjhd5UFNL37TtchdPQ8Zgo7aouEKVM4eq1JcoJ7ahiw4aAZW14e4mLpBsUYtVU1GTKWIKgEhijorDkVLZh8xNUOhVMbsCoQqNe2UEgBqT9lr3Rr0xdhxBPjYgOho45HaogYFqZAb5XGYa+Ok+4TGpVF1a4zOvI3RiraHkQZzNPoOFTIuIIupUkUlF1NMUjfXViACW53lvD9E1SslXek5XL2Ki989VwFbiq/qsCPGw4a3DdPj0FQUi4z5C9v7IKqSTwGrL7ydTForqhYBmVmUcwmUMb8NM6+85rH9C0qvVY1SM5JtkHE1KdWzEEF1ulgNLA8dJdxnRpKlOjTL2WlQNK2W4Kk0T4k/wDlAWue8YGz/pKnvd1m7W7DnTshSSoJbgLkHT5Syay+ZfcTm26HU7HKyg9nLemrKMtSpUClf4l7YW39heUwVOgtJqZQuT/aKKT/AOHOHX2vnHIwOrFVeGYa/OVcTtOmgckmyKGJClgcxKgAgWZrg6DXhznP1ehKFlIrMqqaxCqqrbe7wHKR3bCofYcNb5KvREMBeqgIVFAFFRT7O+1NO9ibVW+qg/KB04ccLi/KYsRi0RC7MAo4njbUDw+ZE0+yejKYervVck5HU3AzMGFADM3E23Wn85mLZfRRKGHqYdahIdlOaxzdnLbNdiGbsi5FvSBvqmKRbZnQXYKLkC5N7D10PtMOL2lTplQSSWvYKCx7Nr8P5hNGOh1MMXDDMai1NaasCy1K76jxuKxW/wDZEx4ToUlNcoqnvMb5dTfJ3rsbns8Ra9+EDqd6vmXjbj48vWDVXXtLpx1Gk4XCdCmqGoK1lUVs1O4BLC1QEMEYcAwytfNe95s/+hqBi6uMxcMc1JXViGxDXdbjNpXI/uKYHR4fFK40J4sLEFT2SVJsdbXB18eMh15N41PMMyorEeADEga8OIOk0uF6LCniKdffMchqELlAH6hqk63vb9T/AFRKeK6DJU3l6p7dTPYoPPWez2ILj9VgNR3V5QOkxe1aNJ1SpUCsyO4BvqqC7G/DQazJhMdTqolRHBR1DKeF1PA2Os1G1+jCYk0szsu7QKLDiLrmFyeDIGQ/JzKDdBaZN96Teju9VvYWYdntWAseBB+kDqt+vmX3HjwmLrybxqeYZlQMRyBJUa8OIOk5zafQtayVaYqimlSoW7NJcwuHGUte5UZuyNLZQNRpD9C1zO2+uS5YZqauLl6rkVNf1f61gL2tlXlA6u8+yvs/CijTp0wWIRFUE6khQBc/OWICIiAiIgIiIFbH90ev7xGP7o9f3iBmo91fQfiTkKPdX0H4k4CIiAiIgIiICIiAiJqtq4tkqIATlFOtUYAC77sJZNQbA5vDXQawKG2MfiRihSoAsBSR2WyWsWqBiWY3GijLa+vHSU6GI2kaRZqbBwrWUbrMxLqFu1suiFj3dbcLzavtg0UV6oV81Nqn6I0WmgUsxLN2wM693U30Eg/SdFJvRrgdqxtTsbCqwt276ijUte3AXteBVxXXDRw1TdMa60HzqpRbVGFMeN183geEy7Eq41ntXWynDKb2QBavZuNCS3ibjTS1uBOWv0ppors1KsMl8w/TuCGdcg7fabsOdL6CVa/Ss03O8p9jPVKlbkmnSp1HbTzhlQW4WqDkYFHDJi6WHQU6GJFfKorM7rXzuEqapnqFQpqWuQF7LjQW7NnEttA5j2gM4Nqa0yQq1UBAzHtXplzr5ffa4Tb4dmBo1qYCK13Wxuz1UsUF2H9WSDaxB8NL16/SYIrE0qjkKxuMqqSqu+XViQcqk3tb8QKb1NoZqYsbM1XO1qQCLmdU04k5cjXv48OVbDYnaQWmN1UNsMMxfdEmrpewBHaHatc2Ol7eO0xXSTvhKVRcjMGZ0unZVyQpDWZgygWvz9Z8q9LaalhucQ5WoUsiByzDe3AAa4/qnNiBcZSLgwKNZscpdqVNzmK6sKeZmFOmFzjMFRM2cMV10FoxlbaYD5FXV9OwhKrnrjQZu12RQOvmP021PpErNlFGsWLlVH6YzkGqCR29AN0/eseGklg9uK9VaNiXO81AAUZGZbEZiQbKfW3hA11XrlTD7RRlfPkqDDlctMklWsF1uCDl7TNrcHTUCrU2diqTIgV6y3LBwxK085cOt3qFzamVAOvE2tL/AP0qAcjc1mUrTNMIgd2Db0lyAx7NkFhodeEubR2+tF2Q0qzZRclclu6721cG4VGPDw5wOcwmDxpGHz03IpqqjMVU2D4MksFbW2WtY8bLrx1uLi9o/wCT/pVCS/65YUQq60wQoBuy2LkHMD2dbzYHpTT7R3WIyh2XNkAU5BVZmBJFwBSfhrqNNZkxHSRKbKj06odlzZb02IvmyqbPYFspsTp8+MDP0cqV2oKcSpWrdgb5RcAmzWXRbi2nEfObSc/gtvb21NlqU3apUp5lCEIQ1YKNS12y0yb2K3m02PiGqUKTtYs1NSSNATbUiBciIgIiICIiAiIgIiIFbH90ev7xGP7o9f3iBmo91fQfiTkKPdX0H4k4CIiAiIgIiICIiAmCthVZkc3DJexBtoeIPMGw0+QmeIFNdlUBwoUR2s3cXvD+Lhx+cYvZtOojIUUBlK3AFwCGGmnJ3/0jzlyIFQ7Nolcho0sunZyLbQkjS1uJPuZkbB0zoaaWuT3RxYEE/UEg+szxAr0MDTp2KU6akLlGVQtlJzZdPC9zbnBwVMixppbX+EeIIP2JHoTLEQKo2bSFyKNK5AB7C6gCwB01009JVp7Coh6rMgfeEEqyJl0JN7BRmOp7TXPzm0iBWqbPpMCGpUyDxBUEcS3LmWPqTPqYGmrZxSphrWzBQDYkki/G1yfeWIgUzsujr+hR1YMewurC/a4cdTr8zM1TCo1yyIb8bgG+hX8Ej0JmaIFZcBSBLClTBJuTlFybEXJtqbEj6mY12RQHDD0e6V7i8De68OBzNp8zLsQKY2ZSFstNEIUqrIqqyg3JCm2mpJ+sz4bDrTRUUWVVCgcbAaCZYgIiICIiAiIgIiICIiBWx/dHr+8Rj+6PX94gVUxDWGvgPAT71luf2ERAdZbn9hHWW5/YREB1luf2EdZbn9hEQHWW5/YR1luf2ERAdZbn9hHWW5/YREB1luf2EdZbn9hEQHWW5/YR1luf2ERAdZbn9hHWW5/YREB1luf2EdZbn9hEQHWW5/YR1luf2ERAdZbn9hHWW5/YREB1luf2EdZbn9hEQHWW5/YR1luf2ERAdZbn9hHWW5/YREB1luf2EdZbn9hEQHWW5/YR1luf2ERAdZbn9hHWW5/YREB1luf2EdZbn9hEQHWW5/YR1luf2ERAx4muxGp8eQ+cRED/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 name="3 CuadroTexto"/>
          <p:cNvSpPr txBox="1"/>
          <p:nvPr/>
        </p:nvSpPr>
        <p:spPr>
          <a:xfrm>
            <a:off x="6233971" y="1650181"/>
            <a:ext cx="4211960" cy="430887"/>
          </a:xfrm>
          <a:prstGeom prst="rect">
            <a:avLst/>
          </a:prstGeom>
          <a:noFill/>
        </p:spPr>
        <p:txBody>
          <a:bodyPr wrap="square" rtlCol="0">
            <a:spAutoFit/>
          </a:bodyPr>
          <a:lstStyle/>
          <a:p>
            <a:pPr marL="285750" indent="-285750">
              <a:buFont typeface="Wingdings" pitchFamily="2" charset="2"/>
              <a:buChar char="ü"/>
            </a:pPr>
            <a:r>
              <a:rPr lang="es-MX" sz="2200" b="1" dirty="0">
                <a:solidFill>
                  <a:srgbClr val="002948"/>
                </a:solidFill>
              </a:rPr>
              <a:t>Búsqueda de oportunidades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523" y="2113008"/>
            <a:ext cx="7468397" cy="3884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95831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799857" y="1068234"/>
            <a:ext cx="5868145" cy="430887"/>
          </a:xfrm>
          <a:prstGeom prst="rect">
            <a:avLst/>
          </a:prstGeom>
          <a:noFill/>
        </p:spPr>
        <p:txBody>
          <a:bodyPr wrap="square" rtlCol="0">
            <a:spAutoFit/>
          </a:bodyPr>
          <a:lstStyle/>
          <a:p>
            <a:pPr marL="285750" indent="-285750">
              <a:buFont typeface="Wingdings" pitchFamily="2" charset="2"/>
              <a:buChar char="ü"/>
            </a:pPr>
            <a:r>
              <a:rPr lang="es-MX" sz="2200" b="1" dirty="0">
                <a:solidFill>
                  <a:srgbClr val="002948"/>
                </a:solidFill>
              </a:rPr>
              <a:t>Material video-gráfico de capacitación</a:t>
            </a:r>
          </a:p>
        </p:txBody>
      </p:sp>
      <p:pic>
        <p:nvPicPr>
          <p:cNvPr id="2" name="Imagen 1"/>
          <p:cNvPicPr>
            <a:picLocks noChangeAspect="1"/>
          </p:cNvPicPr>
          <p:nvPr/>
        </p:nvPicPr>
        <p:blipFill>
          <a:blip r:embed="rId2"/>
          <a:stretch>
            <a:fillRect/>
          </a:stretch>
        </p:blipFill>
        <p:spPr>
          <a:xfrm>
            <a:off x="478699" y="388241"/>
            <a:ext cx="11077575" cy="6326068"/>
          </a:xfrm>
          <a:prstGeom prst="rect">
            <a:avLst/>
          </a:prstGeom>
        </p:spPr>
      </p:pic>
    </p:spTree>
    <p:extLst>
      <p:ext uri="{BB962C8B-B14F-4D97-AF65-F5344CB8AC3E}">
        <p14:creationId xmlns:p14="http://schemas.microsoft.com/office/powerpoint/2010/main" val="36260583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REhIUExAQFBUXExcaGBgWFhgTGRgbGR0WGRwXGxwfHyggGBwnHBoVIjEiJSkrLzouFx8zOTMsNygtMisBCgoKDg0OGxAQGyskICY3LzA3NDQsLywzNy0rKzcyLCsxNy43LDc3Mi4sLywsNyw2LSw3LywsMSs3LDc3LDc3Mv/AABEIAKMBNgMBIgACEQEDEQH/xAAcAAEAAgMBAQEAAAAAAAAAAAAAAgQDBQYHAQj/xABIEAACAQIDBAgFAgIFCAsAAAABAgADEQQSIQUTMVEGFCIyQVJxkQdhgaGxI9FCchUzYoLBJEOSorLD4fAWFyUmNFNzdLPC0v/EABoBAQACAwEAAAAAAAAAAAAAAAABAwIEBQb/xAAsEQEAAQMCBAUCBwAAAAAAAAAAAQIDEQQSITFBUWFxgZHBBbETFDIzUqHw/9oADAMBAAIRAxEAPwD2ujSGVeyOA8BJ7pfKPYRR7q+g/EnAhul8o9hG6Xyj2EnECG6Xyj2EbpfKPYScQIbpfKPYRul8o9hJxAhul8o9hG6Xyj2EnECG6Xyj2EbpfKPYScQIbpfKPYRul8o9hJxAhul8o9hG6Xyj2EnECG6Xyj2EbpfKPYScQIbpfKPYRul8o9hJxAhul8o9hG6Xyj2EnECG6Xyj2EbpfKPYScQIbpfKPYRul8o9hJxAhul8o9hG6Xyj2EnECG6Xyj2EbpfKPYScQIbpfKPYRul8o9hJxAhul8o9hG6Xyj2EnECG6Xyj2EbpfKPYScQIbpfKPYRul8o9hJxAp46mAo0HHkPnEnj+6PX94gZqPdX0H4k5Cj3V9B+JOAiIgIiICIiAiIgIiICIiAiIgIiICIiAiIgIiY8RXVAWdlVRxLEKB9TAyROdxnTbBUu9iL/NUqOP9JVI+8hhenmAqGwxSD+dWpj3YAfeF/5W/jOyrHlLpYmPD11dQyMrKeBUhgfQiZIUEREBERAREQEREBERArY/uj1/eIx/dHr+8QM1Hur6D8SchR7q+g/EnAREQEREBE+MbamcRtT4p4Gi5RTWrWNiaSgr9GZgG9RcQO4icz0Z6c4THNkpuyVLX3dQZWP8upDfQzpoCIiAiIgIiICIiAiIgJ8M+yntfHrh6NSs97IpNhxPJR8ybD6wmImZxDU9LOk6YNbAB6zd1b6C97M3IaH1seRI8lxu08Ti3WpUZqlwbEO1NKdu9wOVANNT4EcbzqKGxa2PNWsUDujVUJNbIrVCqhxYJfKoYoCG/wA2PG5nI4PEGtmwzBaYc/pqBkC1lvlBvqc2qEsSbleUwl6X6dat24nbiao5z28ljaG0Uq7pKeJqoaSFRUct+pcltXWzBRewuvAeF5VxFaqhVcRQSuGtlJHacX03dZNW9246iZdudFcRg6VOrW3YDsFVQxLXILWItpoD4zY7MxB2XTzVhnqvlanhiRamNDvn0O7qW0W2utzfgDo77cW4mzO7tHXPXExy8VvGVK2EZF2fW7WGpWr0L53LFjUcsLAVgpbKSuoy+E7Xov08w+KpFqjrRqLbOhP+snmB955DtDDtQaniaFWoyOxKVb2dXGrJU5VBfXwINxoZt8BhkxjpiUy0mRv8sVbKoWzN1hR4KwUgr5vWTEudq9HRVazPP+XXPWJ859p4PUMT05wicGqP/Kh/xtKJ+JGGB1p4i3PKv/6nm5a6q1jZhcEi15UrTN5mYmJxL3DYfSPD4y+5qXYC5VgVYDnY8R8xNtPKPhZst3xBr6hKalb+ZmFsvzsNT9J6vICIiAiIgIiIFbH90ev7xGP7o9f3iBmo91fQfiTkKPdX0H4k4CIiAiIgcD8ZdqtRwS0kJBr1MrEeQAsw+pyj0Jj4c9D8MuCo1atClVqVkDk1ED2Daqqg3AAFvU3lf424FnwlGqBcUq3a+QcZb/6QUf3pvPhptWnX2fh1VgWpU1put9VKDKLjkQAQfnA1G0/hkjYtMRhqwwqqVbKqZrOpvddQFB004cZtOnHTils0KuXe13F1pg5QF4Z3OthcEAWubHkSKnSH4iJhcYmGSia98oY03GZXY2CAHRjwvqOM5LbhC9JKZxH9XvKJTNwtuwE+m+HveBs6fxPxNB067s56VN+BAdGtzAcWe3iLjjOq6XdLBhMGmKoqldXZAvaKgq4JDXAPKa34xNT/AKOYPbOatPd8819bf3M95xm0Qw6OYbPfXE3W/lzVSPpygbrFfFDEmmK1HZzGioXeVWz5A+mZQQLABja5P0Eyp8Ua1dF6ps2tVqhb1QM1RE5WKLdr28cv1lvZI/7t1P8A2WJ/3srfAw/5Niv/AFx/sL/z9YG56AdOf6SNSm9HdVEUNo2ZWUm1xcXBBtp8/bRv8VHTEYmi2EzmnUqU6S0yxao61Mig6G1xc6A62ABlD4Tt/wBp4/5ir/8AMJQ6EtTG3q+8tff4sU7+fO/3y5x9YHU7G+JFQ4pMNjcG2FZyApJYWLaLmDAHKTpmHj9bX/iD0zqbNfDKlKm61c5Yte4ClBpY66MfaaD44lSMGFtv875bccvZH+3lt6H5yp8d+9gueSt/uoHQ9GOnlbG4nJ1M0sMVqOKrFh2E/ivbK2pUEA6X46TXf9ZuIxD1OobPNelT1LnMSRr2rKOze2g1OnDwG62h00pYajajTzCnSFtMqAKvADifTSef4Tau0NpF92yombVadPS+nEDjYEdppI7fo18TaWIR97SenVX+FTvAw5gm1vC4PMcfCttzpKcU9CiKYWma6uQTcsKQarY8ABdRpOI+HuxziMfVpGplK06hZrZr5XRT4+JM9E2xsmngnwhVFqbysaTNV7RXeKwUra2XXQnkSJEr9P8AuR6/Zs+gqijs/C5z2qvbJ5tWJf8AB+04npP0QqnaY3VJjSq1EqFhZVTM36gubC9wzAce1Ol6c7aXBNgKYVMudi3ZByU1UUiVvwIWobfIGb6ng1xXVa1S28oOx04Z8rU2H8t+0PQTHDbtX7liqb8cq8/73c98R8ZVR8MKFBalS5CMbOabvopCHTMQr2ZtBYznT8PrsFxO06KYmrqKZs7MT8y4Z/oPDxnQ7H2hvduYxc2i0FQDmUym/qC9T3M023KmzGx1TejaBxO+UWXzqQECDlotvpEtrT3LtqItUZjhuzEZnjxjnyiHP4PZD4fF1Nn4lkFOsurEgILBmp11J4EMCLfMrPRsbsmhhMJSo56FOnwrAqAa4KFGtrfMSwN9eFprdrrhsZj8C9RKoqFbJQdcjkAl95UF7qihWsDqSR4A3574sLUrY+kgHZSipU+ALMSx+y+0IuXKtTXRFc7eGZ7ZjhlsOj2NShszF4fEWc0cRWoopGpPEEcrMWa/h7TWdGeilTGsGN0og6vbvf2U5n58B9pv+i3R9MZVxNespFsQ4an4FxYtmPiBcC3ynoiIFAAAAAsABYAchMnL1NW67VVjGWDZ+BShTWnTUKiiwA/J5n5yzEQoIiICIiAiIgVsf3R6/vEY/uj1/eIGaj3V9B+JOQo91fQfiTgIiICIiBixWGWqjI6qyMCGUi4IOhBnmm0PhAucth8Y9JT/AAsu8I+QYMpI9bz1CIHD9EPhvRwNQVnqGvVHdJXIqHmFue18yZs+mXQyjtJVzk06qAhKigE2P8LD+Jfl7EXM6WIHmeH+FLO6HF7Qq4hE4JZgbeXMztlHO1p1PSvoouNwqYZXFFEZSuVcwAUFQoFxpY/adHEDn8L0ZCbObA70kGjUp7zLY/qZtct/DNwv4TD0H6J/0bTqoKxq53DXK5LWAFuJvOmiByHRToOMDiq2IGINTehxlyZbZnD8bm/C0812LsFcdtXH0Wd6Z3uKdHTirrW0Pz4n/hPda9ZUUsxAA8Z55Q2DTOKq1cJSqK9QvnYuxB3jZmJubKCfAQNTQ6M08LiRXr4tsdVQgrmBChl7pdizFsp1AFtZl230dxO13Ri5AXMASLIL24e3hed1s3ozTSzVLVG5fwj6eP1m9AtwkjlcH0Go5CtcmrdbEdxdRbw1PvNFgfhhUoO4o7UxFKk/eVFysRyJDZSbeOWekRIHGdF/h+mAxTV6WIdlKMm7ZQbKxU96+pBUeHOdDt7CbylcIHemy1UUnLd6ZzKt7G17W4eM2U+GE0zicvDOnW2GxlWhWK5ENABVuTZgW3gNwLMGspHJVPjN90Q6aVEwzU0oivWpWOXOVZ6YAF1spzMoCgjkAddZ0XTDZdRFNShTpGmczOBQp1HpubHfqCp3gNgGXjbUcLTzPGdIMYpAOKqDgVNMqikeBUoAGWYcpel01FGrsRbppjEeM/EfPivYbBYqniDjHengyarVM1ZrHtkkqKffcWJFrCdNj+nyZGrUMNRq1aZVWqOu7IDaCoq6tkzdmxYEZl5zg8RVp4kl2K0q57xOlOoed/8ANN8j2f5ZXplqD9tGsQVZTpnRtCAeB01BF9QD4RlvV6Gi9ibn6o6cuHbx9/RcwPSOuuNGNqMHcE3zcCCCu7UDgLHS3DifG/Q7Y6Tf0hVwQbDrTAO/qEHOxSmalkvlFwQt7c2E4PEpYkZswHA8LjwPyvobT1b4d9EnVutV0K9lFpU2FmyrazMPC5Aa3PXSIUa+3Ys0xdmOMRiPj75df0fwvVMIDVIVrPVrHiAzlqj6+IBJH0lPo506wmOqmlRapnClhnQqGAtcj3GhsZu9p4qjTpsa700pkWY1GCqQdLG/PlOf6H7B2chOIwIRr3TMrs4XhdRc6eH2mbylVU1TNU9XVxKFfbeGRir4rDqwNiGqopB5EE6TDjukmEoMFq4zDU2IBs1RFNjwNr8PnDFtYlHGbYw9FFqVcRRRG7rM6qrX4ZST2vpJ7N2pRxKlqFalVUGxKMHAPI24GBbiIgIiIFbH90ev7xGP7o9f3iBmo91fQfiTkKPdX0H4k4CIiAiIgIiICIiAiIgJXxmLWmtz9B4mTr1svhcngOcwUMH2s9TtN4ch6QNcuBfEMGqkqngo4/8AD14zc0KCoMqqAOQ/51mSICIiAiIgIiICc1t7oVhsVclTTYm5KaAnmV4X5kWJ8TOliFlu7Xbq3UTiXk+J+FFYE7vFUmHhmRkP1sTJ4P4W1xo+Mpqp4hFZwfoSBf52nqsSNsOhP1nVzGJqj2hy/R7oJhcIwcIatUcHqWNv5VACr62v8508+z4TJc+7dru1bq5zLwn4q4Q0a1IVsS+IrsHdieylNCbIlNOCg2a5v/DPTvhtsfquAoqRZ6g3j+r2IH0XKPpPNcSF2ltUs5XdmrqWIAFKl8+ABC/609eqbXpNhKlei6tTWnUIYcOwG4fUSMr9Ro67M0xV1x6Z6S/PG1WOKxtUrxrYpsv99yB+RLPTDo4dnV1otVWqxpq5IUrbMWFtSb93j85sOhGBWpj8KLXtVDH+6C3+Es/EustTaOIJscmROPlUE/cmNzZp+k3arv4UTGcZ698NZiejDrs6njnrizNkp0yCTbM40a+g0ZrAc51HwNVus4og9ncrccyW7P4b3kviAoo7M2XhzxKhz6qgv96pm3+CGFAo4qpbvVVW/wDKt/8A7ScqK9DXTZ/GmYxnH94emREQ0iIiBWx/dHr+8Rj+6PX94gZqPdX0H4k5Cj3V9B+JOAiIgIiICIiAiIgJ8M+xAglOxvxPP/CTiICIiAiIgIiICIiAiIgIiICYsXRzo63IzKwuOIuLXEyxA4HZHwvoU2BrVGr24LbIunMXJPvO4XDIE3eRclrZbDLblbhaZojC69qLt6c3KplUo7NooQyUKSsOBVFUj6gT5V2VQYktQosTqSUUk+ptrLkQr3Vd1fEYClUtnpU3twzKrW9LjTwksNhUpi1NEQXvZVCi/OwmaIRmcYIiIQREQK2P7o9f3iMf3R6/vEDNR7q+g/EnIUe6voPxJwEREBERAREQKuN2hTommKjhd5UFNL37TtchdPQ8Zgo7aouEKVM4eq1JcoJ7ahiw4aAZW14e4mLpBsUYtVU1GTKWIKgEhijorDkVLZh8xNUOhVMbsCoQqNe2UEgBqT9lr3Rr0xdhxBPjYgOho45HaogYFqZAb5XGYa+Ok+4TGpVF1a4zOvI3RiraHkQZzNPoOFTIuIIupUkUlF1NMUjfXViACW53lvD9E1SslXek5XL2Ki989VwFbiq/qsCPGw4a3DdPj0FQUi4z5C9v7IKqSTwGrL7ydTForqhYBmVmUcwmUMb8NM6+85rH9C0qvVY1SM5JtkHE1KdWzEEF1ulgNLA8dJdxnRpKlOjTL2WlQNK2W4Kk0T4k/wDlAWue8YGz/pKnvd1m7W7DnTshSSoJbgLkHT5Syay+ZfcTm26HU7HKyg9nLemrKMtSpUClf4l7YW39heUwVOgtJqZQuT/aKKT/AOHOHX2vnHIwOrFVeGYa/OVcTtOmgckmyKGJClgcxKgAgWZrg6DXhznP1ehKFlIrMqqaxCqqrbe7wHKR3bCofYcNb5KvREMBeqgIVFAFFRT7O+1NO9ibVW+qg/KB04ccLi/KYsRi0RC7MAo4njbUDw+ZE0+yejKYervVck5HU3AzMGFADM3E23Wn85mLZfRRKGHqYdahIdlOaxzdnLbNdiGbsi5FvSBvqmKRbZnQXYKLkC5N7D10PtMOL2lTplQSSWvYKCx7Nr8P5hNGOh1MMXDDMai1NaasCy1K76jxuKxW/wDZEx4ToUlNcoqnvMb5dTfJ3rsbns8Ra9+EDqd6vmXjbj48vWDVXXtLpx1Gk4XCdCmqGoK1lUVs1O4BLC1QEMEYcAwytfNe95s/+hqBi6uMxcMc1JXViGxDXdbjNpXI/uKYHR4fFK40J4sLEFT2SVJsdbXB18eMh15N41PMMyorEeADEga8OIOk0uF6LCniKdffMchqELlAH6hqk63vb9T/AFRKeK6DJU3l6p7dTPYoPPWez2ILj9VgNR3V5QOkxe1aNJ1SpUCsyO4BvqqC7G/DQazJhMdTqolRHBR1DKeF1PA2Os1G1+jCYk0szsu7QKLDiLrmFyeDIGQ/JzKDdBaZN96Teju9VvYWYdntWAseBB+kDqt+vmX3HjwmLrybxqeYZlQMRyBJUa8OIOk5zafQtayVaYqimlSoW7NJcwuHGUte5UZuyNLZQNRpD9C1zO2+uS5YZqauLl6rkVNf1f61gL2tlXlA6u8+yvs/CijTp0wWIRFUE6khQBc/OWICIiAiIgIiIFbH90ev7xGP7o9f3iBmo91fQfiTkKPdX0H4k4CIiAiIgIiICIiAiJqtq4tkqIATlFOtUYAC77sJZNQbA5vDXQawKG2MfiRihSoAsBSR2WyWsWqBiWY3GijLa+vHSU6GI2kaRZqbBwrWUbrMxLqFu1suiFj3dbcLzavtg0UV6oV81Nqn6I0WmgUsxLN2wM693U30Eg/SdFJvRrgdqxtTsbCqwt276ijUte3AXteBVxXXDRw1TdMa60HzqpRbVGFMeN183geEy7Eq41ntXWynDKb2QBavZuNCS3ibjTS1uBOWv0ppors1KsMl8w/TuCGdcg7fabsOdL6CVa/Ss03O8p9jPVKlbkmnSp1HbTzhlQW4WqDkYFHDJi6WHQU6GJFfKorM7rXzuEqapnqFQpqWuQF7LjQW7NnEttA5j2gM4Nqa0yQq1UBAzHtXplzr5ffa4Tb4dmBo1qYCK13Wxuz1UsUF2H9WSDaxB8NL16/SYIrE0qjkKxuMqqSqu+XViQcqk3tb8QKb1NoZqYsbM1XO1qQCLmdU04k5cjXv48OVbDYnaQWmN1UNsMMxfdEmrpewBHaHatc2Ol7eO0xXSTvhKVRcjMGZ0unZVyQpDWZgygWvz9Z8q9LaalhucQ5WoUsiByzDe3AAa4/qnNiBcZSLgwKNZscpdqVNzmK6sKeZmFOmFzjMFRM2cMV10FoxlbaYD5FXV9OwhKrnrjQZu12RQOvmP021PpErNlFGsWLlVH6YzkGqCR29AN0/eseGklg9uK9VaNiXO81AAUZGZbEZiQbKfW3hA11XrlTD7RRlfPkqDDlctMklWsF1uCDl7TNrcHTUCrU2diqTIgV6y3LBwxK085cOt3qFzamVAOvE2tL/AP0qAcjc1mUrTNMIgd2Db0lyAx7NkFhodeEubR2+tF2Q0qzZRclclu6721cG4VGPDw5wOcwmDxpGHz03IpqqjMVU2D4MksFbW2WtY8bLrx1uLi9o/wCT/pVCS/65YUQq60wQoBuy2LkHMD2dbzYHpTT7R3WIyh2XNkAU5BVZmBJFwBSfhrqNNZkxHSRKbKj06odlzZb02IvmyqbPYFspsTp8+MDP0cqV2oKcSpWrdgb5RcAmzWXRbi2nEfObSc/gtvb21NlqU3apUp5lCEIQ1YKNS12y0yb2K3m02PiGqUKTtYs1NSSNATbUiBciIgIiICIiAiIgIiIFbH90ev7xGP7o9f3iBmo91fQfiTkKPdX0H4k4CIiAiIgIiICIiAmCthVZkc3DJexBtoeIPMGw0+QmeIFNdlUBwoUR2s3cXvD+Lhx+cYvZtOojIUUBlK3AFwCGGmnJ3/0jzlyIFQ7Nolcho0sunZyLbQkjS1uJPuZkbB0zoaaWuT3RxYEE/UEg+szxAr0MDTp2KU6akLlGVQtlJzZdPC9zbnBwVMixppbX+EeIIP2JHoTLEQKo2bSFyKNK5AB7C6gCwB01009JVp7Coh6rMgfeEEqyJl0JN7BRmOp7TXPzm0iBWqbPpMCGpUyDxBUEcS3LmWPqTPqYGmrZxSphrWzBQDYkki/G1yfeWIgUzsujr+hR1YMewurC/a4cdTr8zM1TCo1yyIb8bgG+hX8Ej0JmaIFZcBSBLClTBJuTlFybEXJtqbEj6mY12RQHDD0e6V7i8De68OBzNp8zLsQKY2ZSFstNEIUqrIqqyg3JCm2mpJ+sz4bDrTRUUWVVCgcbAaCZYgIiICIiAiIgIiICIiBWx/dHr+8Rj+6PX94gVUxDWGvgPAT71luf2ERAdZbn9hHWW5/YREB1luf2EdZbn9hEQHWW5/YR1luf2ERAdZbn9hHWW5/YREB1luf2EdZbn9hEQHWW5/YR1luf2ERAdZbn9hHWW5/YREB1luf2EdZbn9hEQHWW5/YR1luf2ERAdZbn9hHWW5/YREB1luf2EdZbn9hEQHWW5/YR1luf2ERAdZbn9hHWW5/YREB1luf2EdZbn9hEQHWW5/YR1luf2ERAdZbn9hHWW5/YREB1luf2EdZbn9hEQHWW5/YR1luf2ERAx4muxGp8eQ+cRED/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data:image/jpeg;base64,/9j/4AAQSkZJRgABAQAAAQABAAD/2wCEAAkGBxQREhIUExAQFBUXExcaGBgWFhgTGRgbGR0WGRwXGxwfHyggGBwnHBoVIjEiJSkrLzouFx8zOTMsNygtMisBCgoKDg0OGxAQGyskICY3LzA3NDQsLywzNy0rKzcyLCsxNy43LDc3Mi4sLywsNyw2LSw3LywsMSs3LDc3LDc3Mv/AABEIAKMBNgMBIgACEQEDEQH/xAAcAAEAAgMBAQEAAAAAAAAAAAAAAgQDBQYHAQj/xABIEAACAQIDBAgFAgIFCAsAAAABAgADEQQSIQUTMVEGFCIyQVJxkQdhgaGxI9FCchUzYoLBJEOSorLD4fAWFyUmNFNzdLPC0v/EABoBAQACAwEAAAAAAAAAAAAAAAABAwIEBQb/xAAsEQEAAQMCBAUCBwAAAAAAAAAAAQIDEQQSITFBUWFxgZHBBbETFDIzUqHw/9oADAMBAAIRAxEAPwD2ujSGVeyOA8BJ7pfKPYRR7q+g/EnAhul8o9hG6Xyj2EnECG6Xyj2EbpfKPYScQIbpfKPYRul8o9hJxAhul8o9hG6Xyj2EnECG6Xyj2EbpfKPYScQIbpfKPYRul8o9hJxAhul8o9hG6Xyj2EnECG6Xyj2EbpfKPYScQIbpfKPYRul8o9hJxAhul8o9hG6Xyj2EnECG6Xyj2EbpfKPYScQIbpfKPYRul8o9hJxAhul8o9hG6Xyj2EnECG6Xyj2EbpfKPYScQIbpfKPYRul8o9hJxAhul8o9hG6Xyj2EnECG6Xyj2EbpfKPYScQIbpfKPYRul8o9hJxAp46mAo0HHkPnEnj+6PX94gZqPdX0H4k5Cj3V9B+JOAiIgIiICIiAiIgIiICIiAiIgIiICIiAiIgIiY8RXVAWdlVRxLEKB9TAyROdxnTbBUu9iL/NUqOP9JVI+8hhenmAqGwxSD+dWpj3YAfeF/5W/jOyrHlLpYmPD11dQyMrKeBUhgfQiZIUEREBERAREQEREBERArY/uj1/eIx/dHr+8QM1Hur6D8SchR7q+g/EnAREQEREBE+MbamcRtT4p4Gi5RTWrWNiaSgr9GZgG9RcQO4icz0Z6c4THNkpuyVLX3dQZWP8upDfQzpoCIiAiIgIiICIiAiIgJ8M+yntfHrh6NSs97IpNhxPJR8ybD6wmImZxDU9LOk6YNbAB6zd1b6C97M3IaH1seRI8lxu08Ti3WpUZqlwbEO1NKdu9wOVANNT4EcbzqKGxa2PNWsUDujVUJNbIrVCqhxYJfKoYoCG/wA2PG5nI4PEGtmwzBaYc/pqBkC1lvlBvqc2qEsSbleUwl6X6dat24nbiao5z28ljaG0Uq7pKeJqoaSFRUct+pcltXWzBRewuvAeF5VxFaqhVcRQSuGtlJHacX03dZNW9246iZdudFcRg6VOrW3YDsFVQxLXILWItpoD4zY7MxB2XTzVhnqvlanhiRamNDvn0O7qW0W2utzfgDo77cW4mzO7tHXPXExy8VvGVK2EZF2fW7WGpWr0L53LFjUcsLAVgpbKSuoy+E7Xov08w+KpFqjrRqLbOhP+snmB955DtDDtQaniaFWoyOxKVb2dXGrJU5VBfXwINxoZt8BhkxjpiUy0mRv8sVbKoWzN1hR4KwUgr5vWTEudq9HRVazPP+XXPWJ859p4PUMT05wicGqP/Kh/xtKJ+JGGB1p4i3PKv/6nm5a6q1jZhcEi15UrTN5mYmJxL3DYfSPD4y+5qXYC5VgVYDnY8R8xNtPKPhZst3xBr6hKalb+ZmFsvzsNT9J6vICIiAiIgIiIFbH90ev7xGP7o9f3iBmo91fQfiTkKPdX0H4k4CIiAiIgcD8ZdqtRwS0kJBr1MrEeQAsw+pyj0Jj4c9D8MuCo1atClVqVkDk1ED2Daqqg3AAFvU3lf424FnwlGqBcUq3a+QcZb/6QUf3pvPhptWnX2fh1VgWpU1put9VKDKLjkQAQfnA1G0/hkjYtMRhqwwqqVbKqZrOpvddQFB004cZtOnHTils0KuXe13F1pg5QF4Z3OthcEAWubHkSKnSH4iJhcYmGSia98oY03GZXY2CAHRjwvqOM5LbhC9JKZxH9XvKJTNwtuwE+m+HveBs6fxPxNB067s56VN+BAdGtzAcWe3iLjjOq6XdLBhMGmKoqldXZAvaKgq4JDXAPKa34xNT/AKOYPbOatPd8819bf3M95xm0Qw6OYbPfXE3W/lzVSPpygbrFfFDEmmK1HZzGioXeVWz5A+mZQQLABja5P0Eyp8Ua1dF6ps2tVqhb1QM1RE5WKLdr28cv1lvZI/7t1P8A2WJ/3srfAw/5Niv/AFx/sL/z9YG56AdOf6SNSm9HdVEUNo2ZWUm1xcXBBtp8/bRv8VHTEYmi2EzmnUqU6S0yxao61Mig6G1xc6A62ABlD4Tt/wBp4/5ir/8AMJQ6EtTG3q+8tff4sU7+fO/3y5x9YHU7G+JFQ4pMNjcG2FZyApJYWLaLmDAHKTpmHj9bX/iD0zqbNfDKlKm61c5Yte4ClBpY66MfaaD44lSMGFtv875bccvZH+3lt6H5yp8d+9gueSt/uoHQ9GOnlbG4nJ1M0sMVqOKrFh2E/ivbK2pUEA6X46TXf9ZuIxD1OobPNelT1LnMSRr2rKOze2g1OnDwG62h00pYajajTzCnSFtMqAKvADifTSef4Tau0NpF92yombVadPS+nEDjYEdppI7fo18TaWIR97SenVX+FTvAw5gm1vC4PMcfCttzpKcU9CiKYWma6uQTcsKQarY8ABdRpOI+HuxziMfVpGplK06hZrZr5XRT4+JM9E2xsmngnwhVFqbysaTNV7RXeKwUra2XXQnkSJEr9P8AuR6/Zs+gqijs/C5z2qvbJ5tWJf8AB+04npP0QqnaY3VJjSq1EqFhZVTM36gubC9wzAce1Ol6c7aXBNgKYVMudi3ZByU1UUiVvwIWobfIGb6ng1xXVa1S28oOx04Z8rU2H8t+0PQTHDbtX7liqb8cq8/73c98R8ZVR8MKFBalS5CMbOabvopCHTMQr2ZtBYznT8PrsFxO06KYmrqKZs7MT8y4Z/oPDxnQ7H2hvduYxc2i0FQDmUym/qC9T3M023KmzGx1TejaBxO+UWXzqQECDlotvpEtrT3LtqItUZjhuzEZnjxjnyiHP4PZD4fF1Nn4lkFOsurEgILBmp11J4EMCLfMrPRsbsmhhMJSo56FOnwrAqAa4KFGtrfMSwN9eFprdrrhsZj8C9RKoqFbJQdcjkAl95UF7qihWsDqSR4A3574sLUrY+kgHZSipU+ALMSx+y+0IuXKtTXRFc7eGZ7ZjhlsOj2NShszF4fEWc0cRWoopGpPEEcrMWa/h7TWdGeilTGsGN0og6vbvf2U5n58B9pv+i3R9MZVxNespFsQ4an4FxYtmPiBcC3ynoiIFAAAAAsABYAchMnL1NW67VVjGWDZ+BShTWnTUKiiwA/J5n5yzEQoIiICIiAiIgVsf3R6/vEY/uj1/eIGaj3V9B+JOQo91fQfiTgIiICIiBixWGWqjI6qyMCGUi4IOhBnmm0PhAucth8Y9JT/AAsu8I+QYMpI9bz1CIHD9EPhvRwNQVnqGvVHdJXIqHmFue18yZs+mXQyjtJVzk06qAhKigE2P8LD+Jfl7EXM6WIHmeH+FLO6HF7Qq4hE4JZgbeXMztlHO1p1PSvoouNwqYZXFFEZSuVcwAUFQoFxpY/adHEDn8L0ZCbObA70kGjUp7zLY/qZtct/DNwv4TD0H6J/0bTqoKxq53DXK5LWAFuJvOmiByHRToOMDiq2IGINTehxlyZbZnD8bm/C0812LsFcdtXH0Wd6Z3uKdHTirrW0Pz4n/hPda9ZUUsxAA8Z55Q2DTOKq1cJSqK9QvnYuxB3jZmJubKCfAQNTQ6M08LiRXr4tsdVQgrmBChl7pdizFsp1AFtZl230dxO13Ri5AXMASLIL24e3hed1s3ozTSzVLVG5fwj6eP1m9AtwkjlcH0Go5CtcmrdbEdxdRbw1PvNFgfhhUoO4o7UxFKk/eVFysRyJDZSbeOWekRIHGdF/h+mAxTV6WIdlKMm7ZQbKxU96+pBUeHOdDt7CbylcIHemy1UUnLd6ZzKt7G17W4eM2U+GE0zicvDOnW2GxlWhWK5ENABVuTZgW3gNwLMGspHJVPjN90Q6aVEwzU0oivWpWOXOVZ6YAF1spzMoCgjkAddZ0XTDZdRFNShTpGmczOBQp1HpubHfqCp3gNgGXjbUcLTzPGdIMYpAOKqDgVNMqikeBUoAGWYcpel01FGrsRbppjEeM/EfPivYbBYqniDjHengyarVM1ZrHtkkqKffcWJFrCdNj+nyZGrUMNRq1aZVWqOu7IDaCoq6tkzdmxYEZl5zg8RVp4kl2K0q57xOlOoed/8ANN8j2f5ZXplqD9tGsQVZTpnRtCAeB01BF9QD4RlvV6Gi9ibn6o6cuHbx9/RcwPSOuuNGNqMHcE3zcCCCu7UDgLHS3DifG/Q7Y6Tf0hVwQbDrTAO/qEHOxSmalkvlFwQt7c2E4PEpYkZswHA8LjwPyvobT1b4d9EnVutV0K9lFpU2FmyrazMPC5Aa3PXSIUa+3Ys0xdmOMRiPj75df0fwvVMIDVIVrPVrHiAzlqj6+IBJH0lPo506wmOqmlRapnClhnQqGAtcj3GhsZu9p4qjTpsa700pkWY1GCqQdLG/PlOf6H7B2chOIwIRr3TMrs4XhdRc6eH2mbylVU1TNU9XVxKFfbeGRir4rDqwNiGqopB5EE6TDjukmEoMFq4zDU2IBs1RFNjwNr8PnDFtYlHGbYw9FFqVcRRRG7rM6qrX4ZST2vpJ7N2pRxKlqFalVUGxKMHAPI24GBbiIgIiIFbH90ev7xGP7o9f3iBmo91fQfiTkKPdX0H4k4CIiAiIgIiICIiAiIgJXxmLWmtz9B4mTr1svhcngOcwUMH2s9TtN4ch6QNcuBfEMGqkqngo4/8AD14zc0KCoMqqAOQ/51mSICIiAiIgIiICc1t7oVhsVclTTYm5KaAnmV4X5kWJ8TOliFlu7Xbq3UTiXk+J+FFYE7vFUmHhmRkP1sTJ4P4W1xo+Mpqp4hFZwfoSBf52nqsSNsOhP1nVzGJqj2hy/R7oJhcIwcIatUcHqWNv5VACr62v8508+z4TJc+7dru1bq5zLwn4q4Q0a1IVsS+IrsHdieylNCbIlNOCg2a5v/DPTvhtsfquAoqRZ6g3j+r2IH0XKPpPNcSF2ltUs5XdmrqWIAFKl8+ABC/609eqbXpNhKlei6tTWnUIYcOwG4fUSMr9Ro67M0xV1x6Z6S/PG1WOKxtUrxrYpsv99yB+RLPTDo4dnV1otVWqxpq5IUrbMWFtSb93j85sOhGBWpj8KLXtVDH+6C3+Es/EustTaOIJscmROPlUE/cmNzZp+k3arv4UTGcZ698NZiejDrs6njnrizNkp0yCTbM40a+g0ZrAc51HwNVus4og9ncrccyW7P4b3kviAoo7M2XhzxKhz6qgv96pm3+CGFAo4qpbvVVW/wDKt/8A7ScqK9DXTZ/GmYxnH94emREQ0iIiBWx/dHr+8Rj+6PX94gZqPdX0H4k5Cj3V9B+JOAiIgIiICIiAiIgJ8M+xAglOxvxPP/CTiICIiAiIgIiICIiAiIgIiICYsXRzo63IzKwuOIuLXEyxA4HZHwvoU2BrVGr24LbIunMXJPvO4XDIE3eRclrZbDLblbhaZojC69qLt6c3KplUo7NooQyUKSsOBVFUj6gT5V2VQYktQosTqSUUk+ptrLkQr3Vd1fEYClUtnpU3twzKrW9LjTwksNhUpi1NEQXvZVCi/OwmaIRmcYIiIQREQK2P7o9f3iMf3R6/vEDNR7q+g/EnIUe6voPxJwEREBERAREQKuN2hTommKjhd5UFNL37TtchdPQ8Zgo7aouEKVM4eq1JcoJ7ahiw4aAZW14e4mLpBsUYtVU1GTKWIKgEhijorDkVLZh8xNUOhVMbsCoQqNe2UEgBqT9lr3Rr0xdhxBPjYgOho45HaogYFqZAb5XGYa+Ok+4TGpVF1a4zOvI3RiraHkQZzNPoOFTIuIIupUkUlF1NMUjfXViACW53lvD9E1SslXek5XL2Ki989VwFbiq/qsCPGw4a3DdPj0FQUi4z5C9v7IKqSTwGrL7ydTForqhYBmVmUcwmUMb8NM6+85rH9C0qvVY1SM5JtkHE1KdWzEEF1ulgNLA8dJdxnRpKlOjTL2WlQNK2W4Kk0T4k/wDlAWue8YGz/pKnvd1m7W7DnTshSSoJbgLkHT5Syay+ZfcTm26HU7HKyg9nLemrKMtSpUClf4l7YW39heUwVOgtJqZQuT/aKKT/AOHOHX2vnHIwOrFVeGYa/OVcTtOmgckmyKGJClgcxKgAgWZrg6DXhznP1ehKFlIrMqqaxCqqrbe7wHKR3bCofYcNb5KvREMBeqgIVFAFFRT7O+1NO9ibVW+qg/KB04ccLi/KYsRi0RC7MAo4njbUDw+ZE0+yejKYervVck5HU3AzMGFADM3E23Wn85mLZfRRKGHqYdahIdlOaxzdnLbNdiGbsi5FvSBvqmKRbZnQXYKLkC5N7D10PtMOL2lTplQSSWvYKCx7Nr8P5hNGOh1MMXDDMai1NaasCy1K76jxuKxW/wDZEx4ToUlNcoqnvMb5dTfJ3rsbns8Ra9+EDqd6vmXjbj48vWDVXXtLpx1Gk4XCdCmqGoK1lUVs1O4BLC1QEMEYcAwytfNe95s/+hqBi6uMxcMc1JXViGxDXdbjNpXI/uKYHR4fFK40J4sLEFT2SVJsdbXB18eMh15N41PMMyorEeADEga8OIOk0uF6LCniKdffMchqELlAH6hqk63vb9T/AFRKeK6DJU3l6p7dTPYoPPWez2ILj9VgNR3V5QOkxe1aNJ1SpUCsyO4BvqqC7G/DQazJhMdTqolRHBR1DKeF1PA2Os1G1+jCYk0szsu7QKLDiLrmFyeDIGQ/JzKDdBaZN96Teju9VvYWYdntWAseBB+kDqt+vmX3HjwmLrybxqeYZlQMRyBJUa8OIOk5zafQtayVaYqimlSoW7NJcwuHGUte5UZuyNLZQNRpD9C1zO2+uS5YZqauLl6rkVNf1f61gL2tlXlA6u8+yvs/CijTp0wWIRFUE6khQBc/OWICIiAiIgIiIFbH90ev7xGP7o9f3iBmo91fQfiTkKPdX0H4k4CIiAiIgIiICIiAiJqtq4tkqIATlFOtUYAC77sJZNQbA5vDXQawKG2MfiRihSoAsBSR2WyWsWqBiWY3GijLa+vHSU6GI2kaRZqbBwrWUbrMxLqFu1suiFj3dbcLzavtg0UV6oV81Nqn6I0WmgUsxLN2wM693U30Eg/SdFJvRrgdqxtTsbCqwt276ijUte3AXteBVxXXDRw1TdMa60HzqpRbVGFMeN183geEy7Eq41ntXWynDKb2QBavZuNCS3ibjTS1uBOWv0ppors1KsMl8w/TuCGdcg7fabsOdL6CVa/Ss03O8p9jPVKlbkmnSp1HbTzhlQW4WqDkYFHDJi6WHQU6GJFfKorM7rXzuEqapnqFQpqWuQF7LjQW7NnEttA5j2gM4Nqa0yQq1UBAzHtXplzr5ffa4Tb4dmBo1qYCK13Wxuz1UsUF2H9WSDaxB8NL16/SYIrE0qjkKxuMqqSqu+XViQcqk3tb8QKb1NoZqYsbM1XO1qQCLmdU04k5cjXv48OVbDYnaQWmN1UNsMMxfdEmrpewBHaHatc2Ol7eO0xXSTvhKVRcjMGZ0unZVyQpDWZgygWvz9Z8q9LaalhucQ5WoUsiByzDe3AAa4/qnNiBcZSLgwKNZscpdqVNzmK6sKeZmFOmFzjMFRM2cMV10FoxlbaYD5FXV9OwhKrnrjQZu12RQOvmP021PpErNlFGsWLlVH6YzkGqCR29AN0/eseGklg9uK9VaNiXO81AAUZGZbEZiQbKfW3hA11XrlTD7RRlfPkqDDlctMklWsF1uCDl7TNrcHTUCrU2diqTIgV6y3LBwxK085cOt3qFzamVAOvE2tL/AP0qAcjc1mUrTNMIgd2Db0lyAx7NkFhodeEubR2+tF2Q0qzZRclclu6721cG4VGPDw5wOcwmDxpGHz03IpqqjMVU2D4MksFbW2WtY8bLrx1uLi9o/wCT/pVCS/65YUQq60wQoBuy2LkHMD2dbzYHpTT7R3WIyh2XNkAU5BVZmBJFwBSfhrqNNZkxHSRKbKj06odlzZb02IvmyqbPYFspsTp8+MDP0cqV2oKcSpWrdgb5RcAmzWXRbi2nEfObSc/gtvb21NlqU3apUp5lCEIQ1YKNS12y0yb2K3m02PiGqUKTtYs1NSSNATbUiBciIgIiICIiAiIgIiIFbH90ev7xGP7o9f3iBmo91fQfiTkKPdX0H4k4CIiAiIgIiICIiAmCthVZkc3DJexBtoeIPMGw0+QmeIFNdlUBwoUR2s3cXvD+Lhx+cYvZtOojIUUBlK3AFwCGGmnJ3/0jzlyIFQ7Nolcho0sunZyLbQkjS1uJPuZkbB0zoaaWuT3RxYEE/UEg+szxAr0MDTp2KU6akLlGVQtlJzZdPC9zbnBwVMixppbX+EeIIP2JHoTLEQKo2bSFyKNK5AB7C6gCwB01009JVp7Coh6rMgfeEEqyJl0JN7BRmOp7TXPzm0iBWqbPpMCGpUyDxBUEcS3LmWPqTPqYGmrZxSphrWzBQDYkki/G1yfeWIgUzsujr+hR1YMewurC/a4cdTr8zM1TCo1yyIb8bgG+hX8Ej0JmaIFZcBSBLClTBJuTlFybEXJtqbEj6mY12RQHDD0e6V7i8De68OBzNp8zLsQKY2ZSFstNEIUqrIqqyg3JCm2mpJ+sz4bDrTRUUWVVCgcbAaCZYgIiICIiAiIgIiICIiBWx/dHr+8Rj+6PX94gVUxDWGvgPAT71luf2ERAdZbn9hHWW5/YREB1luf2EdZbn9hEQHWW5/YR1luf2ERAdZbn9hHWW5/YREB1luf2EdZbn9hEQHWW5/YR1luf2ERAdZbn9hHWW5/YREB1luf2EdZbn9hEQHWW5/YR1luf2ERAdZbn9hHWW5/YREB1luf2EdZbn9hEQHWW5/YR1luf2ERAdZbn9hHWW5/YREB1luf2EdZbn9hEQHWW5/YR1luf2ERAdZbn9hHWW5/YREB1luf2EdZbn9hEQHWW5/YR1luf2ERAx4muxGp8eQ+cRED/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8" name="Imagen 7"/>
          <p:cNvPicPr>
            <a:picLocks noChangeAspect="1"/>
          </p:cNvPicPr>
          <p:nvPr/>
        </p:nvPicPr>
        <p:blipFill>
          <a:blip r:embed="rId2"/>
          <a:stretch>
            <a:fillRect/>
          </a:stretch>
        </p:blipFill>
        <p:spPr>
          <a:xfrm>
            <a:off x="248194" y="7937"/>
            <a:ext cx="11848012" cy="6898871"/>
          </a:xfrm>
          <a:prstGeom prst="rect">
            <a:avLst/>
          </a:prstGeom>
        </p:spPr>
      </p:pic>
    </p:spTree>
    <p:extLst>
      <p:ext uri="{BB962C8B-B14F-4D97-AF65-F5344CB8AC3E}">
        <p14:creationId xmlns:p14="http://schemas.microsoft.com/office/powerpoint/2010/main" val="19887787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5"/>
          <p:cNvSpPr>
            <a:spLocks noChangeArrowheads="1"/>
          </p:cNvSpPr>
          <p:nvPr/>
        </p:nvSpPr>
        <p:spPr bwMode="gray">
          <a:xfrm>
            <a:off x="2122069" y="661741"/>
            <a:ext cx="1866840" cy="714693"/>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es-MX" kern="0">
              <a:solidFill>
                <a:prstClr val="black"/>
              </a:solidFill>
              <a:latin typeface="Arial" pitchFamily="34" charset="0"/>
              <a:cs typeface="Arial" pitchFamily="34" charset="0"/>
            </a:endParaRPr>
          </a:p>
        </p:txBody>
      </p:sp>
      <p:sp>
        <p:nvSpPr>
          <p:cNvPr id="10" name="Rectangle 14"/>
          <p:cNvSpPr>
            <a:spLocks noChangeArrowheads="1"/>
          </p:cNvSpPr>
          <p:nvPr/>
        </p:nvSpPr>
        <p:spPr bwMode="black">
          <a:xfrm>
            <a:off x="1919060" y="869905"/>
            <a:ext cx="2022660" cy="369332"/>
          </a:xfrm>
          <a:prstGeom prst="rect">
            <a:avLst/>
          </a:prstGeom>
          <a:noFill/>
          <a:ln w="9525" algn="ctr">
            <a:noFill/>
            <a:miter lim="800000"/>
            <a:headEnd/>
            <a:tailEnd/>
          </a:ln>
        </p:spPr>
        <p:txBody>
          <a:bodyPr>
            <a:spAutoFit/>
          </a:bodyPr>
          <a:lstStyle/>
          <a:p>
            <a:pPr algn="ctr">
              <a:defRPr/>
            </a:pPr>
            <a:r>
              <a:rPr lang="es-MX" b="1" kern="0" dirty="0">
                <a:solidFill>
                  <a:prstClr val="black"/>
                </a:solidFill>
                <a:latin typeface="Times" pitchFamily="18" charset="0"/>
                <a:cs typeface="Arial" pitchFamily="34" charset="0"/>
              </a:rPr>
              <a:t>Herramientas</a:t>
            </a:r>
            <a:endParaRPr lang="en-US" b="1" kern="0" dirty="0">
              <a:solidFill>
                <a:srgbClr val="FFFFFF"/>
              </a:solidFill>
              <a:latin typeface="Times" pitchFamily="18" charset="0"/>
              <a:cs typeface="Arial" pitchFamily="34" charset="0"/>
            </a:endParaRPr>
          </a:p>
        </p:txBody>
      </p:sp>
      <p:sp>
        <p:nvSpPr>
          <p:cNvPr id="11" name="AutoShape 8"/>
          <p:cNvSpPr>
            <a:spLocks noChangeArrowheads="1"/>
          </p:cNvSpPr>
          <p:nvPr/>
        </p:nvSpPr>
        <p:spPr bwMode="ltGray">
          <a:xfrm>
            <a:off x="1621824" y="614933"/>
            <a:ext cx="438992" cy="713108"/>
          </a:xfrm>
          <a:prstGeom prst="roundRect">
            <a:avLst>
              <a:gd name="adj" fmla="val 16667"/>
            </a:avLst>
          </a:prstGeom>
          <a:solidFill>
            <a:srgbClr val="C0504D"/>
          </a:solidFill>
          <a:ln w="38100" algn="ctr">
            <a:solidFill>
              <a:srgbClr val="FFFFFF">
                <a:alpha val="70195"/>
              </a:srgbClr>
            </a:solidFill>
            <a:round/>
            <a:headEnd/>
            <a:tailEnd/>
          </a:ln>
        </p:spPr>
        <p:txBody>
          <a:bodyPr wrap="none" anchor="ctr"/>
          <a:lstStyle/>
          <a:p>
            <a:pPr>
              <a:defRPr/>
            </a:pPr>
            <a:endParaRPr lang="es-ES" kern="0">
              <a:solidFill>
                <a:prstClr val="black"/>
              </a:solidFill>
            </a:endParaRPr>
          </a:p>
        </p:txBody>
      </p:sp>
      <p:sp>
        <p:nvSpPr>
          <p:cNvPr id="12" name="AutoShape 9"/>
          <p:cNvSpPr>
            <a:spLocks noChangeArrowheads="1"/>
          </p:cNvSpPr>
          <p:nvPr/>
        </p:nvSpPr>
        <p:spPr bwMode="ltGray">
          <a:xfrm>
            <a:off x="1609053" y="630522"/>
            <a:ext cx="423610" cy="754260"/>
          </a:xfrm>
          <a:prstGeom prst="roundRect">
            <a:avLst>
              <a:gd name="adj" fmla="val 28356"/>
            </a:avLst>
          </a:prstGeom>
          <a:gradFill rotWithShape="1">
            <a:gsLst>
              <a:gs pos="0">
                <a:srgbClr val="FFFFFF">
                  <a:alpha val="70000"/>
                </a:srgbClr>
              </a:gs>
              <a:gs pos="100000">
                <a:srgbClr val="C0504D">
                  <a:alpha val="70000"/>
                </a:srgbClr>
              </a:gs>
            </a:gsLst>
            <a:lin ang="5400000" scaled="1"/>
          </a:gradFill>
          <a:ln w="9525" algn="ctr">
            <a:noFill/>
            <a:round/>
            <a:headEnd/>
            <a:tailEnd/>
          </a:ln>
        </p:spPr>
        <p:txBody>
          <a:bodyPr wrap="none" anchor="ctr"/>
          <a:lstStyle/>
          <a:p>
            <a:pPr>
              <a:defRPr/>
            </a:pPr>
            <a:endParaRPr lang="es-ES" kern="0">
              <a:solidFill>
                <a:prstClr val="black"/>
              </a:solidFill>
            </a:endParaRPr>
          </a:p>
        </p:txBody>
      </p:sp>
      <p:sp>
        <p:nvSpPr>
          <p:cNvPr id="13" name="54 CuadroTexto"/>
          <p:cNvSpPr txBox="1">
            <a:spLocks noChangeArrowheads="1"/>
          </p:cNvSpPr>
          <p:nvPr/>
        </p:nvSpPr>
        <p:spPr bwMode="auto">
          <a:xfrm>
            <a:off x="1710206" y="614934"/>
            <a:ext cx="232231" cy="769441"/>
          </a:xfrm>
          <a:prstGeom prst="rect">
            <a:avLst/>
          </a:prstGeom>
          <a:noFill/>
          <a:ln w="9525">
            <a:noFill/>
            <a:miter lim="800000"/>
            <a:headEnd/>
            <a:tailEnd/>
          </a:ln>
        </p:spPr>
        <p:txBody>
          <a:bodyPr>
            <a:spAutoFit/>
          </a:bodyPr>
          <a:lstStyle/>
          <a:p>
            <a:pPr>
              <a:defRPr/>
            </a:pPr>
            <a:r>
              <a:rPr lang="es-MX" sz="4400" kern="0" dirty="0">
                <a:solidFill>
                  <a:prstClr val="white"/>
                </a:solidFill>
              </a:rPr>
              <a:t>3</a:t>
            </a:r>
          </a:p>
        </p:txBody>
      </p:sp>
      <p:sp>
        <p:nvSpPr>
          <p:cNvPr id="14" name="AutoShape 15"/>
          <p:cNvSpPr>
            <a:spLocks noChangeArrowheads="1"/>
          </p:cNvSpPr>
          <p:nvPr/>
        </p:nvSpPr>
        <p:spPr bwMode="gray">
          <a:xfrm>
            <a:off x="4012470" y="661741"/>
            <a:ext cx="5894181" cy="735258"/>
          </a:xfrm>
          <a:prstGeom prst="roundRect">
            <a:avLst>
              <a:gd name="adj" fmla="val 4639"/>
            </a:avLst>
          </a:prstGeom>
          <a:solidFill>
            <a:srgbClr val="1F497D">
              <a:lumMod val="50000"/>
            </a:srgbClr>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Creación de </a:t>
            </a:r>
            <a:r>
              <a:rPr lang="es-MX" sz="1400" b="1" i="1" kern="0" dirty="0" err="1">
                <a:solidFill>
                  <a:prstClr val="white"/>
                </a:solidFill>
                <a:latin typeface="Times" pitchFamily="18" charset="0"/>
                <a:cs typeface="Arial" pitchFamily="34" charset="0"/>
              </a:rPr>
              <a:t>CompraNet</a:t>
            </a:r>
            <a:r>
              <a:rPr lang="es-MX" sz="1400" b="1" i="1" kern="0" dirty="0">
                <a:solidFill>
                  <a:prstClr val="white"/>
                </a:solidFill>
                <a:latin typeface="Times" pitchFamily="18" charset="0"/>
                <a:cs typeface="Arial" pitchFamily="34" charset="0"/>
              </a:rPr>
              <a:t> 5.0 y </a:t>
            </a:r>
            <a:r>
              <a:rPr lang="es-MX" sz="1400" b="1" i="1" kern="0" dirty="0" err="1">
                <a:solidFill>
                  <a:prstClr val="white"/>
                </a:solidFill>
                <a:latin typeface="Times" pitchFamily="18" charset="0"/>
                <a:cs typeface="Arial" pitchFamily="34" charset="0"/>
              </a:rPr>
              <a:t>CompraNet</a:t>
            </a:r>
            <a:r>
              <a:rPr lang="es-MX" sz="1400" b="1" i="1" kern="0" dirty="0">
                <a:solidFill>
                  <a:prstClr val="white"/>
                </a:solidFill>
                <a:latin typeface="Times" pitchFamily="18" charset="0"/>
                <a:cs typeface="Arial" pitchFamily="34" charset="0"/>
              </a:rPr>
              <a:t> </a:t>
            </a:r>
            <a:r>
              <a:rPr lang="es-MX" sz="1400" b="1" i="1" kern="0" dirty="0" err="1">
                <a:solidFill>
                  <a:prstClr val="white"/>
                </a:solidFill>
                <a:latin typeface="Times" pitchFamily="18" charset="0"/>
                <a:cs typeface="Arial" pitchFamily="34" charset="0"/>
              </a:rPr>
              <a:t>im</a:t>
            </a:r>
            <a:r>
              <a:rPr lang="es-MX" sz="1400" b="1" i="1" kern="0" dirty="0">
                <a:solidFill>
                  <a:prstClr val="white"/>
                </a:solidFill>
                <a:latin typeface="Times" pitchFamily="18" charset="0"/>
                <a:cs typeface="Arial" pitchFamily="34" charset="0"/>
              </a:rPr>
              <a:t> </a:t>
            </a:r>
          </a:p>
        </p:txBody>
      </p:sp>
      <p:sp>
        <p:nvSpPr>
          <p:cNvPr id="15" name="14 Rectángulo"/>
          <p:cNvSpPr/>
          <p:nvPr/>
        </p:nvSpPr>
        <p:spPr>
          <a:xfrm>
            <a:off x="4158477" y="830958"/>
            <a:ext cx="5328593" cy="308077"/>
          </a:xfrm>
          <a:prstGeom prst="rect">
            <a:avLst/>
          </a:prstGeom>
          <a:solidFill>
            <a:srgbClr val="DDDDDD">
              <a:alpha val="1686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15 Flecha derecha"/>
          <p:cNvSpPr/>
          <p:nvPr/>
        </p:nvSpPr>
        <p:spPr>
          <a:xfrm rot="10800000">
            <a:off x="9378549" y="861834"/>
            <a:ext cx="1224136" cy="205192"/>
          </a:xfrm>
          <a:prstGeom prst="rightArrow">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AutoShape 2" descr="data:image/jpeg;base64,/9j/4AAQSkZJRgABAQAAAQABAAD/2wCEAAkGBxQREhIUExAQFBUXExcaGBgWFhgTGRgbGR0WGRwXGxwfHyggGBwnHBoVIjEiJSkrLzouFx8zOTMsNygtMisBCgoKDg0OGxAQGyskICY3LzA3NDQsLywzNy0rKzcyLCsxNy43LDc3Mi4sLywsNyw2LSw3LywsMSs3LDc3LDc3Mv/AABEIAKMBNgMBIgACEQEDEQH/xAAcAAEAAgMBAQEAAAAAAAAAAAAAAgQDBQYHAQj/xABIEAACAQIDBAgFAgIFCAsAAAABAgADEQQSIQUTMVEGFCIyQVJxkQdhgaGxI9FCchUzYoLBJEOSorLD4fAWFyUmNFNzdLPC0v/EABoBAQACAwEAAAAAAAAAAAAAAAABAwIEBQb/xAAsEQEAAQMCBAUCBwAAAAAAAAAAAQIDEQQSITFBUWFxgZHBBbETFDIzUqHw/9oADAMBAAIRAxEAPwD2ujSGVeyOA8BJ7pfKPYRR7q+g/EnAhul8o9hG6Xyj2EnECG6Xyj2EbpfKPYScQIbpfKPYRul8o9hJxAhul8o9hG6Xyj2EnECG6Xyj2EbpfKPYScQIbpfKPYRul8o9hJxAhul8o9hG6Xyj2EnECG6Xyj2EbpfKPYScQIbpfKPYRul8o9hJxAhul8o9hG6Xyj2EnECG6Xyj2EbpfKPYScQIbpfKPYRul8o9hJxAhul8o9hG6Xyj2EnECG6Xyj2EbpfKPYScQIbpfKPYRul8o9hJxAhul8o9hG6Xyj2EnECG6Xyj2EbpfKPYScQIbpfKPYRul8o9hJxAp46mAo0HHkPnEnj+6PX94gZqPdX0H4k5Cj3V9B+JOAiIgIiICIiAiIgIiICIiAiIgIiICIiAiIgIiY8RXVAWdlVRxLEKB9TAyROdxnTbBUu9iL/NUqOP9JVI+8hhenmAqGwxSD+dWpj3YAfeF/5W/jOyrHlLpYmPD11dQyMrKeBUhgfQiZIUEREBERAREQEREBERArY/uj1/eIx/dHr+8QM1Hur6D8SchR7q+g/EnAREQEREBE+MbamcRtT4p4Gi5RTWrWNiaSgr9GZgG9RcQO4icz0Z6c4THNkpuyVLX3dQZWP8upDfQzpoCIiAiIgIiICIiAiIgJ8M+yntfHrh6NSs97IpNhxPJR8ybD6wmImZxDU9LOk6YNbAB6zd1b6C97M3IaH1seRI8lxu08Ti3WpUZqlwbEO1NKdu9wOVANNT4EcbzqKGxa2PNWsUDujVUJNbIrVCqhxYJfKoYoCG/wA2PG5nI4PEGtmwzBaYc/pqBkC1lvlBvqc2qEsSbleUwl6X6dat24nbiao5z28ljaG0Uq7pKeJqoaSFRUct+pcltXWzBRewuvAeF5VxFaqhVcRQSuGtlJHacX03dZNW9246iZdudFcRg6VOrW3YDsFVQxLXILWItpoD4zY7MxB2XTzVhnqvlanhiRamNDvn0O7qW0W2utzfgDo77cW4mzO7tHXPXExy8VvGVK2EZF2fW7WGpWr0L53LFjUcsLAVgpbKSuoy+E7Xov08w+KpFqjrRqLbOhP+snmB955DtDDtQaniaFWoyOxKVb2dXGrJU5VBfXwINxoZt8BhkxjpiUy0mRv8sVbKoWzN1hR4KwUgr5vWTEudq9HRVazPP+XXPWJ859p4PUMT05wicGqP/Kh/xtKJ+JGGB1p4i3PKv/6nm5a6q1jZhcEi15UrTN5mYmJxL3DYfSPD4y+5qXYC5VgVYDnY8R8xNtPKPhZst3xBr6hKalb+ZmFsvzsNT9J6vICIiAiIgIiIFbH90ev7xGP7o9f3iBmo91fQfiTkKPdX0H4k4CIiAiIgcD8ZdqtRwS0kJBr1MrEeQAsw+pyj0Jj4c9D8MuCo1atClVqVkDk1ED2Daqqg3AAFvU3lf424FnwlGqBcUq3a+QcZb/6QUf3pvPhptWnX2fh1VgWpU1put9VKDKLjkQAQfnA1G0/hkjYtMRhqwwqqVbKqZrOpvddQFB004cZtOnHTils0KuXe13F1pg5QF4Z3OthcEAWubHkSKnSH4iJhcYmGSia98oY03GZXY2CAHRjwvqOM5LbhC9JKZxH9XvKJTNwtuwE+m+HveBs6fxPxNB067s56VN+BAdGtzAcWe3iLjjOq6XdLBhMGmKoqldXZAvaKgq4JDXAPKa34xNT/AKOYPbOatPd8819bf3M95xm0Qw6OYbPfXE3W/lzVSPpygbrFfFDEmmK1HZzGioXeVWz5A+mZQQLABja5P0Eyp8Ua1dF6ps2tVqhb1QM1RE5WKLdr28cv1lvZI/7t1P8A2WJ/3srfAw/5Niv/AFx/sL/z9YG56AdOf6SNSm9HdVEUNo2ZWUm1xcXBBtp8/bRv8VHTEYmi2EzmnUqU6S0yxao61Mig6G1xc6A62ABlD4Tt/wBp4/5ir/8AMJQ6EtTG3q+8tff4sU7+fO/3y5x9YHU7G+JFQ4pMNjcG2FZyApJYWLaLmDAHKTpmHj9bX/iD0zqbNfDKlKm61c5Yte4ClBpY66MfaaD44lSMGFtv875bccvZH+3lt6H5yp8d+9gueSt/uoHQ9GOnlbG4nJ1M0sMVqOKrFh2E/ivbK2pUEA6X46TXf9ZuIxD1OobPNelT1LnMSRr2rKOze2g1OnDwG62h00pYajajTzCnSFtMqAKvADifTSef4Tau0NpF92yombVadPS+nEDjYEdppI7fo18TaWIR97SenVX+FTvAw5gm1vC4PMcfCttzpKcU9CiKYWma6uQTcsKQarY8ABdRpOI+HuxziMfVpGplK06hZrZr5XRT4+JM9E2xsmngnwhVFqbysaTNV7RXeKwUra2XXQnkSJEr9P8AuR6/Zs+gqijs/C5z2qvbJ5tWJf8AB+04npP0QqnaY3VJjSq1EqFhZVTM36gubC9wzAce1Ol6c7aXBNgKYVMudi3ZByU1UUiVvwIWobfIGb6ng1xXVa1S28oOx04Z8rU2H8t+0PQTHDbtX7liqb8cq8/73c98R8ZVR8MKFBalS5CMbOabvopCHTMQr2ZtBYznT8PrsFxO06KYmrqKZs7MT8y4Z/oPDxnQ7H2hvduYxc2i0FQDmUym/qC9T3M023KmzGx1TejaBxO+UWXzqQECDlotvpEtrT3LtqItUZjhuzEZnjxjnyiHP4PZD4fF1Nn4lkFOsurEgILBmp11J4EMCLfMrPRsbsmhhMJSo56FOnwrAqAa4KFGtrfMSwN9eFprdrrhsZj8C9RKoqFbJQdcjkAl95UF7qihWsDqSR4A3574sLUrY+kgHZSipU+ALMSx+y+0IuXKtTXRFc7eGZ7ZjhlsOj2NShszF4fEWc0cRWoopGpPEEcrMWa/h7TWdGeilTGsGN0og6vbvf2U5n58B9pv+i3R9MZVxNespFsQ4an4FxYtmPiBcC3ynoiIFAAAAAsABYAchMnL1NW67VVjGWDZ+BShTWnTUKiiwA/J5n5yzEQoIiICIiAiIgVsf3R6/vEY/uj1/eIGaj3V9B+JOQo91fQfiTgIiICIiBixWGWqjI6qyMCGUi4IOhBnmm0PhAucth8Y9JT/AAsu8I+QYMpI9bz1CIHD9EPhvRwNQVnqGvVHdJXIqHmFue18yZs+mXQyjtJVzk06qAhKigE2P8LD+Jfl7EXM6WIHmeH+FLO6HF7Qq4hE4JZgbeXMztlHO1p1PSvoouNwqYZXFFEZSuVcwAUFQoFxpY/adHEDn8L0ZCbObA70kGjUp7zLY/qZtct/DNwv4TD0H6J/0bTqoKxq53DXK5LWAFuJvOmiByHRToOMDiq2IGINTehxlyZbZnD8bm/C0812LsFcdtXH0Wd6Z3uKdHTirrW0Pz4n/hPda9ZUUsxAA8Z55Q2DTOKq1cJSqK9QvnYuxB3jZmJubKCfAQNTQ6M08LiRXr4tsdVQgrmBChl7pdizFsp1AFtZl230dxO13Ri5AXMASLIL24e3hed1s3ozTSzVLVG5fwj6eP1m9AtwkjlcH0Go5CtcmrdbEdxdRbw1PvNFgfhhUoO4o7UxFKk/eVFysRyJDZSbeOWekRIHGdF/h+mAxTV6WIdlKMm7ZQbKxU96+pBUeHOdDt7CbylcIHemy1UUnLd6ZzKt7G17W4eM2U+GE0zicvDOnW2GxlWhWK5ENABVuTZgW3gNwLMGspHJVPjN90Q6aVEwzU0oivWpWOXOVZ6YAF1spzMoCgjkAddZ0XTDZdRFNShTpGmczOBQp1HpubHfqCp3gNgGXjbUcLTzPGdIMYpAOKqDgVNMqikeBUoAGWYcpel01FGrsRbppjEeM/EfPivYbBYqniDjHengyarVM1ZrHtkkqKffcWJFrCdNj+nyZGrUMNRq1aZVWqOu7IDaCoq6tkzdmxYEZl5zg8RVp4kl2K0q57xOlOoed/8ANN8j2f5ZXplqD9tGsQVZTpnRtCAeB01BF9QD4RlvV6Gi9ibn6o6cuHbx9/RcwPSOuuNGNqMHcE3zcCCCu7UDgLHS3DifG/Q7Y6Tf0hVwQbDrTAO/qEHOxSmalkvlFwQt7c2E4PEpYkZswHA8LjwPyvobT1b4d9EnVutV0K9lFpU2FmyrazMPC5Aa3PXSIUa+3Ys0xdmOMRiPj75df0fwvVMIDVIVrPVrHiAzlqj6+IBJH0lPo506wmOqmlRapnClhnQqGAtcj3GhsZu9p4qjTpsa700pkWY1GCqQdLG/PlOf6H7B2chOIwIRr3TMrs4XhdRc6eH2mbylVU1TNU9XVxKFfbeGRir4rDqwNiGqopB5EE6TDjukmEoMFq4zDU2IBs1RFNjwNr8PnDFtYlHGbYw9FFqVcRRRG7rM6qrX4ZST2vpJ7N2pRxKlqFalVUGxKMHAPI24GBbiIgIiIFbH90ev7xGP7o9f3iBmo91fQfiTkKPdX0H4k4CIiAiIgIiICIiAiIgJXxmLWmtz9B4mTr1svhcngOcwUMH2s9TtN4ch6QNcuBfEMGqkqngo4/8AD14zc0KCoMqqAOQ/51mSICIiAiIgIiICc1t7oVhsVclTTYm5KaAnmV4X5kWJ8TOliFlu7Xbq3UTiXk+J+FFYE7vFUmHhmRkP1sTJ4P4W1xo+Mpqp4hFZwfoSBf52nqsSNsOhP1nVzGJqj2hy/R7oJhcIwcIatUcHqWNv5VACr62v8508+z4TJc+7dru1bq5zLwn4q4Q0a1IVsS+IrsHdieylNCbIlNOCg2a5v/DPTvhtsfquAoqRZ6g3j+r2IH0XKPpPNcSF2ltUs5XdmrqWIAFKl8+ABC/609eqbXpNhKlei6tTWnUIYcOwG4fUSMr9Ro67M0xV1x6Z6S/PG1WOKxtUrxrYpsv99yB+RLPTDo4dnV1otVWqxpq5IUrbMWFtSb93j85sOhGBWpj8KLXtVDH+6C3+Es/EustTaOIJscmROPlUE/cmNzZp+k3arv4UTGcZ698NZiejDrs6njnrizNkp0yCTbM40a+g0ZrAc51HwNVus4og9ncrccyW7P4b3kviAoo7M2XhzxKhz6qgv96pm3+CGFAo4qpbvVVW/wDKt/8A7ScqK9DXTZ/GmYxnH94emREQ0iIiBWx/dHr+8Rj+6PX94gZqPdX0H4k5Cj3V9B+JOAiIgIiICIiAiIgJ8M+xAglOxvxPP/CTiICIiAiIgIiICIiAiIgIiICYsXRzo63IzKwuOIuLXEyxA4HZHwvoU2BrVGr24LbIunMXJPvO4XDIE3eRclrZbDLblbhaZojC69qLt6c3KplUo7NooQyUKSsOBVFUj6gT5V2VQYktQosTqSUUk+ptrLkQr3Vd1fEYClUtnpU3twzKrW9LjTwksNhUpi1NEQXvZVCi/OwmaIRmcYIiIQREQK2P7o9f3iMf3R6/vEDNR7q+g/EnIUe6voPxJwEREBERAREQKuN2hTommKjhd5UFNL37TtchdPQ8Zgo7aouEKVM4eq1JcoJ7ahiw4aAZW14e4mLpBsUYtVU1GTKWIKgEhijorDkVLZh8xNUOhVMbsCoQqNe2UEgBqT9lr3Rr0xdhxBPjYgOho45HaogYFqZAb5XGYa+Ok+4TGpVF1a4zOvI3RiraHkQZzNPoOFTIuIIupUkUlF1NMUjfXViACW53lvD9E1SslXek5XL2Ki989VwFbiq/qsCPGw4a3DdPj0FQUi4z5C9v7IKqSTwGrL7ydTForqhYBmVmUcwmUMb8NM6+85rH9C0qvVY1SM5JtkHE1KdWzEEF1ulgNLA8dJdxnRpKlOjTL2WlQNK2W4Kk0T4k/wDlAWue8YGz/pKnvd1m7W7DnTshSSoJbgLkHT5Syay+ZfcTm26HU7HKyg9nLemrKMtSpUClf4l7YW39heUwVOgtJqZQuT/aKKT/AOHOHX2vnHIwOrFVeGYa/OVcTtOmgckmyKGJClgcxKgAgWZrg6DXhznP1ehKFlIrMqqaxCqqrbe7wHKR3bCofYcNb5KvREMBeqgIVFAFFRT7O+1NO9ibVW+qg/KB04ccLi/KYsRi0RC7MAo4njbUDw+ZE0+yejKYervVck5HU3AzMGFADM3E23Wn85mLZfRRKGHqYdahIdlOaxzdnLbNdiGbsi5FvSBvqmKRbZnQXYKLkC5N7D10PtMOL2lTplQSSWvYKCx7Nr8P5hNGOh1MMXDDMai1NaasCy1K76jxuKxW/wDZEx4ToUlNcoqnvMb5dTfJ3rsbns8Ra9+EDqd6vmXjbj48vWDVXXtLpx1Gk4XCdCmqGoK1lUVs1O4BLC1QEMEYcAwytfNe95s/+hqBi6uMxcMc1JXViGxDXdbjNpXI/uKYHR4fFK40J4sLEFT2SVJsdbXB18eMh15N41PMMyorEeADEga8OIOk0uF6LCniKdffMchqELlAH6hqk63vb9T/AFRKeK6DJU3l6p7dTPYoPPWez2ILj9VgNR3V5QOkxe1aNJ1SpUCsyO4BvqqC7G/DQazJhMdTqolRHBR1DKeF1PA2Os1G1+jCYk0szsu7QKLDiLrmFyeDIGQ/JzKDdBaZN96Teju9VvYWYdntWAseBB+kDqt+vmX3HjwmLrybxqeYZlQMRyBJUa8OIOk5zafQtayVaYqimlSoW7NJcwuHGUte5UZuyNLZQNRpD9C1zO2+uS5YZqauLl6rkVNf1f61gL2tlXlA6u8+yvs/CijTp0wWIRFUE6khQBc/OWICIiAiIgIiIFbH90ev7xGP7o9f3iBmo91fQfiTkKPdX0H4k4CIiAiIgIiICIiAiJqtq4tkqIATlFOtUYAC77sJZNQbA5vDXQawKG2MfiRihSoAsBSR2WyWsWqBiWY3GijLa+vHSU6GI2kaRZqbBwrWUbrMxLqFu1suiFj3dbcLzavtg0UV6oV81Nqn6I0WmgUsxLN2wM693U30Eg/SdFJvRrgdqxtTsbCqwt276ijUte3AXteBVxXXDRw1TdMa60HzqpRbVGFMeN183geEy7Eq41ntXWynDKb2QBavZuNCS3ibjTS1uBOWv0ppors1KsMl8w/TuCGdcg7fabsOdL6CVa/Ss03O8p9jPVKlbkmnSp1HbTzhlQW4WqDkYFHDJi6WHQU6GJFfKorM7rXzuEqapnqFQpqWuQF7LjQW7NnEttA5j2gM4Nqa0yQq1UBAzHtXplzr5ffa4Tb4dmBo1qYCK13Wxuz1UsUF2H9WSDaxB8NL16/SYIrE0qjkKxuMqqSqu+XViQcqk3tb8QKb1NoZqYsbM1XO1qQCLmdU04k5cjXv48OVbDYnaQWmN1UNsMMxfdEmrpewBHaHatc2Ol7eO0xXSTvhKVRcjMGZ0unZVyQpDWZgygWvz9Z8q9LaalhucQ5WoUsiByzDe3AAa4/qnNiBcZSLgwKNZscpdqVNzmK6sKeZmFOmFzjMFRM2cMV10FoxlbaYD5FXV9OwhKrnrjQZu12RQOvmP021PpErNlFGsWLlVH6YzkGqCR29AN0/eseGklg9uK9VaNiXO81AAUZGZbEZiQbKfW3hA11XrlTD7RRlfPkqDDlctMklWsF1uCDl7TNrcHTUCrU2diqTIgV6y3LBwxK085cOt3qFzamVAOvE2tL/AP0qAcjc1mUrTNMIgd2Db0lyAx7NkFhodeEubR2+tF2Q0qzZRclclu6721cG4VGPDw5wOcwmDxpGHz03IpqqjMVU2D4MksFbW2WtY8bLrx1uLi9o/wCT/pVCS/65YUQq60wQoBuy2LkHMD2dbzYHpTT7R3WIyh2XNkAU5BVZmBJFwBSfhrqNNZkxHSRKbKj06odlzZb02IvmyqbPYFspsTp8+MDP0cqV2oKcSpWrdgb5RcAmzWXRbi2nEfObSc/gtvb21NlqU3apUp5lCEIQ1YKNS12y0yb2K3m02PiGqUKTtYs1NSSNATbUiBciIgIiICIiAiIgIiIFbH90ev7xGP7o9f3iBmo91fQfiTkKPdX0H4k4CIiAiIgIiICIiAmCthVZkc3DJexBtoeIPMGw0+QmeIFNdlUBwoUR2s3cXvD+Lhx+cYvZtOojIUUBlK3AFwCGGmnJ3/0jzlyIFQ7Nolcho0sunZyLbQkjS1uJPuZkbB0zoaaWuT3RxYEE/UEg+szxAr0MDTp2KU6akLlGVQtlJzZdPC9zbnBwVMixppbX+EeIIP2JHoTLEQKo2bSFyKNK5AB7C6gCwB01009JVp7Coh6rMgfeEEqyJl0JN7BRmOp7TXPzm0iBWqbPpMCGpUyDxBUEcS3LmWPqTPqYGmrZxSphrWzBQDYkki/G1yfeWIgUzsujr+hR1YMewurC/a4cdTr8zM1TCo1yyIb8bgG+hX8Ej0JmaIFZcBSBLClTBJuTlFybEXJtqbEj6mY12RQHDD0e6V7i8De68OBzNp8zLsQKY2ZSFstNEIUqrIqqyg3JCm2mpJ+sz4bDrTRUUWVVCgcbAaCZYgIiICIiAiIgIiICIiBWx/dHr+8Rj+6PX94gVUxDWGvgPAT71luf2ERAdZbn9hHWW5/YREB1luf2EdZbn9hEQHWW5/YR1luf2ERAdZbn9hHWW5/YREB1luf2EdZbn9hEQHWW5/YR1luf2ERAdZbn9hHWW5/YREB1luf2EdZbn9hEQHWW5/YR1luf2ERAdZbn9hHWW5/YREB1luf2EdZbn9hEQHWW5/YR1luf2ERAdZbn9hHWW5/YREB1luf2EdZbn9hEQHWW5/YR1luf2ERAdZbn9hHWW5/YREB1luf2EdZbn9hEQHWW5/YR1luf2ERAx4muxGp8eQ+cRED/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data:image/jpeg;base64,/9j/4AAQSkZJRgABAQAAAQABAAD/2wCEAAkGBxQREhIUExAQFBUXExcaGBgWFhgTGRgbGR0WGRwXGxwfHyggGBwnHBoVIjEiJSkrLzouFx8zOTMsNygtMisBCgoKDg0OGxAQGyskICY3LzA3NDQsLywzNy0rKzcyLCsxNy43LDc3Mi4sLywsNyw2LSw3LywsMSs3LDc3LDc3Mv/AABEIAKMBNgMBIgACEQEDEQH/xAAcAAEAAgMBAQEAAAAAAAAAAAAAAgQDBQYHAQj/xABIEAACAQIDBAgFAgIFCAsAAAABAgADEQQSIQUTMVEGFCIyQVJxkQdhgaGxI9FCchUzYoLBJEOSorLD4fAWFyUmNFNzdLPC0v/EABoBAQACAwEAAAAAAAAAAAAAAAABAwIEBQb/xAAsEQEAAQMCBAUCBwAAAAAAAAAAAQIDEQQSITFBUWFxgZHBBbETFDIzUqHw/9oADAMBAAIRAxEAPwD2ujSGVeyOA8BJ7pfKPYRR7q+g/EnAhul8o9hG6Xyj2EnECG6Xyj2EbpfKPYScQIbpfKPYRul8o9hJxAhul8o9hG6Xyj2EnECG6Xyj2EbpfKPYScQIbpfKPYRul8o9hJxAhul8o9hG6Xyj2EnECG6Xyj2EbpfKPYScQIbpfKPYRul8o9hJxAhul8o9hG6Xyj2EnECG6Xyj2EbpfKPYScQIbpfKPYRul8o9hJxAhul8o9hG6Xyj2EnECG6Xyj2EbpfKPYScQIbpfKPYRul8o9hJxAhul8o9hG6Xyj2EnECG6Xyj2EbpfKPYScQIbpfKPYRul8o9hJxAp46mAo0HHkPnEnj+6PX94gZqPdX0H4k5Cj3V9B+JOAiIgIiICIiAiIgIiICIiAiIgIiICIiAiIgIiY8RXVAWdlVRxLEKB9TAyROdxnTbBUu9iL/NUqOP9JVI+8hhenmAqGwxSD+dWpj3YAfeF/5W/jOyrHlLpYmPD11dQyMrKeBUhgfQiZIUEREBERAREQEREBERArY/uj1/eIx/dHr+8QM1Hur6D8SchR7q+g/EnAREQEREBE+MbamcRtT4p4Gi5RTWrWNiaSgr9GZgG9RcQO4icz0Z6c4THNkpuyVLX3dQZWP8upDfQzpoCIiAiIgIiICIiAiIgJ8M+yntfHrh6NSs97IpNhxPJR8ybD6wmImZxDU9LOk6YNbAB6zd1b6C97M3IaH1seRI8lxu08Ti3WpUZqlwbEO1NKdu9wOVANNT4EcbzqKGxa2PNWsUDujVUJNbIrVCqhxYJfKoYoCG/wA2PG5nI4PEGtmwzBaYc/pqBkC1lvlBvqc2qEsSbleUwl6X6dat24nbiao5z28ljaG0Uq7pKeJqoaSFRUct+pcltXWzBRewuvAeF5VxFaqhVcRQSuGtlJHacX03dZNW9246iZdudFcRg6VOrW3YDsFVQxLXILWItpoD4zY7MxB2XTzVhnqvlanhiRamNDvn0O7qW0W2utzfgDo77cW4mzO7tHXPXExy8VvGVK2EZF2fW7WGpWr0L53LFjUcsLAVgpbKSuoy+E7Xov08w+KpFqjrRqLbOhP+snmB955DtDDtQaniaFWoyOxKVb2dXGrJU5VBfXwINxoZt8BhkxjpiUy0mRv8sVbKoWzN1hR4KwUgr5vWTEudq9HRVazPP+XXPWJ859p4PUMT05wicGqP/Kh/xtKJ+JGGB1p4i3PKv/6nm5a6q1jZhcEi15UrTN5mYmJxL3DYfSPD4y+5qXYC5VgVYDnY8R8xNtPKPhZst3xBr6hKalb+ZmFsvzsNT9J6vICIiAiIgIiIFbH90ev7xGP7o9f3iBmo91fQfiTkKPdX0H4k4CIiAiIgcD8ZdqtRwS0kJBr1MrEeQAsw+pyj0Jj4c9D8MuCo1atClVqVkDk1ED2Daqqg3AAFvU3lf424FnwlGqBcUq3a+QcZb/6QUf3pvPhptWnX2fh1VgWpU1put9VKDKLjkQAQfnA1G0/hkjYtMRhqwwqqVbKqZrOpvddQFB004cZtOnHTils0KuXe13F1pg5QF4Z3OthcEAWubHkSKnSH4iJhcYmGSia98oY03GZXY2CAHRjwvqOM5LbhC9JKZxH9XvKJTNwtuwE+m+HveBs6fxPxNB067s56VN+BAdGtzAcWe3iLjjOq6XdLBhMGmKoqldXZAvaKgq4JDXAPKa34xNT/AKOYPbOatPd8819bf3M95xm0Qw6OYbPfXE3W/lzVSPpygbrFfFDEmmK1HZzGioXeVWz5A+mZQQLABja5P0Eyp8Ua1dF6ps2tVqhb1QM1RE5WKLdr28cv1lvZI/7t1P8A2WJ/3srfAw/5Niv/AFx/sL/z9YG56AdOf6SNSm9HdVEUNo2ZWUm1xcXBBtp8/bRv8VHTEYmi2EzmnUqU6S0yxao61Mig6G1xc6A62ABlD4Tt/wBp4/5ir/8AMJQ6EtTG3q+8tff4sU7+fO/3y5x9YHU7G+JFQ4pMNjcG2FZyApJYWLaLmDAHKTpmHj9bX/iD0zqbNfDKlKm61c5Yte4ClBpY66MfaaD44lSMGFtv875bccvZH+3lt6H5yp8d+9gueSt/uoHQ9GOnlbG4nJ1M0sMVqOKrFh2E/ivbK2pUEA6X46TXf9ZuIxD1OobPNelT1LnMSRr2rKOze2g1OnDwG62h00pYajajTzCnSFtMqAKvADifTSef4Tau0NpF92yombVadPS+nEDjYEdppI7fo18TaWIR97SenVX+FTvAw5gm1vC4PMcfCttzpKcU9CiKYWma6uQTcsKQarY8ABdRpOI+HuxziMfVpGplK06hZrZr5XRT4+JM9E2xsmngnwhVFqbysaTNV7RXeKwUra2XXQnkSJEr9P8AuR6/Zs+gqijs/C5z2qvbJ5tWJf8AB+04npP0QqnaY3VJjSq1EqFhZVTM36gubC9wzAce1Ol6c7aXBNgKYVMudi3ZByU1UUiVvwIWobfIGb6ng1xXVa1S28oOx04Z8rU2H8t+0PQTHDbtX7liqb8cq8/73c98R8ZVR8MKFBalS5CMbOabvopCHTMQr2ZtBYznT8PrsFxO06KYmrqKZs7MT8y4Z/oPDxnQ7H2hvduYxc2i0FQDmUym/qC9T3M023KmzGx1TejaBxO+UWXzqQECDlotvpEtrT3LtqItUZjhuzEZnjxjnyiHP4PZD4fF1Nn4lkFOsurEgILBmp11J4EMCLfMrPRsbsmhhMJSo56FOnwrAqAa4KFGtrfMSwN9eFprdrrhsZj8C9RKoqFbJQdcjkAl95UF7qihWsDqSR4A3574sLUrY+kgHZSipU+ALMSx+y+0IuXKtTXRFc7eGZ7ZjhlsOj2NShszF4fEWc0cRWoopGpPEEcrMWa/h7TWdGeilTGsGN0og6vbvf2U5n58B9pv+i3R9MZVxNespFsQ4an4FxYtmPiBcC3ynoiIFAAAAAsABYAchMnL1NW67VVjGWDZ+BShTWnTUKiiwA/J5n5yzEQoIiICIiAiIgVsf3R6/vEY/uj1/eIGaj3V9B+JOQo91fQfiTgIiICIiBixWGWqjI6qyMCGUi4IOhBnmm0PhAucth8Y9JT/AAsu8I+QYMpI9bz1CIHD9EPhvRwNQVnqGvVHdJXIqHmFue18yZs+mXQyjtJVzk06qAhKigE2P8LD+Jfl7EXM6WIHmeH+FLO6HF7Qq4hE4JZgbeXMztlHO1p1PSvoouNwqYZXFFEZSuVcwAUFQoFxpY/adHEDn8L0ZCbObA70kGjUp7zLY/qZtct/DNwv4TD0H6J/0bTqoKxq53DXK5LWAFuJvOmiByHRToOMDiq2IGINTehxlyZbZnD8bm/C0812LsFcdtXH0Wd6Z3uKdHTirrW0Pz4n/hPda9ZUUsxAA8Z55Q2DTOKq1cJSqK9QvnYuxB3jZmJubKCfAQNTQ6M08LiRXr4tsdVQgrmBChl7pdizFsp1AFtZl230dxO13Ri5AXMASLIL24e3hed1s3ozTSzVLVG5fwj6eP1m9AtwkjlcH0Go5CtcmrdbEdxdRbw1PvNFgfhhUoO4o7UxFKk/eVFysRyJDZSbeOWekRIHGdF/h+mAxTV6WIdlKMm7ZQbKxU96+pBUeHOdDt7CbylcIHemy1UUnLd6ZzKt7G17W4eM2U+GE0zicvDOnW2GxlWhWK5ENABVuTZgW3gNwLMGspHJVPjN90Q6aVEwzU0oivWpWOXOVZ6YAF1spzMoCgjkAddZ0XTDZdRFNShTpGmczOBQp1HpubHfqCp3gNgGXjbUcLTzPGdIMYpAOKqDgVNMqikeBUoAGWYcpel01FGrsRbppjEeM/EfPivYbBYqniDjHengyarVM1ZrHtkkqKffcWJFrCdNj+nyZGrUMNRq1aZVWqOu7IDaCoq6tkzdmxYEZl5zg8RVp4kl2K0q57xOlOoed/8ANN8j2f5ZXplqD9tGsQVZTpnRtCAeB01BF9QD4RlvV6Gi9ibn6o6cuHbx9/RcwPSOuuNGNqMHcE3zcCCCu7UDgLHS3DifG/Q7Y6Tf0hVwQbDrTAO/qEHOxSmalkvlFwQt7c2E4PEpYkZswHA8LjwPyvobT1b4d9EnVutV0K9lFpU2FmyrazMPC5Aa3PXSIUa+3Ys0xdmOMRiPj75df0fwvVMIDVIVrPVrHiAzlqj6+IBJH0lPo506wmOqmlRapnClhnQqGAtcj3GhsZu9p4qjTpsa700pkWY1GCqQdLG/PlOf6H7B2chOIwIRr3TMrs4XhdRc6eH2mbylVU1TNU9XVxKFfbeGRir4rDqwNiGqopB5EE6TDjukmEoMFq4zDU2IBs1RFNjwNr8PnDFtYlHGbYw9FFqVcRRRG7rM6qrX4ZST2vpJ7N2pRxKlqFalVUGxKMHAPI24GBbiIgIiIFbH90ev7xGP7o9f3iBmo91fQfiTkKPdX0H4k4CIiAiIgIiICIiAiIgJXxmLWmtz9B4mTr1svhcngOcwUMH2s9TtN4ch6QNcuBfEMGqkqngo4/8AD14zc0KCoMqqAOQ/51mSICIiAiIgIiICc1t7oVhsVclTTYm5KaAnmV4X5kWJ8TOliFlu7Xbq3UTiXk+J+FFYE7vFUmHhmRkP1sTJ4P4W1xo+Mpqp4hFZwfoSBf52nqsSNsOhP1nVzGJqj2hy/R7oJhcIwcIatUcHqWNv5VACr62v8508+z4TJc+7dru1bq5zLwn4q4Q0a1IVsS+IrsHdieylNCbIlNOCg2a5v/DPTvhtsfquAoqRZ6g3j+r2IH0XKPpPNcSF2ltUs5XdmrqWIAFKl8+ABC/609eqbXpNhKlei6tTWnUIYcOwG4fUSMr9Ro67M0xV1x6Z6S/PG1WOKxtUrxrYpsv99yB+RLPTDo4dnV1otVWqxpq5IUrbMWFtSb93j85sOhGBWpj8KLXtVDH+6C3+Es/EustTaOIJscmROPlUE/cmNzZp+k3arv4UTGcZ698NZiejDrs6njnrizNkp0yCTbM40a+g0ZrAc51HwNVus4og9ncrccyW7P4b3kviAoo7M2XhzxKhz6qgv96pm3+CGFAo4qpbvVVW/wDKt/8A7ScqK9DXTZ/GmYxnH94emREQ0iIiBWx/dHr+8Rj+6PX94gZqPdX0H4k5Cj3V9B+JOAiIgIiICIiAiIgJ8M+xAglOxvxPP/CTiICIiAiIgIiICIiAiIgIiICYsXRzo63IzKwuOIuLXEyxA4HZHwvoU2BrVGr24LbIunMXJPvO4XDIE3eRclrZbDLblbhaZojC69qLt6c3KplUo7NooQyUKSsOBVFUj6gT5V2VQYktQosTqSUUk+ptrLkQr3Vd1fEYClUtnpU3twzKrW9LjTwksNhUpi1NEQXvZVCi/OwmaIRmcYIiIQREQK2P7o9f3iMf3R6/vEDNR7q+g/EnIUe6voPxJwEREBERAREQKuN2hTommKjhd5UFNL37TtchdPQ8Zgo7aouEKVM4eq1JcoJ7ahiw4aAZW14e4mLpBsUYtVU1GTKWIKgEhijorDkVLZh8xNUOhVMbsCoQqNe2UEgBqT9lr3Rr0xdhxBPjYgOho45HaogYFqZAb5XGYa+Ok+4TGpVF1a4zOvI3RiraHkQZzNPoOFTIuIIupUkUlF1NMUjfXViACW53lvD9E1SslXek5XL2Ki989VwFbiq/qsCPGw4a3DdPj0FQUi4z5C9v7IKqSTwGrL7ydTForqhYBmVmUcwmUMb8NM6+85rH9C0qvVY1SM5JtkHE1KdWzEEF1ulgNLA8dJdxnRpKlOjTL2WlQNK2W4Kk0T4k/wDlAWue8YGz/pKnvd1m7W7DnTshSSoJbgLkHT5Syay+ZfcTm26HU7HKyg9nLemrKMtSpUClf4l7YW39heUwVOgtJqZQuT/aKKT/AOHOHX2vnHIwOrFVeGYa/OVcTtOmgckmyKGJClgcxKgAgWZrg6DXhznP1ehKFlIrMqqaxCqqrbe7wHKR3bCofYcNb5KvREMBeqgIVFAFFRT7O+1NO9ibVW+qg/KB04ccLi/KYsRi0RC7MAo4njbUDw+ZE0+yejKYervVck5HU3AzMGFADM3E23Wn85mLZfRRKGHqYdahIdlOaxzdnLbNdiGbsi5FvSBvqmKRbZnQXYKLkC5N7D10PtMOL2lTplQSSWvYKCx7Nr8P5hNGOh1MMXDDMai1NaasCy1K76jxuKxW/wDZEx4ToUlNcoqnvMb5dTfJ3rsbns8Ra9+EDqd6vmXjbj48vWDVXXtLpx1Gk4XCdCmqGoK1lUVs1O4BLC1QEMEYcAwytfNe95s/+hqBi6uMxcMc1JXViGxDXdbjNpXI/uKYHR4fFK40J4sLEFT2SVJsdbXB18eMh15N41PMMyorEeADEga8OIOk0uF6LCniKdffMchqELlAH6hqk63vb9T/AFRKeK6DJU3l6p7dTPYoPPWez2ILj9VgNR3V5QOkxe1aNJ1SpUCsyO4BvqqC7G/DQazJhMdTqolRHBR1DKeF1PA2Os1G1+jCYk0szsu7QKLDiLrmFyeDIGQ/JzKDdBaZN96Teju9VvYWYdntWAseBB+kDqt+vmX3HjwmLrybxqeYZlQMRyBJUa8OIOk5zafQtayVaYqimlSoW7NJcwuHGUte5UZuyNLZQNRpD9C1zO2+uS5YZqauLl6rkVNf1f61gL2tlXlA6u8+yvs/CijTp0wWIRFUE6khQBc/OWICIiAiIgIiIFbH90ev7xGP7o9f3iBmo91fQfiTkKPdX0H4k4CIiAiIgIiICIiAiJqtq4tkqIATlFOtUYAC77sJZNQbA5vDXQawKG2MfiRihSoAsBSR2WyWsWqBiWY3GijLa+vHSU6GI2kaRZqbBwrWUbrMxLqFu1suiFj3dbcLzavtg0UV6oV81Nqn6I0WmgUsxLN2wM693U30Eg/SdFJvRrgdqxtTsbCqwt276ijUte3AXteBVxXXDRw1TdMa60HzqpRbVGFMeN183geEy7Eq41ntXWynDKb2QBavZuNCS3ibjTS1uBOWv0ppors1KsMl8w/TuCGdcg7fabsOdL6CVa/Ss03O8p9jPVKlbkmnSp1HbTzhlQW4WqDkYFHDJi6WHQU6GJFfKorM7rXzuEqapnqFQpqWuQF7LjQW7NnEttA5j2gM4Nqa0yQq1UBAzHtXplzr5ffa4Tb4dmBo1qYCK13Wxuz1UsUF2H9WSDaxB8NL16/SYIrE0qjkKxuMqqSqu+XViQcqk3tb8QKb1NoZqYsbM1XO1qQCLmdU04k5cjXv48OVbDYnaQWmN1UNsMMxfdEmrpewBHaHatc2Ol7eO0xXSTvhKVRcjMGZ0unZVyQpDWZgygWvz9Z8q9LaalhucQ5WoUsiByzDe3AAa4/qnNiBcZSLgwKNZscpdqVNzmK6sKeZmFOmFzjMFRM2cMV10FoxlbaYD5FXV9OwhKrnrjQZu12RQOvmP021PpErNlFGsWLlVH6YzkGqCR29AN0/eseGklg9uK9VaNiXO81AAUZGZbEZiQbKfW3hA11XrlTD7RRlfPkqDDlctMklWsF1uCDl7TNrcHTUCrU2diqTIgV6y3LBwxK085cOt3qFzamVAOvE2tL/AP0qAcjc1mUrTNMIgd2Db0lyAx7NkFhodeEubR2+tF2Q0qzZRclclu6721cG4VGPDw5wOcwmDxpGHz03IpqqjMVU2D4MksFbW2WtY8bLrx1uLi9o/wCT/pVCS/65YUQq60wQoBuy2LkHMD2dbzYHpTT7R3WIyh2XNkAU5BVZmBJFwBSfhrqNNZkxHSRKbKj06odlzZb02IvmyqbPYFspsTp8+MDP0cqV2oKcSpWrdgb5RcAmzWXRbi2nEfObSc/gtvb21NlqU3apUp5lCEIQ1YKNS12y0yb2K3m02PiGqUKTtYs1NSSNATbUiBciIgIiICIiAiIgIiIFbH90ev7xGP7o9f3iBmo91fQfiTkKPdX0H4k4CIiAiIgIiICIiAmCthVZkc3DJexBtoeIPMGw0+QmeIFNdlUBwoUR2s3cXvD+Lhx+cYvZtOojIUUBlK3AFwCGGmnJ3/0jzlyIFQ7Nolcho0sunZyLbQkjS1uJPuZkbB0zoaaWuT3RxYEE/UEg+szxAr0MDTp2KU6akLlGVQtlJzZdPC9zbnBwVMixppbX+EeIIP2JHoTLEQKo2bSFyKNK5AB7C6gCwB01009JVp7Coh6rMgfeEEqyJl0JN7BRmOp7TXPzm0iBWqbPpMCGpUyDxBUEcS3LmWPqTPqYGmrZxSphrWzBQDYkki/G1yfeWIgUzsujr+hR1YMewurC/a4cdTr8zM1TCo1yyIb8bgG+hX8Ej0JmaIFZcBSBLClTBJuTlFybEXJtqbEj6mY12RQHDD0e6V7i8De68OBzNp8zLsQKY2ZSFstNEIUqrIqqyg3JCm2mpJ+sz4bDrTRUUWVVCgcbAaCZYgIiICIiAiIgIiICIiBWx/dHr+8Rj+6PX94gVUxDWGvgPAT71luf2ERAdZbn9hHWW5/YREB1luf2EdZbn9hEQHWW5/YR1luf2ERAdZbn9hHWW5/YREB1luf2EdZbn9hEQHWW5/YR1luf2ERAdZbn9hHWW5/YREB1luf2EdZbn9hEQHWW5/YR1luf2ERAdZbn9hHWW5/YREB1luf2EdZbn9hEQHWW5/YR1luf2ERAdZbn9hHWW5/YREB1luf2EdZbn9hEQHWW5/YR1luf2ERAdZbn9hHWW5/YREB1luf2EdZbn9hEQHWW5/YR1luf2ERAx4muxGp8eQ+cRED/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 name="3 CuadroTexto"/>
          <p:cNvSpPr txBox="1"/>
          <p:nvPr/>
        </p:nvSpPr>
        <p:spPr>
          <a:xfrm>
            <a:off x="5958678" y="1551038"/>
            <a:ext cx="4644009" cy="430887"/>
          </a:xfrm>
          <a:prstGeom prst="rect">
            <a:avLst/>
          </a:prstGeom>
          <a:noFill/>
        </p:spPr>
        <p:txBody>
          <a:bodyPr wrap="square" rtlCol="0">
            <a:spAutoFit/>
          </a:bodyPr>
          <a:lstStyle/>
          <a:p>
            <a:pPr marL="285750" indent="-285750">
              <a:buFont typeface="Wingdings" pitchFamily="2" charset="2"/>
              <a:buChar char="ü"/>
            </a:pPr>
            <a:r>
              <a:rPr lang="es-MX" sz="2200" b="1" dirty="0">
                <a:solidFill>
                  <a:srgbClr val="002948"/>
                </a:solidFill>
              </a:rPr>
              <a:t>Cursos de Capacitación</a:t>
            </a:r>
          </a:p>
        </p:txBody>
      </p:sp>
      <p:sp>
        <p:nvSpPr>
          <p:cNvPr id="5" name="4 Rectángulo"/>
          <p:cNvSpPr/>
          <p:nvPr/>
        </p:nvSpPr>
        <p:spPr>
          <a:xfrm>
            <a:off x="1614260" y="1901785"/>
            <a:ext cx="6930956" cy="369332"/>
          </a:xfrm>
          <a:prstGeom prst="rect">
            <a:avLst/>
          </a:prstGeom>
        </p:spPr>
        <p:txBody>
          <a:bodyPr wrap="square">
            <a:spAutoFit/>
          </a:bodyPr>
          <a:lstStyle/>
          <a:p>
            <a:r>
              <a:rPr lang="es-MX" dirty="0">
                <a:hlinkClick r:id="rId2"/>
              </a:rPr>
              <a:t>https://sites.google.com/site/cnetrupc/eventos</a:t>
            </a:r>
            <a:endParaRPr lang="es-MX"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698" y="2415134"/>
            <a:ext cx="8549721" cy="348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42926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5"/>
          <p:cNvSpPr>
            <a:spLocks noChangeArrowheads="1"/>
          </p:cNvSpPr>
          <p:nvPr/>
        </p:nvSpPr>
        <p:spPr bwMode="gray">
          <a:xfrm>
            <a:off x="2101571" y="267600"/>
            <a:ext cx="1866840" cy="1861634"/>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es-MX" kern="0">
              <a:solidFill>
                <a:prstClr val="black"/>
              </a:solidFill>
              <a:latin typeface="Arial" pitchFamily="34" charset="0"/>
              <a:cs typeface="Arial" pitchFamily="34" charset="0"/>
            </a:endParaRPr>
          </a:p>
        </p:txBody>
      </p:sp>
      <p:sp>
        <p:nvSpPr>
          <p:cNvPr id="10" name="Rectangle 14"/>
          <p:cNvSpPr>
            <a:spLocks noChangeArrowheads="1"/>
          </p:cNvSpPr>
          <p:nvPr/>
        </p:nvSpPr>
        <p:spPr bwMode="black">
          <a:xfrm>
            <a:off x="2034149" y="907409"/>
            <a:ext cx="2022660" cy="369332"/>
          </a:xfrm>
          <a:prstGeom prst="rect">
            <a:avLst/>
          </a:prstGeom>
          <a:noFill/>
          <a:ln w="9525" algn="ctr">
            <a:noFill/>
            <a:miter lim="800000"/>
            <a:headEnd/>
            <a:tailEnd/>
          </a:ln>
        </p:spPr>
        <p:txBody>
          <a:bodyPr>
            <a:spAutoFit/>
          </a:bodyPr>
          <a:lstStyle/>
          <a:p>
            <a:pPr algn="ctr">
              <a:defRPr/>
            </a:pPr>
            <a:r>
              <a:rPr lang="es-MX" b="1" kern="0" dirty="0">
                <a:solidFill>
                  <a:prstClr val="black"/>
                </a:solidFill>
                <a:latin typeface="Times" pitchFamily="18" charset="0"/>
                <a:cs typeface="Arial" pitchFamily="34" charset="0"/>
              </a:rPr>
              <a:t>Herramientas</a:t>
            </a:r>
            <a:endParaRPr lang="en-US" b="1" kern="0" dirty="0">
              <a:solidFill>
                <a:srgbClr val="FFFFFF"/>
              </a:solidFill>
              <a:latin typeface="Times" pitchFamily="18" charset="0"/>
              <a:cs typeface="Arial" pitchFamily="34" charset="0"/>
            </a:endParaRPr>
          </a:p>
        </p:txBody>
      </p:sp>
      <p:sp>
        <p:nvSpPr>
          <p:cNvPr id="11" name="AutoShape 8"/>
          <p:cNvSpPr>
            <a:spLocks noChangeArrowheads="1"/>
          </p:cNvSpPr>
          <p:nvPr/>
        </p:nvSpPr>
        <p:spPr bwMode="ltGray">
          <a:xfrm>
            <a:off x="1730001" y="307503"/>
            <a:ext cx="438992" cy="1857506"/>
          </a:xfrm>
          <a:prstGeom prst="roundRect">
            <a:avLst>
              <a:gd name="adj" fmla="val 16667"/>
            </a:avLst>
          </a:prstGeom>
          <a:solidFill>
            <a:srgbClr val="C0504D"/>
          </a:solidFill>
          <a:ln w="38100" algn="ctr">
            <a:solidFill>
              <a:srgbClr val="FFFFFF">
                <a:alpha val="70195"/>
              </a:srgbClr>
            </a:solidFill>
            <a:round/>
            <a:headEnd/>
            <a:tailEnd/>
          </a:ln>
        </p:spPr>
        <p:txBody>
          <a:bodyPr wrap="none" anchor="ctr"/>
          <a:lstStyle/>
          <a:p>
            <a:pPr>
              <a:defRPr/>
            </a:pPr>
            <a:endParaRPr lang="es-ES" kern="0">
              <a:solidFill>
                <a:prstClr val="black"/>
              </a:solidFill>
            </a:endParaRPr>
          </a:p>
        </p:txBody>
      </p:sp>
      <p:sp>
        <p:nvSpPr>
          <p:cNvPr id="12" name="AutoShape 9"/>
          <p:cNvSpPr>
            <a:spLocks noChangeArrowheads="1"/>
          </p:cNvSpPr>
          <p:nvPr/>
        </p:nvSpPr>
        <p:spPr bwMode="ltGray">
          <a:xfrm>
            <a:off x="1736805" y="420079"/>
            <a:ext cx="423610" cy="754260"/>
          </a:xfrm>
          <a:prstGeom prst="roundRect">
            <a:avLst>
              <a:gd name="adj" fmla="val 28356"/>
            </a:avLst>
          </a:prstGeom>
          <a:gradFill rotWithShape="1">
            <a:gsLst>
              <a:gs pos="0">
                <a:srgbClr val="FFFFFF">
                  <a:alpha val="70000"/>
                </a:srgbClr>
              </a:gs>
              <a:gs pos="100000">
                <a:srgbClr val="C0504D">
                  <a:alpha val="70000"/>
                </a:srgbClr>
              </a:gs>
            </a:gsLst>
            <a:lin ang="5400000" scaled="1"/>
          </a:gradFill>
          <a:ln w="9525" algn="ctr">
            <a:noFill/>
            <a:round/>
            <a:headEnd/>
            <a:tailEnd/>
          </a:ln>
        </p:spPr>
        <p:txBody>
          <a:bodyPr wrap="none" anchor="ctr"/>
          <a:lstStyle/>
          <a:p>
            <a:pPr>
              <a:defRPr/>
            </a:pPr>
            <a:endParaRPr lang="es-ES" kern="0">
              <a:solidFill>
                <a:prstClr val="black"/>
              </a:solidFill>
            </a:endParaRPr>
          </a:p>
        </p:txBody>
      </p:sp>
      <p:sp>
        <p:nvSpPr>
          <p:cNvPr id="13" name="54 CuadroTexto"/>
          <p:cNvSpPr txBox="1">
            <a:spLocks noChangeArrowheads="1"/>
          </p:cNvSpPr>
          <p:nvPr/>
        </p:nvSpPr>
        <p:spPr bwMode="auto">
          <a:xfrm>
            <a:off x="1697040" y="801462"/>
            <a:ext cx="232231" cy="769441"/>
          </a:xfrm>
          <a:prstGeom prst="rect">
            <a:avLst/>
          </a:prstGeom>
          <a:noFill/>
          <a:ln w="9525">
            <a:noFill/>
            <a:miter lim="800000"/>
            <a:headEnd/>
            <a:tailEnd/>
          </a:ln>
        </p:spPr>
        <p:txBody>
          <a:bodyPr>
            <a:spAutoFit/>
          </a:bodyPr>
          <a:lstStyle/>
          <a:p>
            <a:pPr>
              <a:defRPr/>
            </a:pPr>
            <a:r>
              <a:rPr lang="es-MX" sz="4400" kern="0">
                <a:solidFill>
                  <a:prstClr val="white"/>
                </a:solidFill>
              </a:rPr>
              <a:t>3</a:t>
            </a:r>
          </a:p>
        </p:txBody>
      </p:sp>
      <p:sp>
        <p:nvSpPr>
          <p:cNvPr id="14" name="AutoShape 15"/>
          <p:cNvSpPr>
            <a:spLocks noChangeArrowheads="1"/>
          </p:cNvSpPr>
          <p:nvPr/>
        </p:nvSpPr>
        <p:spPr bwMode="gray">
          <a:xfrm>
            <a:off x="4077785" y="267601"/>
            <a:ext cx="5894181" cy="1871265"/>
          </a:xfrm>
          <a:prstGeom prst="roundRect">
            <a:avLst>
              <a:gd name="adj" fmla="val 4639"/>
            </a:avLst>
          </a:prstGeom>
          <a:solidFill>
            <a:srgbClr val="1F497D">
              <a:lumMod val="50000"/>
            </a:srgbClr>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Establecimiento de la Meta de Compras a MIPYMES</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Expo-Compras de Gobierno </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Creación de </a:t>
            </a:r>
            <a:r>
              <a:rPr lang="es-MX" sz="1400" b="1" i="1" kern="0" dirty="0" err="1">
                <a:solidFill>
                  <a:prstClr val="white"/>
                </a:solidFill>
                <a:latin typeface="Times" pitchFamily="18" charset="0"/>
                <a:cs typeface="Arial" pitchFamily="34" charset="0"/>
              </a:rPr>
              <a:t>CompraNet</a:t>
            </a:r>
            <a:r>
              <a:rPr lang="es-MX" sz="1400" b="1" i="1" kern="0" dirty="0">
                <a:solidFill>
                  <a:prstClr val="white"/>
                </a:solidFill>
                <a:latin typeface="Times" pitchFamily="18" charset="0"/>
                <a:cs typeface="Arial" pitchFamily="34" charset="0"/>
              </a:rPr>
              <a:t> 5.0 y </a:t>
            </a:r>
            <a:r>
              <a:rPr lang="es-MX" sz="1400" b="1" i="1" kern="0" dirty="0" err="1">
                <a:solidFill>
                  <a:prstClr val="white"/>
                </a:solidFill>
                <a:latin typeface="Times" pitchFamily="18" charset="0"/>
                <a:cs typeface="Arial" pitchFamily="34" charset="0"/>
              </a:rPr>
              <a:t>CompraNet</a:t>
            </a:r>
            <a:r>
              <a:rPr lang="es-MX" sz="1400" b="1" i="1" kern="0" dirty="0">
                <a:solidFill>
                  <a:prstClr val="white"/>
                </a:solidFill>
                <a:latin typeface="Times" pitchFamily="18" charset="0"/>
                <a:cs typeface="Arial" pitchFamily="34" charset="0"/>
              </a:rPr>
              <a:t> </a:t>
            </a:r>
            <a:r>
              <a:rPr lang="es-MX" sz="1400" b="1" i="1" kern="0" dirty="0" err="1">
                <a:solidFill>
                  <a:prstClr val="white"/>
                </a:solidFill>
                <a:latin typeface="Times" pitchFamily="18" charset="0"/>
                <a:cs typeface="Arial" pitchFamily="34" charset="0"/>
              </a:rPr>
              <a:t>im</a:t>
            </a:r>
            <a:r>
              <a:rPr lang="es-MX" sz="1400" b="1" i="1" kern="0" dirty="0">
                <a:solidFill>
                  <a:prstClr val="white"/>
                </a:solidFill>
                <a:latin typeface="Times" pitchFamily="18" charset="0"/>
                <a:cs typeface="Arial" pitchFamily="34" charset="0"/>
              </a:rPr>
              <a:t> </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Portal Compras de Gobierno</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Oferta de Financiamiento </a:t>
            </a:r>
          </a:p>
          <a:p>
            <a:pPr marL="623888" lvl="1" indent="-260350">
              <a:lnSpc>
                <a:spcPts val="1700"/>
              </a:lnSpc>
              <a:buSzPct val="100000"/>
              <a:buFont typeface="Wingdings" pitchFamily="2" charset="2"/>
              <a:buChar char="ü"/>
              <a:tabLst>
                <a:tab pos="355600" algn="l"/>
              </a:tabLst>
              <a:defRPr/>
            </a:pPr>
            <a:r>
              <a:rPr lang="es-MX" sz="1400" b="1" kern="0" dirty="0">
                <a:solidFill>
                  <a:srgbClr val="FFFF00"/>
                </a:solidFill>
                <a:latin typeface="Times" pitchFamily="18" charset="0"/>
                <a:cs typeface="Arial" pitchFamily="34" charset="0"/>
              </a:rPr>
              <a:t>Factoraje y capital de trabajo para el contrato</a:t>
            </a:r>
          </a:p>
          <a:p>
            <a:pPr marL="355600" lvl="1" indent="-266700">
              <a:buSzPct val="100000"/>
              <a:buFont typeface="Wingdings" pitchFamily="2" charset="2"/>
              <a:buChar char="§"/>
              <a:tabLst>
                <a:tab pos="355600" algn="l"/>
              </a:tabLst>
              <a:defRPr/>
            </a:pPr>
            <a:r>
              <a:rPr lang="es-MX" sz="1400" b="1" kern="0" dirty="0">
                <a:solidFill>
                  <a:sysClr val="window" lastClr="FFFFFF"/>
                </a:solidFill>
                <a:latin typeface="Times" pitchFamily="18" charset="0"/>
                <a:cs typeface="Arial" pitchFamily="34" charset="0"/>
              </a:rPr>
              <a:t>Automatización de seguimiento de compras a </a:t>
            </a:r>
            <a:r>
              <a:rPr lang="es-MX" sz="1400" b="1" kern="0" dirty="0">
                <a:solidFill>
                  <a:prstClr val="white"/>
                </a:solidFill>
                <a:latin typeface="Times" pitchFamily="18" charset="0"/>
                <a:cs typeface="Arial" pitchFamily="34" charset="0"/>
              </a:rPr>
              <a:t>MIPYMES</a:t>
            </a:r>
          </a:p>
        </p:txBody>
      </p:sp>
      <p:sp>
        <p:nvSpPr>
          <p:cNvPr id="15" name="14 Rectángulo"/>
          <p:cNvSpPr/>
          <p:nvPr/>
        </p:nvSpPr>
        <p:spPr>
          <a:xfrm>
            <a:off x="4223792" y="1064845"/>
            <a:ext cx="5328593" cy="308077"/>
          </a:xfrm>
          <a:prstGeom prst="rect">
            <a:avLst/>
          </a:prstGeom>
          <a:solidFill>
            <a:srgbClr val="DDDDDD">
              <a:alpha val="1686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15 Flecha derecha"/>
          <p:cNvSpPr/>
          <p:nvPr/>
        </p:nvSpPr>
        <p:spPr>
          <a:xfrm rot="10800000">
            <a:off x="9443864" y="1095721"/>
            <a:ext cx="1224136" cy="205192"/>
          </a:xfrm>
          <a:prstGeom prst="rightArrow">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AutoShape 2" descr="data:image/jpeg;base64,/9j/4AAQSkZJRgABAQAAAQABAAD/2wCEAAkGBxQREhIUExAQFBUXExcaGBgWFhgTGRgbGR0WGRwXGxwfHyggGBwnHBoVIjEiJSkrLzouFx8zOTMsNygtMisBCgoKDg0OGxAQGyskICY3LzA3NDQsLywzNy0rKzcyLCsxNy43LDc3Mi4sLywsNyw2LSw3LywsMSs3LDc3LDc3Mv/AABEIAKMBNgMBIgACEQEDEQH/xAAcAAEAAgMBAQEAAAAAAAAAAAAAAgQDBQYHAQj/xABIEAACAQIDBAgFAgIFCAsAAAABAgADEQQSIQUTMVEGFCIyQVJxkQdhgaGxI9FCchUzYoLBJEOSorLD4fAWFyUmNFNzdLPC0v/EABoBAQACAwEAAAAAAAAAAAAAAAABAwIEBQb/xAAsEQEAAQMCBAUCBwAAAAAAAAAAAQIDEQQSITFBUWFxgZHBBbETFDIzUqHw/9oADAMBAAIRAxEAPwD2ujSGVeyOA8BJ7pfKPYRR7q+g/EnAhul8o9hG6Xyj2EnECG6Xyj2EbpfKPYScQIbpfKPYRul8o9hJxAhul8o9hG6Xyj2EnECG6Xyj2EbpfKPYScQIbpfKPYRul8o9hJxAhul8o9hG6Xyj2EnECG6Xyj2EbpfKPYScQIbpfKPYRul8o9hJxAhul8o9hG6Xyj2EnECG6Xyj2EbpfKPYScQIbpfKPYRul8o9hJxAhul8o9hG6Xyj2EnECG6Xyj2EbpfKPYScQIbpfKPYRul8o9hJxAhul8o9hG6Xyj2EnECG6Xyj2EbpfKPYScQIbpfKPYRul8o9hJxAp46mAo0HHkPnEnj+6PX94gZqPdX0H4k5Cj3V9B+JOAiIgIiICIiAiIgIiICIiAiIgIiICIiAiIgIiY8RXVAWdlVRxLEKB9TAyROdxnTbBUu9iL/NUqOP9JVI+8hhenmAqGwxSD+dWpj3YAfeF/5W/jOyrHlLpYmPD11dQyMrKeBUhgfQiZIUEREBERAREQEREBERArY/uj1/eIx/dHr+8QM1Hur6D8SchR7q+g/EnAREQEREBE+MbamcRtT4p4Gi5RTWrWNiaSgr9GZgG9RcQO4icz0Z6c4THNkpuyVLX3dQZWP8upDfQzpoCIiAiIgIiICIiAiIgJ8M+yntfHrh6NSs97IpNhxPJR8ybD6wmImZxDU9LOk6YNbAB6zd1b6C97M3IaH1seRI8lxu08Ti3WpUZqlwbEO1NKdu9wOVANNT4EcbzqKGxa2PNWsUDujVUJNbIrVCqhxYJfKoYoCG/wA2PG5nI4PEGtmwzBaYc/pqBkC1lvlBvqc2qEsSbleUwl6X6dat24nbiao5z28ljaG0Uq7pKeJqoaSFRUct+pcltXWzBRewuvAeF5VxFaqhVcRQSuGtlJHacX03dZNW9246iZdudFcRg6VOrW3YDsFVQxLXILWItpoD4zY7MxB2XTzVhnqvlanhiRamNDvn0O7qW0W2utzfgDo77cW4mzO7tHXPXExy8VvGVK2EZF2fW7WGpWr0L53LFjUcsLAVgpbKSuoy+E7Xov08w+KpFqjrRqLbOhP+snmB955DtDDtQaniaFWoyOxKVb2dXGrJU5VBfXwINxoZt8BhkxjpiUy0mRv8sVbKoWzN1hR4KwUgr5vWTEudq9HRVazPP+XXPWJ859p4PUMT05wicGqP/Kh/xtKJ+JGGB1p4i3PKv/6nm5a6q1jZhcEi15UrTN5mYmJxL3DYfSPD4y+5qXYC5VgVYDnY8R8xNtPKPhZst3xBr6hKalb+ZmFsvzsNT9J6vICIiAiIgIiIFbH90ev7xGP7o9f3iBmo91fQfiTkKPdX0H4k4CIiAiIgcD8ZdqtRwS0kJBr1MrEeQAsw+pyj0Jj4c9D8MuCo1atClVqVkDk1ED2Daqqg3AAFvU3lf424FnwlGqBcUq3a+QcZb/6QUf3pvPhptWnX2fh1VgWpU1put9VKDKLjkQAQfnA1G0/hkjYtMRhqwwqqVbKqZrOpvddQFB004cZtOnHTils0KuXe13F1pg5QF4Z3OthcEAWubHkSKnSH4iJhcYmGSia98oY03GZXY2CAHRjwvqOM5LbhC9JKZxH9XvKJTNwtuwE+m+HveBs6fxPxNB067s56VN+BAdGtzAcWe3iLjjOq6XdLBhMGmKoqldXZAvaKgq4JDXAPKa34xNT/AKOYPbOatPd8819bf3M95xm0Qw6OYbPfXE3W/lzVSPpygbrFfFDEmmK1HZzGioXeVWz5A+mZQQLABja5P0Eyp8Ua1dF6ps2tVqhb1QM1RE5WKLdr28cv1lvZI/7t1P8A2WJ/3srfAw/5Niv/AFx/sL/z9YG56AdOf6SNSm9HdVEUNo2ZWUm1xcXBBtp8/bRv8VHTEYmi2EzmnUqU6S0yxao61Mig6G1xc6A62ABlD4Tt/wBp4/5ir/8AMJQ6EtTG3q+8tff4sU7+fO/3y5x9YHU7G+JFQ4pMNjcG2FZyApJYWLaLmDAHKTpmHj9bX/iD0zqbNfDKlKm61c5Yte4ClBpY66MfaaD44lSMGFtv875bccvZH+3lt6H5yp8d+9gueSt/uoHQ9GOnlbG4nJ1M0sMVqOKrFh2E/ivbK2pUEA6X46TXf9ZuIxD1OobPNelT1LnMSRr2rKOze2g1OnDwG62h00pYajajTzCnSFtMqAKvADifTSef4Tau0NpF92yombVadPS+nEDjYEdppI7fo18TaWIR97SenVX+FTvAw5gm1vC4PMcfCttzpKcU9CiKYWma6uQTcsKQarY8ABdRpOI+HuxziMfVpGplK06hZrZr5XRT4+JM9E2xsmngnwhVFqbysaTNV7RXeKwUra2XXQnkSJEr9P8AuR6/Zs+gqijs/C5z2qvbJ5tWJf8AB+04npP0QqnaY3VJjSq1EqFhZVTM36gubC9wzAce1Ol6c7aXBNgKYVMudi3ZByU1UUiVvwIWobfIGb6ng1xXVa1S28oOx04Z8rU2H8t+0PQTHDbtX7liqb8cq8/73c98R8ZVR8MKFBalS5CMbOabvopCHTMQr2ZtBYznT8PrsFxO06KYmrqKZs7MT8y4Z/oPDxnQ7H2hvduYxc2i0FQDmUym/qC9T3M023KmzGx1TejaBxO+UWXzqQECDlotvpEtrT3LtqItUZjhuzEZnjxjnyiHP4PZD4fF1Nn4lkFOsurEgILBmp11J4EMCLfMrPRsbsmhhMJSo56FOnwrAqAa4KFGtrfMSwN9eFprdrrhsZj8C9RKoqFbJQdcjkAl95UF7qihWsDqSR4A3574sLUrY+kgHZSipU+ALMSx+y+0IuXKtTXRFc7eGZ7ZjhlsOj2NShszF4fEWc0cRWoopGpPEEcrMWa/h7TWdGeilTGsGN0og6vbvf2U5n58B9pv+i3R9MZVxNespFsQ4an4FxYtmPiBcC3ynoiIFAAAAAsABYAchMnL1NW67VVjGWDZ+BShTWnTUKiiwA/J5n5yzEQoIiICIiAiIgVsf3R6/vEY/uj1/eIGaj3V9B+JOQo91fQfiTgIiICIiBixWGWqjI6qyMCGUi4IOhBnmm0PhAucth8Y9JT/AAsu8I+QYMpI9bz1CIHD9EPhvRwNQVnqGvVHdJXIqHmFue18yZs+mXQyjtJVzk06qAhKigE2P8LD+Jfl7EXM6WIHmeH+FLO6HF7Qq4hE4JZgbeXMztlHO1p1PSvoouNwqYZXFFEZSuVcwAUFQoFxpY/adHEDn8L0ZCbObA70kGjUp7zLY/qZtct/DNwv4TD0H6J/0bTqoKxq53DXK5LWAFuJvOmiByHRToOMDiq2IGINTehxlyZbZnD8bm/C0812LsFcdtXH0Wd6Z3uKdHTirrW0Pz4n/hPda9ZUUsxAA8Z55Q2DTOKq1cJSqK9QvnYuxB3jZmJubKCfAQNTQ6M08LiRXr4tsdVQgrmBChl7pdizFsp1AFtZl230dxO13Ri5AXMASLIL24e3hed1s3ozTSzVLVG5fwj6eP1m9AtwkjlcH0Go5CtcmrdbEdxdRbw1PvNFgfhhUoO4o7UxFKk/eVFysRyJDZSbeOWekRIHGdF/h+mAxTV6WIdlKMm7ZQbKxU96+pBUeHOdDt7CbylcIHemy1UUnLd6ZzKt7G17W4eM2U+GE0zicvDOnW2GxlWhWK5ENABVuTZgW3gNwLMGspHJVPjN90Q6aVEwzU0oivWpWOXOVZ6YAF1spzMoCgjkAddZ0XTDZdRFNShTpGmczOBQp1HpubHfqCp3gNgGXjbUcLTzPGdIMYpAOKqDgVNMqikeBUoAGWYcpel01FGrsRbppjEeM/EfPivYbBYqniDjHengyarVM1ZrHtkkqKffcWJFrCdNj+nyZGrUMNRq1aZVWqOu7IDaCoq6tkzdmxYEZl5zg8RVp4kl2K0q57xOlOoed/8ANN8j2f5ZXplqD9tGsQVZTpnRtCAeB01BF9QD4RlvV6Gi9ibn6o6cuHbx9/RcwPSOuuNGNqMHcE3zcCCCu7UDgLHS3DifG/Q7Y6Tf0hVwQbDrTAO/qEHOxSmalkvlFwQt7c2E4PEpYkZswHA8LjwPyvobT1b4d9EnVutV0K9lFpU2FmyrazMPC5Aa3PXSIUa+3Ys0xdmOMRiPj75df0fwvVMIDVIVrPVrHiAzlqj6+IBJH0lPo506wmOqmlRapnClhnQqGAtcj3GhsZu9p4qjTpsa700pkWY1GCqQdLG/PlOf6H7B2chOIwIRr3TMrs4XhdRc6eH2mbylVU1TNU9XVxKFfbeGRir4rDqwNiGqopB5EE6TDjukmEoMFq4zDU2IBs1RFNjwNr8PnDFtYlHGbYw9FFqVcRRRG7rM6qrX4ZST2vpJ7N2pRxKlqFalVUGxKMHAPI24GBbiIgIiIFbH90ev7xGP7o9f3iBmo91fQfiTkKPdX0H4k4CIiAiIgIiICIiAiIgJXxmLWmtz9B4mTr1svhcngOcwUMH2s9TtN4ch6QNcuBfEMGqkqngo4/8AD14zc0KCoMqqAOQ/51mSICIiAiIgIiICc1t7oVhsVclTTYm5KaAnmV4X5kWJ8TOliFlu7Xbq3UTiXk+J+FFYE7vFUmHhmRkP1sTJ4P4W1xo+Mpqp4hFZwfoSBf52nqsSNsOhP1nVzGJqj2hy/R7oJhcIwcIatUcHqWNv5VACr62v8508+z4TJc+7dru1bq5zLwn4q4Q0a1IVsS+IrsHdieylNCbIlNOCg2a5v/DPTvhtsfquAoqRZ6g3j+r2IH0XKPpPNcSF2ltUs5XdmrqWIAFKl8+ABC/609eqbXpNhKlei6tTWnUIYcOwG4fUSMr9Ro67M0xV1x6Z6S/PG1WOKxtUrxrYpsv99yB+RLPTDo4dnV1otVWqxpq5IUrbMWFtSb93j85sOhGBWpj8KLXtVDH+6C3+Es/EustTaOIJscmROPlUE/cmNzZp+k3arv4UTGcZ698NZiejDrs6njnrizNkp0yCTbM40a+g0ZrAc51HwNVus4og9ncrccyW7P4b3kviAoo7M2XhzxKhz6qgv96pm3+CGFAo4qpbvVVW/wDKt/8A7ScqK9DXTZ/GmYxnH94emREQ0iIiBWx/dHr+8Rj+6PX94gZqPdX0H4k5Cj3V9B+JOAiIgIiICIiAiIgJ8M+xAglOxvxPP/CTiICIiAiIgIiICIiAiIgIiICYsXRzo63IzKwuOIuLXEyxA4HZHwvoU2BrVGr24LbIunMXJPvO4XDIE3eRclrZbDLblbhaZojC69qLt6c3KplUo7NooQyUKSsOBVFUj6gT5V2VQYktQosTqSUUk+ptrLkQr3Vd1fEYClUtnpU3twzKrW9LjTwksNhUpi1NEQXvZVCi/OwmaIRmcYIiIQREQK2P7o9f3iMf3R6/vEDNR7q+g/EnIUe6voPxJwEREBERAREQKuN2hTommKjhd5UFNL37TtchdPQ8Zgo7aouEKVM4eq1JcoJ7ahiw4aAZW14e4mLpBsUYtVU1GTKWIKgEhijorDkVLZh8xNUOhVMbsCoQqNe2UEgBqT9lr3Rr0xdhxBPjYgOho45HaogYFqZAb5XGYa+Ok+4TGpVF1a4zOvI3RiraHkQZzNPoOFTIuIIupUkUlF1NMUjfXViACW53lvD9E1SslXek5XL2Ki989VwFbiq/qsCPGw4a3DdPj0FQUi4z5C9v7IKqSTwGrL7ydTForqhYBmVmUcwmUMb8NM6+85rH9C0qvVY1SM5JtkHE1KdWzEEF1ulgNLA8dJdxnRpKlOjTL2WlQNK2W4Kk0T4k/wDlAWue8YGz/pKnvd1m7W7DnTshSSoJbgLkHT5Syay+ZfcTm26HU7HKyg9nLemrKMtSpUClf4l7YW39heUwVOgtJqZQuT/aKKT/AOHOHX2vnHIwOrFVeGYa/OVcTtOmgckmyKGJClgcxKgAgWZrg6DXhznP1ehKFlIrMqqaxCqqrbe7wHKR3bCofYcNb5KvREMBeqgIVFAFFRT7O+1NO9ibVW+qg/KB04ccLi/KYsRi0RC7MAo4njbUDw+ZE0+yejKYervVck5HU3AzMGFADM3E23Wn85mLZfRRKGHqYdahIdlOaxzdnLbNdiGbsi5FvSBvqmKRbZnQXYKLkC5N7D10PtMOL2lTplQSSWvYKCx7Nr8P5hNGOh1MMXDDMai1NaasCy1K76jxuKxW/wDZEx4ToUlNcoqnvMb5dTfJ3rsbns8Ra9+EDqd6vmXjbj48vWDVXXtLpx1Gk4XCdCmqGoK1lUVs1O4BLC1QEMEYcAwytfNe95s/+hqBi6uMxcMc1JXViGxDXdbjNpXI/uKYHR4fFK40J4sLEFT2SVJsdbXB18eMh15N41PMMyorEeADEga8OIOk0uF6LCniKdffMchqELlAH6hqk63vb9T/AFRKeK6DJU3l6p7dTPYoPPWez2ILj9VgNR3V5QOkxe1aNJ1SpUCsyO4BvqqC7G/DQazJhMdTqolRHBR1DKeF1PA2Os1G1+jCYk0szsu7QKLDiLrmFyeDIGQ/JzKDdBaZN96Teju9VvYWYdntWAseBB+kDqt+vmX3HjwmLrybxqeYZlQMRyBJUa8OIOk5zafQtayVaYqimlSoW7NJcwuHGUte5UZuyNLZQNRpD9C1zO2+uS5YZqauLl6rkVNf1f61gL2tlXlA6u8+yvs/CijTp0wWIRFUE6khQBc/OWICIiAiIgIiIFbH90ev7xGP7o9f3iBmo91fQfiTkKPdX0H4k4CIiAiIgIiICIiAiJqtq4tkqIATlFOtUYAC77sJZNQbA5vDXQawKG2MfiRihSoAsBSR2WyWsWqBiWY3GijLa+vHSU6GI2kaRZqbBwrWUbrMxLqFu1suiFj3dbcLzavtg0UV6oV81Nqn6I0WmgUsxLN2wM693U30Eg/SdFJvRrgdqxtTsbCqwt276ijUte3AXteBVxXXDRw1TdMa60HzqpRbVGFMeN183geEy7Eq41ntXWynDKb2QBavZuNCS3ibjTS1uBOWv0ppors1KsMl8w/TuCGdcg7fabsOdL6CVa/Ss03O8p9jPVKlbkmnSp1HbTzhlQW4WqDkYFHDJi6WHQU6GJFfKorM7rXzuEqapnqFQpqWuQF7LjQW7NnEttA5j2gM4Nqa0yQq1UBAzHtXplzr5ffa4Tb4dmBo1qYCK13Wxuz1UsUF2H9WSDaxB8NL16/SYIrE0qjkKxuMqqSqu+XViQcqk3tb8QKb1NoZqYsbM1XO1qQCLmdU04k5cjXv48OVbDYnaQWmN1UNsMMxfdEmrpewBHaHatc2Ol7eO0xXSTvhKVRcjMGZ0unZVyQpDWZgygWvz9Z8q9LaalhucQ5WoUsiByzDe3AAa4/qnNiBcZSLgwKNZscpdqVNzmK6sKeZmFOmFzjMFRM2cMV10FoxlbaYD5FXV9OwhKrnrjQZu12RQOvmP021PpErNlFGsWLlVH6YzkGqCR29AN0/eseGklg9uK9VaNiXO81AAUZGZbEZiQbKfW3hA11XrlTD7RRlfPkqDDlctMklWsF1uCDl7TNrcHTUCrU2diqTIgV6y3LBwxK085cOt3qFzamVAOvE2tL/AP0qAcjc1mUrTNMIgd2Db0lyAx7NkFhodeEubR2+tF2Q0qzZRclclu6721cG4VGPDw5wOcwmDxpGHz03IpqqjMVU2D4MksFbW2WtY8bLrx1uLi9o/wCT/pVCS/65YUQq60wQoBuy2LkHMD2dbzYHpTT7R3WIyh2XNkAU5BVZmBJFwBSfhrqNNZkxHSRKbKj06odlzZb02IvmyqbPYFspsTp8+MDP0cqV2oKcSpWrdgb5RcAmzWXRbi2nEfObSc/gtvb21NlqU3apUp5lCEIQ1YKNS12y0yb2K3m02PiGqUKTtYs1NSSNATbUiBciIgIiICIiAiIgIiIFbH90ev7xGP7o9f3iBmo91fQfiTkKPdX0H4k4CIiAiIgIiICIiAmCthVZkc3DJexBtoeIPMGw0+QmeIFNdlUBwoUR2s3cXvD+Lhx+cYvZtOojIUUBlK3AFwCGGmnJ3/0jzlyIFQ7Nolcho0sunZyLbQkjS1uJPuZkbB0zoaaWuT3RxYEE/UEg+szxAr0MDTp2KU6akLlGVQtlJzZdPC9zbnBwVMixppbX+EeIIP2JHoTLEQKo2bSFyKNK5AB7C6gCwB01009JVp7Coh6rMgfeEEqyJl0JN7BRmOp7TXPzm0iBWqbPpMCGpUyDxBUEcS3LmWPqTPqYGmrZxSphrWzBQDYkki/G1yfeWIgUzsujr+hR1YMewurC/a4cdTr8zM1TCo1yyIb8bgG+hX8Ej0JmaIFZcBSBLClTBJuTlFybEXJtqbEj6mY12RQHDD0e6V7i8De68OBzNp8zLsQKY2ZSFstNEIUqrIqqyg3JCm2mpJ+sz4bDrTRUUWVVCgcbAaCZYgIiICIiAiIgIiICIiBWx/dHr+8Rj+6PX94gVUxDWGvgPAT71luf2ERAdZbn9hHWW5/YREB1luf2EdZbn9hEQHWW5/YR1luf2ERAdZbn9hHWW5/YREB1luf2EdZbn9hEQHWW5/YR1luf2ERAdZbn9hHWW5/YREB1luf2EdZbn9hEQHWW5/YR1luf2ERAdZbn9hHWW5/YREB1luf2EdZbn9hEQHWW5/YR1luf2ERAdZbn9hHWW5/YREB1luf2EdZbn9hEQHWW5/YR1luf2ERAdZbn9hHWW5/YREB1luf2EdZbn9hEQHWW5/YR1luf2ERAx4muxGp8eQ+cRED/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data:image/jpeg;base64,/9j/4AAQSkZJRgABAQAAAQABAAD/2wCEAAkGBxQREhIUExAQFBUXExcaGBgWFhgTGRgbGR0WGRwXGxwfHyggGBwnHBoVIjEiJSkrLzouFx8zOTMsNygtMisBCgoKDg0OGxAQGyskICY3LzA3NDQsLywzNy0rKzcyLCsxNy43LDc3Mi4sLywsNyw2LSw3LywsMSs3LDc3LDc3Mv/AABEIAKMBNgMBIgACEQEDEQH/xAAcAAEAAgMBAQEAAAAAAAAAAAAAAgQDBQYHAQj/xABIEAACAQIDBAgFAgIFCAsAAAABAgADEQQSIQUTMVEGFCIyQVJxkQdhgaGxI9FCchUzYoLBJEOSorLD4fAWFyUmNFNzdLPC0v/EABoBAQACAwEAAAAAAAAAAAAAAAABAwIEBQb/xAAsEQEAAQMCBAUCBwAAAAAAAAAAAQIDEQQSITFBUWFxgZHBBbETFDIzUqHw/9oADAMBAAIRAxEAPwD2ujSGVeyOA8BJ7pfKPYRR7q+g/EnAhul8o9hG6Xyj2EnECG6Xyj2EbpfKPYScQIbpfKPYRul8o9hJxAhul8o9hG6Xyj2EnECG6Xyj2EbpfKPYScQIbpfKPYRul8o9hJxAhul8o9hG6Xyj2EnECG6Xyj2EbpfKPYScQIbpfKPYRul8o9hJxAhul8o9hG6Xyj2EnECG6Xyj2EbpfKPYScQIbpfKPYRul8o9hJxAhul8o9hG6Xyj2EnECG6Xyj2EbpfKPYScQIbpfKPYRul8o9hJxAhul8o9hG6Xyj2EnECG6Xyj2EbpfKPYScQIbpfKPYRul8o9hJxAp46mAo0HHkPnEnj+6PX94gZqPdX0H4k5Cj3V9B+JOAiIgIiICIiAiIgIiICIiAiIgIiICIiAiIgIiY8RXVAWdlVRxLEKB9TAyROdxnTbBUu9iL/NUqOP9JVI+8hhenmAqGwxSD+dWpj3YAfeF/5W/jOyrHlLpYmPD11dQyMrKeBUhgfQiZIUEREBERAREQEREBERArY/uj1/eIx/dHr+8QM1Hur6D8SchR7q+g/EnAREQEREBE+MbamcRtT4p4Gi5RTWrWNiaSgr9GZgG9RcQO4icz0Z6c4THNkpuyVLX3dQZWP8upDfQzpoCIiAiIgIiICIiAiIgJ8M+yntfHrh6NSs97IpNhxPJR8ybD6wmImZxDU9LOk6YNbAB6zd1b6C97M3IaH1seRI8lxu08Ti3WpUZqlwbEO1NKdu9wOVANNT4EcbzqKGxa2PNWsUDujVUJNbIrVCqhxYJfKoYoCG/wA2PG5nI4PEGtmwzBaYc/pqBkC1lvlBvqc2qEsSbleUwl6X6dat24nbiao5z28ljaG0Uq7pKeJqoaSFRUct+pcltXWzBRewuvAeF5VxFaqhVcRQSuGtlJHacX03dZNW9246iZdudFcRg6VOrW3YDsFVQxLXILWItpoD4zY7MxB2XTzVhnqvlanhiRamNDvn0O7qW0W2utzfgDo77cW4mzO7tHXPXExy8VvGVK2EZF2fW7WGpWr0L53LFjUcsLAVgpbKSuoy+E7Xov08w+KpFqjrRqLbOhP+snmB955DtDDtQaniaFWoyOxKVb2dXGrJU5VBfXwINxoZt8BhkxjpiUy0mRv8sVbKoWzN1hR4KwUgr5vWTEudq9HRVazPP+XXPWJ859p4PUMT05wicGqP/Kh/xtKJ+JGGB1p4i3PKv/6nm5a6q1jZhcEi15UrTN5mYmJxL3DYfSPD4y+5qXYC5VgVYDnY8R8xNtPKPhZst3xBr6hKalb+ZmFsvzsNT9J6vICIiAiIgIiIFbH90ev7xGP7o9f3iBmo91fQfiTkKPdX0H4k4CIiAiIgcD8ZdqtRwS0kJBr1MrEeQAsw+pyj0Jj4c9D8MuCo1atClVqVkDk1ED2Daqqg3AAFvU3lf424FnwlGqBcUq3a+QcZb/6QUf3pvPhptWnX2fh1VgWpU1put9VKDKLjkQAQfnA1G0/hkjYtMRhqwwqqVbKqZrOpvddQFB004cZtOnHTils0KuXe13F1pg5QF4Z3OthcEAWubHkSKnSH4iJhcYmGSia98oY03GZXY2CAHRjwvqOM5LbhC9JKZxH9XvKJTNwtuwE+m+HveBs6fxPxNB067s56VN+BAdGtzAcWe3iLjjOq6XdLBhMGmKoqldXZAvaKgq4JDXAPKa34xNT/AKOYPbOatPd8819bf3M95xm0Qw6OYbPfXE3W/lzVSPpygbrFfFDEmmK1HZzGioXeVWz5A+mZQQLABja5P0Eyp8Ua1dF6ps2tVqhb1QM1RE5WKLdr28cv1lvZI/7t1P8A2WJ/3srfAw/5Niv/AFx/sL/z9YG56AdOf6SNSm9HdVEUNo2ZWUm1xcXBBtp8/bRv8VHTEYmi2EzmnUqU6S0yxao61Mig6G1xc6A62ABlD4Tt/wBp4/5ir/8AMJQ6EtTG3q+8tff4sU7+fO/3y5x9YHU7G+JFQ4pMNjcG2FZyApJYWLaLmDAHKTpmHj9bX/iD0zqbNfDKlKm61c5Yte4ClBpY66MfaaD44lSMGFtv875bccvZH+3lt6H5yp8d+9gueSt/uoHQ9GOnlbG4nJ1M0sMVqOKrFh2E/ivbK2pUEA6X46TXf9ZuIxD1OobPNelT1LnMSRr2rKOze2g1OnDwG62h00pYajajTzCnSFtMqAKvADifTSef4Tau0NpF92yombVadPS+nEDjYEdppI7fo18TaWIR97SenVX+FTvAw5gm1vC4PMcfCttzpKcU9CiKYWma6uQTcsKQarY8ABdRpOI+HuxziMfVpGplK06hZrZr5XRT4+JM9E2xsmngnwhVFqbysaTNV7RXeKwUra2XXQnkSJEr9P8AuR6/Zs+gqijs/C5z2qvbJ5tWJf8AB+04npP0QqnaY3VJjSq1EqFhZVTM36gubC9wzAce1Ol6c7aXBNgKYVMudi3ZByU1UUiVvwIWobfIGb6ng1xXVa1S28oOx04Z8rU2H8t+0PQTHDbtX7liqb8cq8/73c98R8ZVR8MKFBalS5CMbOabvopCHTMQr2ZtBYznT8PrsFxO06KYmrqKZs7MT8y4Z/oPDxnQ7H2hvduYxc2i0FQDmUym/qC9T3M023KmzGx1TejaBxO+UWXzqQECDlotvpEtrT3LtqItUZjhuzEZnjxjnyiHP4PZD4fF1Nn4lkFOsurEgILBmp11J4EMCLfMrPRsbsmhhMJSo56FOnwrAqAa4KFGtrfMSwN9eFprdrrhsZj8C9RKoqFbJQdcjkAl95UF7qihWsDqSR4A3574sLUrY+kgHZSipU+ALMSx+y+0IuXKtTXRFc7eGZ7ZjhlsOj2NShszF4fEWc0cRWoopGpPEEcrMWa/h7TWdGeilTGsGN0og6vbvf2U5n58B9pv+i3R9MZVxNespFsQ4an4FxYtmPiBcC3ynoiIFAAAAAsABYAchMnL1NW67VVjGWDZ+BShTWnTUKiiwA/J5n5yzEQoIiICIiAiIgVsf3R6/vEY/uj1/eIGaj3V9B+JOQo91fQfiTgIiICIiBixWGWqjI6qyMCGUi4IOhBnmm0PhAucth8Y9JT/AAsu8I+QYMpI9bz1CIHD9EPhvRwNQVnqGvVHdJXIqHmFue18yZs+mXQyjtJVzk06qAhKigE2P8LD+Jfl7EXM6WIHmeH+FLO6HF7Qq4hE4JZgbeXMztlHO1p1PSvoouNwqYZXFFEZSuVcwAUFQoFxpY/adHEDn8L0ZCbObA70kGjUp7zLY/qZtct/DNwv4TD0H6J/0bTqoKxq53DXK5LWAFuJvOmiByHRToOMDiq2IGINTehxlyZbZnD8bm/C0812LsFcdtXH0Wd6Z3uKdHTirrW0Pz4n/hPda9ZUUsxAA8Z55Q2DTOKq1cJSqK9QvnYuxB3jZmJubKCfAQNTQ6M08LiRXr4tsdVQgrmBChl7pdizFsp1AFtZl230dxO13Ri5AXMASLIL24e3hed1s3ozTSzVLVG5fwj6eP1m9AtwkjlcH0Go5CtcmrdbEdxdRbw1PvNFgfhhUoO4o7UxFKk/eVFysRyJDZSbeOWekRIHGdF/h+mAxTV6WIdlKMm7ZQbKxU96+pBUeHOdDt7CbylcIHemy1UUnLd6ZzKt7G17W4eM2U+GE0zicvDOnW2GxlWhWK5ENABVuTZgW3gNwLMGspHJVPjN90Q6aVEwzU0oivWpWOXOVZ6YAF1spzMoCgjkAddZ0XTDZdRFNShTpGmczOBQp1HpubHfqCp3gNgGXjbUcLTzPGdIMYpAOKqDgVNMqikeBUoAGWYcpel01FGrsRbppjEeM/EfPivYbBYqniDjHengyarVM1ZrHtkkqKffcWJFrCdNj+nyZGrUMNRq1aZVWqOu7IDaCoq6tkzdmxYEZl5zg8RVp4kl2K0q57xOlOoed/8ANN8j2f5ZXplqD9tGsQVZTpnRtCAeB01BF9QD4RlvV6Gi9ibn6o6cuHbx9/RcwPSOuuNGNqMHcE3zcCCCu7UDgLHS3DifG/Q7Y6Tf0hVwQbDrTAO/qEHOxSmalkvlFwQt7c2E4PEpYkZswHA8LjwPyvobT1b4d9EnVutV0K9lFpU2FmyrazMPC5Aa3PXSIUa+3Ys0xdmOMRiPj75df0fwvVMIDVIVrPVrHiAzlqj6+IBJH0lPo506wmOqmlRapnClhnQqGAtcj3GhsZu9p4qjTpsa700pkWY1GCqQdLG/PlOf6H7B2chOIwIRr3TMrs4XhdRc6eH2mbylVU1TNU9XVxKFfbeGRir4rDqwNiGqopB5EE6TDjukmEoMFq4zDU2IBs1RFNjwNr8PnDFtYlHGbYw9FFqVcRRRG7rM6qrX4ZST2vpJ7N2pRxKlqFalVUGxKMHAPI24GBbiIgIiIFbH90ev7xGP7o9f3iBmo91fQfiTkKPdX0H4k4CIiAiIgIiICIiAiIgJXxmLWmtz9B4mTr1svhcngOcwUMH2s9TtN4ch6QNcuBfEMGqkqngo4/8AD14zc0KCoMqqAOQ/51mSICIiAiIgIiICc1t7oVhsVclTTYm5KaAnmV4X5kWJ8TOliFlu7Xbq3UTiXk+J+FFYE7vFUmHhmRkP1sTJ4P4W1xo+Mpqp4hFZwfoSBf52nqsSNsOhP1nVzGJqj2hy/R7oJhcIwcIatUcHqWNv5VACr62v8508+z4TJc+7dru1bq5zLwn4q4Q0a1IVsS+IrsHdieylNCbIlNOCg2a5v/DPTvhtsfquAoqRZ6g3j+r2IH0XKPpPNcSF2ltUs5XdmrqWIAFKl8+ABC/609eqbXpNhKlei6tTWnUIYcOwG4fUSMr9Ro67M0xV1x6Z6S/PG1WOKxtUrxrYpsv99yB+RLPTDo4dnV1otVWqxpq5IUrbMWFtSb93j85sOhGBWpj8KLXtVDH+6C3+Es/EustTaOIJscmROPlUE/cmNzZp+k3arv4UTGcZ698NZiejDrs6njnrizNkp0yCTbM40a+g0ZrAc51HwNVus4og9ncrccyW7P4b3kviAoo7M2XhzxKhz6qgv96pm3+CGFAo4qpbvVVW/wDKt/8A7ScqK9DXTZ/GmYxnH94emREQ0iIiBWx/dHr+8Rj+6PX94gZqPdX0H4k5Cj3V9B+JOAiIgIiICIiAiIgJ8M+xAglOxvxPP/CTiICIiAiIgIiICIiAiIgIiICYsXRzo63IzKwuOIuLXEyxA4HZHwvoU2BrVGr24LbIunMXJPvO4XDIE3eRclrZbDLblbhaZojC69qLt6c3KplUo7NooQyUKSsOBVFUj6gT5V2VQYktQosTqSUUk+ptrLkQr3Vd1fEYClUtnpU3twzKrW9LjTwksNhUpi1NEQXvZVCi/OwmaIRmcYIiIQREQK2P7o9f3iMf3R6/vEDNR7q+g/EnIUe6voPxJwEREBERAREQKuN2hTommKjhd5UFNL37TtchdPQ8Zgo7aouEKVM4eq1JcoJ7ahiw4aAZW14e4mLpBsUYtVU1GTKWIKgEhijorDkVLZh8xNUOhVMbsCoQqNe2UEgBqT9lr3Rr0xdhxBPjYgOho45HaogYFqZAb5XGYa+Ok+4TGpVF1a4zOvI3RiraHkQZzNPoOFTIuIIupUkUlF1NMUjfXViACW53lvD9E1SslXek5XL2Ki989VwFbiq/qsCPGw4a3DdPj0FQUi4z5C9v7IKqSTwGrL7ydTForqhYBmVmUcwmUMb8NM6+85rH9C0qvVY1SM5JtkHE1KdWzEEF1ulgNLA8dJdxnRpKlOjTL2WlQNK2W4Kk0T4k/wDlAWue8YGz/pKnvd1m7W7DnTshSSoJbgLkHT5Syay+ZfcTm26HU7HKyg9nLemrKMtSpUClf4l7YW39heUwVOgtJqZQuT/aKKT/AOHOHX2vnHIwOrFVeGYa/OVcTtOmgckmyKGJClgcxKgAgWZrg6DXhznP1ehKFlIrMqqaxCqqrbe7wHKR3bCofYcNb5KvREMBeqgIVFAFFRT7O+1NO9ibVW+qg/KB04ccLi/KYsRi0RC7MAo4njbUDw+ZE0+yejKYervVck5HU3AzMGFADM3E23Wn85mLZfRRKGHqYdahIdlOaxzdnLbNdiGbsi5FvSBvqmKRbZnQXYKLkC5N7D10PtMOL2lTplQSSWvYKCx7Nr8P5hNGOh1MMXDDMai1NaasCy1K76jxuKxW/wDZEx4ToUlNcoqnvMb5dTfJ3rsbns8Ra9+EDqd6vmXjbj48vWDVXXtLpx1Gk4XCdCmqGoK1lUVs1O4BLC1QEMEYcAwytfNe95s/+hqBi6uMxcMc1JXViGxDXdbjNpXI/uKYHR4fFK40J4sLEFT2SVJsdbXB18eMh15N41PMMyorEeADEga8OIOk0uF6LCniKdffMchqELlAH6hqk63vb9T/AFRKeK6DJU3l6p7dTPYoPPWez2ILj9VgNR3V5QOkxe1aNJ1SpUCsyO4BvqqC7G/DQazJhMdTqolRHBR1DKeF1PA2Os1G1+jCYk0szsu7QKLDiLrmFyeDIGQ/JzKDdBaZN96Teju9VvYWYdntWAseBB+kDqt+vmX3HjwmLrybxqeYZlQMRyBJUa8OIOk5zafQtayVaYqimlSoW7NJcwuHGUte5UZuyNLZQNRpD9C1zO2+uS5YZqauLl6rkVNf1f61gL2tlXlA6u8+yvs/CijTp0wWIRFUE6khQBc/OWICIiAiIgIiIFbH90ev7xGP7o9f3iBmo91fQfiTkKPdX0H4k4CIiAiIgIiICIiAiJqtq4tkqIATlFOtUYAC77sJZNQbA5vDXQawKG2MfiRihSoAsBSR2WyWsWqBiWY3GijLa+vHSU6GI2kaRZqbBwrWUbrMxLqFu1suiFj3dbcLzavtg0UV6oV81Nqn6I0WmgUsxLN2wM693U30Eg/SdFJvRrgdqxtTsbCqwt276ijUte3AXteBVxXXDRw1TdMa60HzqpRbVGFMeN183geEy7Eq41ntXWynDKb2QBavZuNCS3ibjTS1uBOWv0ppors1KsMl8w/TuCGdcg7fabsOdL6CVa/Ss03O8p9jPVKlbkmnSp1HbTzhlQW4WqDkYFHDJi6WHQU6GJFfKorM7rXzuEqapnqFQpqWuQF7LjQW7NnEttA5j2gM4Nqa0yQq1UBAzHtXplzr5ffa4Tb4dmBo1qYCK13Wxuz1UsUF2H9WSDaxB8NL16/SYIrE0qjkKxuMqqSqu+XViQcqk3tb8QKb1NoZqYsbM1XO1qQCLmdU04k5cjXv48OVbDYnaQWmN1UNsMMxfdEmrpewBHaHatc2Ol7eO0xXSTvhKVRcjMGZ0unZVyQpDWZgygWvz9Z8q9LaalhucQ5WoUsiByzDe3AAa4/qnNiBcZSLgwKNZscpdqVNzmK6sKeZmFOmFzjMFRM2cMV10FoxlbaYD5FXV9OwhKrnrjQZu12RQOvmP021PpErNlFGsWLlVH6YzkGqCR29AN0/eseGklg9uK9VaNiXO81AAUZGZbEZiQbKfW3hA11XrlTD7RRlfPkqDDlctMklWsF1uCDl7TNrcHTUCrU2diqTIgV6y3LBwxK085cOt3qFzamVAOvE2tL/AP0qAcjc1mUrTNMIgd2Db0lyAx7NkFhodeEubR2+tF2Q0qzZRclclu6721cG4VGPDw5wOcwmDxpGHz03IpqqjMVU2D4MksFbW2WtY8bLrx1uLi9o/wCT/pVCS/65YUQq60wQoBuy2LkHMD2dbzYHpTT7R3WIyh2XNkAU5BVZmBJFwBSfhrqNNZkxHSRKbKj06odlzZb02IvmyqbPYFspsTp8+MDP0cqV2oKcSpWrdgb5RcAmzWXRbi2nEfObSc/gtvb21NlqU3apUp5lCEIQ1YKNS12y0yb2K3m02PiGqUKTtYs1NSSNATbUiBciIgIiICIiAiIgIiIFbH90ev7xGP7o9f3iBmo91fQfiTkKPdX0H4k4CIiAiIgIiICIiAmCthVZkc3DJexBtoeIPMGw0+QmeIFNdlUBwoUR2s3cXvD+Lhx+cYvZtOojIUUBlK3AFwCGGmnJ3/0jzlyIFQ7Nolcho0sunZyLbQkjS1uJPuZkbB0zoaaWuT3RxYEE/UEg+szxAr0MDTp2KU6akLlGVQtlJzZdPC9zbnBwVMixppbX+EeIIP2JHoTLEQKo2bSFyKNK5AB7C6gCwB01009JVp7Coh6rMgfeEEqyJl0JN7BRmOp7TXPzm0iBWqbPpMCGpUyDxBUEcS3LmWPqTPqYGmrZxSphrWzBQDYkki/G1yfeWIgUzsujr+hR1YMewurC/a4cdTr8zM1TCo1yyIb8bgG+hX8Ej0JmaIFZcBSBLClTBJuTlFybEXJtqbEj6mY12RQHDD0e6V7i8De68OBzNp8zLsQKY2ZSFstNEIUqrIqqyg3JCm2mpJ+sz4bDrTRUUWVVCgcbAaCZYgIiICIiAiIgIiICIiBWx/dHr+8Rj+6PX94gVUxDWGvgPAT71luf2ERAdZbn9hHWW5/YREB1luf2EdZbn9hEQHWW5/YR1luf2ERAdZbn9hHWW5/YREB1luf2EdZbn9hEQHWW5/YR1luf2ERAdZbn9hHWW5/YREB1luf2EdZbn9hEQHWW5/YR1luf2ERAdZbn9hHWW5/YREB1luf2EdZbn9hEQHWW5/YR1luf2ERAdZbn9hHWW5/YREB1luf2EdZbn9hEQHWW5/YR1luf2ERAdZbn9hHWW5/YREB1luf2EdZbn9hEQHWW5/YR1luf2ERAx4muxGp8eQ+cRED/2Q=="/>
          <p:cNvSpPr>
            <a:spLocks noChangeAspect="1" noChangeArrowheads="1"/>
          </p:cNvSpPr>
          <p:nvPr/>
        </p:nvSpPr>
        <p:spPr bwMode="auto">
          <a:xfrm>
            <a:off x="1831975" y="26021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4" name="Imagen 3"/>
          <p:cNvPicPr>
            <a:picLocks noChangeAspect="1"/>
          </p:cNvPicPr>
          <p:nvPr/>
        </p:nvPicPr>
        <p:blipFill>
          <a:blip r:embed="rId2"/>
          <a:stretch>
            <a:fillRect/>
          </a:stretch>
        </p:blipFill>
        <p:spPr>
          <a:xfrm>
            <a:off x="2101571" y="2321444"/>
            <a:ext cx="7720410" cy="4340611"/>
          </a:xfrm>
          <a:prstGeom prst="rect">
            <a:avLst/>
          </a:prstGeom>
        </p:spPr>
      </p:pic>
    </p:spTree>
    <p:extLst>
      <p:ext uri="{BB962C8B-B14F-4D97-AF65-F5344CB8AC3E}">
        <p14:creationId xmlns:p14="http://schemas.microsoft.com/office/powerpoint/2010/main" val="38052721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470039" y="6304546"/>
            <a:ext cx="9083487" cy="461665"/>
          </a:xfrm>
          <a:prstGeom prst="rect">
            <a:avLst/>
          </a:prstGeom>
          <a:noFill/>
        </p:spPr>
        <p:txBody>
          <a:bodyPr wrap="square" rtlCol="0">
            <a:spAutoFit/>
          </a:bodyPr>
          <a:lstStyle/>
          <a:p>
            <a:r>
              <a:rPr lang="es-MX" sz="1200" dirty="0">
                <a:latin typeface="Arial" panose="020B0604020202020204" pitchFamily="34" charset="0"/>
                <a:cs typeface="Arial" panose="020B0604020202020204" pitchFamily="34" charset="0"/>
              </a:rPr>
              <a:t>Fuente: Portal de la Biblioteca del Congreso Nacional de Chile, disponible en http://www.bcn.cl/leyfacil/recurso/estatuto-de-las-pymes   Equivalencia de la UF y tipo de cambio al 15 de noviembre de 2013 publicados en el portal del Banco Central de Chile.</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3515" y="566865"/>
            <a:ext cx="1659780" cy="946075"/>
          </a:xfrm>
          <a:prstGeom prst="rect">
            <a:avLst/>
          </a:prstGeom>
        </p:spPr>
      </p:pic>
      <p:graphicFrame>
        <p:nvGraphicFramePr>
          <p:cNvPr id="5" name="Tabla 4"/>
          <p:cNvGraphicFramePr>
            <a:graphicFrameLocks noGrp="1"/>
          </p:cNvGraphicFramePr>
          <p:nvPr>
            <p:extLst/>
          </p:nvPr>
        </p:nvGraphicFramePr>
        <p:xfrm>
          <a:off x="1819836" y="2294591"/>
          <a:ext cx="8592670" cy="2522220"/>
        </p:xfrm>
        <a:graphic>
          <a:graphicData uri="http://schemas.openxmlformats.org/drawingml/2006/table">
            <a:tbl>
              <a:tblPr firstRow="1" bandRow="1">
                <a:tableStyleId>{5C22544A-7EE6-4342-B048-85BDC9FD1C3A}</a:tableStyleId>
              </a:tblPr>
              <a:tblGrid>
                <a:gridCol w="2247645"/>
                <a:gridCol w="3864371"/>
                <a:gridCol w="2480654"/>
              </a:tblGrid>
              <a:tr h="502920">
                <a:tc>
                  <a:txBody>
                    <a:bodyPr/>
                    <a:lstStyle/>
                    <a:p>
                      <a:pPr algn="ctr"/>
                      <a:r>
                        <a:rPr lang="es-MX" sz="1400" dirty="0" smtClean="0">
                          <a:latin typeface="Arial" panose="020B0604020202020204" pitchFamily="34" charset="0"/>
                          <a:cs typeface="Arial" panose="020B0604020202020204" pitchFamily="34" charset="0"/>
                        </a:rPr>
                        <a:t>Tamaño</a:t>
                      </a:r>
                      <a:endParaRPr lang="es-MX" sz="14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MX" sz="1400" dirty="0" smtClean="0">
                          <a:latin typeface="Arial" panose="020B0604020202020204" pitchFamily="34" charset="0"/>
                          <a:cs typeface="Arial" panose="020B0604020202020204" pitchFamily="34" charset="0"/>
                        </a:rPr>
                        <a:t>Ingresos anuales por ventas y servicios y otras actividades del giro</a:t>
                      </a:r>
                      <a:endParaRPr lang="es-MX" sz="14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MX" sz="1400" dirty="0" smtClean="0">
                          <a:latin typeface="Arial" panose="020B0604020202020204" pitchFamily="34" charset="0"/>
                          <a:cs typeface="Arial" panose="020B0604020202020204" pitchFamily="34" charset="0"/>
                        </a:rPr>
                        <a:t>Número de trabajadores</a:t>
                      </a:r>
                      <a:endParaRPr lang="es-MX" sz="1400" dirty="0">
                        <a:latin typeface="Arial" panose="020B0604020202020204" pitchFamily="34" charset="0"/>
                        <a:cs typeface="Arial" panose="020B0604020202020204" pitchFamily="34" charset="0"/>
                      </a:endParaRPr>
                    </a:p>
                  </a:txBody>
                  <a:tcPr marL="68580" marR="68580" marT="34290" marB="34290" anchor="ctr"/>
                </a:tc>
              </a:tr>
              <a:tr h="502920">
                <a:tc>
                  <a:txBody>
                    <a:bodyPr/>
                    <a:lstStyle/>
                    <a:p>
                      <a:pPr algn="ctr"/>
                      <a:r>
                        <a:rPr lang="es-MX" sz="1400" b="1" dirty="0" smtClean="0">
                          <a:latin typeface="Arial" panose="020B0604020202020204" pitchFamily="34" charset="0"/>
                          <a:cs typeface="Arial" panose="020B0604020202020204" pitchFamily="34" charset="0"/>
                        </a:rPr>
                        <a:t>Microempresas</a:t>
                      </a:r>
                      <a:endParaRPr lang="es-MX" sz="14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spcBef>
                          <a:spcPts val="400"/>
                        </a:spcBef>
                        <a:spcAft>
                          <a:spcPts val="1000"/>
                        </a:spcAft>
                      </a:pPr>
                      <a:r>
                        <a:rPr lang="es-MX" sz="1400" dirty="0" smtClean="0">
                          <a:latin typeface="Arial" panose="020B0604020202020204" pitchFamily="34" charset="0"/>
                          <a:cs typeface="Arial" panose="020B0604020202020204" pitchFamily="34" charset="0"/>
                        </a:rPr>
                        <a:t>Hasta 2,400 UF</a:t>
                      </a:r>
                    </a:p>
                    <a:p>
                      <a:pPr algn="ctr">
                        <a:spcBef>
                          <a:spcPts val="400"/>
                        </a:spcBef>
                        <a:spcAft>
                          <a:spcPts val="1000"/>
                        </a:spcAft>
                      </a:pPr>
                      <a:r>
                        <a:rPr lang="es-MX" sz="1400" dirty="0" smtClean="0">
                          <a:latin typeface="Arial" panose="020B0604020202020204" pitchFamily="34" charset="0"/>
                          <a:cs typeface="Arial" panose="020B0604020202020204" pitchFamily="34" charset="0"/>
                        </a:rPr>
                        <a:t>(USD</a:t>
                      </a:r>
                      <a:r>
                        <a:rPr lang="es-MX" sz="1400" baseline="0" dirty="0" smtClean="0">
                          <a:latin typeface="Arial" panose="020B0604020202020204" pitchFamily="34" charset="0"/>
                          <a:cs typeface="Arial" panose="020B0604020202020204" pitchFamily="34" charset="0"/>
                        </a:rPr>
                        <a:t> 107,005)</a:t>
                      </a:r>
                      <a:endParaRPr lang="es-MX" sz="14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MX" sz="1400" dirty="0" smtClean="0">
                          <a:latin typeface="Arial" panose="020B0604020202020204" pitchFamily="34" charset="0"/>
                          <a:cs typeface="Arial" panose="020B0604020202020204" pitchFamily="34" charset="0"/>
                        </a:rPr>
                        <a:t>1 a 9</a:t>
                      </a:r>
                      <a:endParaRPr lang="es-MX" sz="1400" dirty="0">
                        <a:latin typeface="Arial" panose="020B0604020202020204" pitchFamily="34" charset="0"/>
                        <a:cs typeface="Arial" panose="020B0604020202020204" pitchFamily="34" charset="0"/>
                      </a:endParaRPr>
                    </a:p>
                  </a:txBody>
                  <a:tcPr marL="68580" marR="68580" marT="34290" marB="34290" anchor="ctr"/>
                </a:tc>
              </a:tr>
              <a:tr h="502920">
                <a:tc>
                  <a:txBody>
                    <a:bodyPr/>
                    <a:lstStyle/>
                    <a:p>
                      <a:pPr algn="ctr"/>
                      <a:r>
                        <a:rPr lang="es-MX" sz="1400" b="1" dirty="0" smtClean="0">
                          <a:latin typeface="Arial" panose="020B0604020202020204" pitchFamily="34" charset="0"/>
                          <a:cs typeface="Arial" panose="020B0604020202020204" pitchFamily="34" charset="0"/>
                        </a:rPr>
                        <a:t>Pequeñas empresas</a:t>
                      </a:r>
                      <a:endParaRPr lang="es-MX" sz="14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spcBef>
                          <a:spcPts val="400"/>
                        </a:spcBef>
                        <a:spcAft>
                          <a:spcPts val="1000"/>
                        </a:spcAft>
                      </a:pPr>
                      <a:r>
                        <a:rPr lang="es-MX" sz="1400" dirty="0" smtClean="0">
                          <a:latin typeface="Arial" panose="020B0604020202020204" pitchFamily="34" charset="0"/>
                          <a:cs typeface="Arial" panose="020B0604020202020204" pitchFamily="34" charset="0"/>
                        </a:rPr>
                        <a:t>Más</a:t>
                      </a:r>
                      <a:r>
                        <a:rPr lang="es-MX" sz="1400" baseline="0" dirty="0" smtClean="0">
                          <a:latin typeface="Arial" panose="020B0604020202020204" pitchFamily="34" charset="0"/>
                          <a:cs typeface="Arial" panose="020B0604020202020204" pitchFamily="34" charset="0"/>
                        </a:rPr>
                        <a:t> de 2,400 UF y menos de 25,000 UF</a:t>
                      </a:r>
                    </a:p>
                    <a:p>
                      <a:pPr algn="ctr">
                        <a:spcBef>
                          <a:spcPts val="400"/>
                        </a:spcBef>
                        <a:spcAft>
                          <a:spcPts val="1000"/>
                        </a:spcAft>
                      </a:pPr>
                      <a:r>
                        <a:rPr lang="es-MX" sz="1400" baseline="0" dirty="0" smtClean="0">
                          <a:latin typeface="Arial" panose="020B0604020202020204" pitchFamily="34" charset="0"/>
                          <a:cs typeface="Arial" panose="020B0604020202020204" pitchFamily="34" charset="0"/>
                        </a:rPr>
                        <a:t>(USD 107,005 – USD 1'114,663)</a:t>
                      </a:r>
                      <a:endParaRPr lang="es-MX" sz="14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MX" sz="1400" dirty="0" smtClean="0">
                          <a:latin typeface="Arial" panose="020B0604020202020204" pitchFamily="34" charset="0"/>
                          <a:cs typeface="Arial" panose="020B0604020202020204" pitchFamily="34" charset="0"/>
                        </a:rPr>
                        <a:t>10</a:t>
                      </a:r>
                      <a:r>
                        <a:rPr lang="es-MX" sz="1400" baseline="0" dirty="0" smtClean="0">
                          <a:latin typeface="Arial" panose="020B0604020202020204" pitchFamily="34" charset="0"/>
                          <a:cs typeface="Arial" panose="020B0604020202020204" pitchFamily="34" charset="0"/>
                        </a:rPr>
                        <a:t> a 49</a:t>
                      </a:r>
                      <a:endParaRPr lang="es-MX" sz="1400" dirty="0">
                        <a:latin typeface="Arial" panose="020B0604020202020204" pitchFamily="34" charset="0"/>
                        <a:cs typeface="Arial" panose="020B0604020202020204" pitchFamily="34" charset="0"/>
                      </a:endParaRPr>
                    </a:p>
                  </a:txBody>
                  <a:tcPr marL="68580" marR="68580" marT="34290" marB="34290" anchor="ctr"/>
                </a:tc>
              </a:tr>
              <a:tr h="502920">
                <a:tc>
                  <a:txBody>
                    <a:bodyPr/>
                    <a:lstStyle/>
                    <a:p>
                      <a:pPr algn="ctr"/>
                      <a:r>
                        <a:rPr lang="es-MX" sz="1400" b="1" dirty="0" smtClean="0">
                          <a:latin typeface="Arial" panose="020B0604020202020204" pitchFamily="34" charset="0"/>
                          <a:cs typeface="Arial" panose="020B0604020202020204" pitchFamily="34" charset="0"/>
                        </a:rPr>
                        <a:t>Medianas empresas</a:t>
                      </a:r>
                      <a:endParaRPr lang="es-MX" sz="14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spcBef>
                          <a:spcPts val="400"/>
                        </a:spcBef>
                        <a:spcAft>
                          <a:spcPts val="1000"/>
                        </a:spcAft>
                      </a:pPr>
                      <a:r>
                        <a:rPr lang="es-MX" sz="1400" dirty="0" smtClean="0">
                          <a:latin typeface="Arial" panose="020B0604020202020204" pitchFamily="34" charset="0"/>
                          <a:cs typeface="Arial" panose="020B0604020202020204" pitchFamily="34" charset="0"/>
                        </a:rPr>
                        <a:t>Más</a:t>
                      </a:r>
                      <a:r>
                        <a:rPr lang="es-MX" sz="1400" baseline="0" dirty="0" smtClean="0">
                          <a:latin typeface="Arial" panose="020B0604020202020204" pitchFamily="34" charset="0"/>
                          <a:cs typeface="Arial" panose="020B0604020202020204" pitchFamily="34" charset="0"/>
                        </a:rPr>
                        <a:t> de 25,000 UF y menos de 100,000 UF</a:t>
                      </a:r>
                    </a:p>
                    <a:p>
                      <a:pPr algn="ctr">
                        <a:spcBef>
                          <a:spcPts val="400"/>
                        </a:spcBef>
                        <a:spcAft>
                          <a:spcPts val="1000"/>
                        </a:spcAft>
                      </a:pPr>
                      <a:r>
                        <a:rPr lang="es-MX" sz="1400" dirty="0" smtClean="0">
                          <a:latin typeface="Arial" panose="020B0604020202020204" pitchFamily="34" charset="0"/>
                          <a:cs typeface="Arial" panose="020B0604020202020204" pitchFamily="34" charset="0"/>
                        </a:rPr>
                        <a:t>(</a:t>
                      </a:r>
                      <a:r>
                        <a:rPr lang="es-MX" sz="1400" baseline="0" dirty="0" smtClean="0">
                          <a:latin typeface="Arial" panose="020B0604020202020204" pitchFamily="34" charset="0"/>
                          <a:cs typeface="Arial" panose="020B0604020202020204" pitchFamily="34" charset="0"/>
                        </a:rPr>
                        <a:t>USD 1'114,663 – USD 4'458,530)</a:t>
                      </a:r>
                      <a:endParaRPr lang="es-MX" sz="14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MX" sz="1400" dirty="0" smtClean="0">
                          <a:latin typeface="Arial" panose="020B0604020202020204" pitchFamily="34" charset="0"/>
                          <a:cs typeface="Arial" panose="020B0604020202020204" pitchFamily="34" charset="0"/>
                        </a:rPr>
                        <a:t>50</a:t>
                      </a:r>
                      <a:r>
                        <a:rPr lang="es-MX" sz="1400" baseline="0" dirty="0" smtClean="0">
                          <a:latin typeface="Arial" panose="020B0604020202020204" pitchFamily="34" charset="0"/>
                          <a:cs typeface="Arial" panose="020B0604020202020204" pitchFamily="34" charset="0"/>
                        </a:rPr>
                        <a:t> a 199</a:t>
                      </a:r>
                      <a:endParaRPr lang="es-MX" sz="1400" dirty="0">
                        <a:latin typeface="Arial" panose="020B0604020202020204" pitchFamily="34" charset="0"/>
                        <a:cs typeface="Arial" panose="020B0604020202020204" pitchFamily="34" charset="0"/>
                      </a:endParaRPr>
                    </a:p>
                  </a:txBody>
                  <a:tcPr marL="68580" marR="68580" marT="34290" marB="34290" anchor="ctr"/>
                </a:tc>
              </a:tr>
            </a:tbl>
          </a:graphicData>
        </a:graphic>
      </p:graphicFrame>
      <p:sp>
        <p:nvSpPr>
          <p:cNvPr id="9" name="Marcador de contenido 2"/>
          <p:cNvSpPr txBox="1">
            <a:spLocks/>
          </p:cNvSpPr>
          <p:nvPr/>
        </p:nvSpPr>
        <p:spPr>
          <a:xfrm>
            <a:off x="1846730" y="5035171"/>
            <a:ext cx="8067039" cy="501651"/>
          </a:xfrm>
          <a:prstGeom prst="rect">
            <a:avLst/>
          </a:prstGeom>
        </p:spPr>
        <p:txBody>
          <a:bodyPr vert="horz" lIns="0" tIns="34290" rIns="0" bIns="3429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50872" lvl="1" indent="0" algn="just">
              <a:buNone/>
            </a:pPr>
            <a:r>
              <a:rPr lang="es-MX" sz="1350" dirty="0">
                <a:latin typeface="Arial" panose="020B0604020202020204" pitchFamily="34" charset="0"/>
                <a:cs typeface="Arial" panose="020B0604020202020204" pitchFamily="34" charset="0"/>
              </a:rPr>
              <a:t>UF = Unidades de Fomento</a:t>
            </a:r>
          </a:p>
          <a:p>
            <a:pPr marL="150872" lvl="1" indent="0" algn="just">
              <a:buNone/>
            </a:pPr>
            <a:r>
              <a:rPr lang="es-MX" sz="1350" dirty="0">
                <a:latin typeface="Arial" panose="020B0604020202020204" pitchFamily="34" charset="0"/>
                <a:cs typeface="Arial" panose="020B0604020202020204" pitchFamily="34" charset="0"/>
              </a:rPr>
              <a:t>1 UF = 23,224.04 pesos chilenos = 44.5853 USD </a:t>
            </a:r>
          </a:p>
        </p:txBody>
      </p:sp>
      <p:sp>
        <p:nvSpPr>
          <p:cNvPr id="7" name="Título 1"/>
          <p:cNvSpPr txBox="1">
            <a:spLocks/>
          </p:cNvSpPr>
          <p:nvPr/>
        </p:nvSpPr>
        <p:spPr>
          <a:xfrm>
            <a:off x="736332" y="790850"/>
            <a:ext cx="6181825" cy="57029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200" smtClean="0">
                <a:solidFill>
                  <a:srgbClr val="000078"/>
                </a:solidFill>
                <a:latin typeface="Impact" panose="020B0806030902050204" pitchFamily="34" charset="0"/>
                <a:ea typeface="+mn-ea"/>
                <a:cs typeface="+mn-cs"/>
              </a:rPr>
              <a:t>Algunos ejemplos de clasificación</a:t>
            </a:r>
            <a:endParaRPr lang="es-MX" sz="3200" dirty="0">
              <a:solidFill>
                <a:srgbClr val="000078"/>
              </a:solidFill>
              <a:latin typeface="Impact" panose="020B0806030902050204" pitchFamily="34" charset="0"/>
              <a:ea typeface="+mn-ea"/>
              <a:cs typeface="+mn-cs"/>
            </a:endParaRPr>
          </a:p>
        </p:txBody>
      </p:sp>
    </p:spTree>
    <p:extLst>
      <p:ext uri="{BB962C8B-B14F-4D97-AF65-F5344CB8AC3E}">
        <p14:creationId xmlns:p14="http://schemas.microsoft.com/office/powerpoint/2010/main" val="16691809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5"/>
          <p:cNvSpPr>
            <a:spLocks noChangeArrowheads="1"/>
          </p:cNvSpPr>
          <p:nvPr/>
        </p:nvSpPr>
        <p:spPr bwMode="gray">
          <a:xfrm>
            <a:off x="2075445" y="760882"/>
            <a:ext cx="1866840" cy="664430"/>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es-MX" kern="0">
              <a:solidFill>
                <a:prstClr val="black"/>
              </a:solidFill>
              <a:latin typeface="Arial" pitchFamily="34" charset="0"/>
              <a:cs typeface="Arial" pitchFamily="34" charset="0"/>
            </a:endParaRPr>
          </a:p>
        </p:txBody>
      </p:sp>
      <p:sp>
        <p:nvSpPr>
          <p:cNvPr id="10" name="Rectangle 14"/>
          <p:cNvSpPr>
            <a:spLocks noChangeArrowheads="1"/>
          </p:cNvSpPr>
          <p:nvPr/>
        </p:nvSpPr>
        <p:spPr bwMode="black">
          <a:xfrm>
            <a:off x="2008023" y="938534"/>
            <a:ext cx="2022660" cy="369332"/>
          </a:xfrm>
          <a:prstGeom prst="rect">
            <a:avLst/>
          </a:prstGeom>
          <a:noFill/>
          <a:ln w="9525" algn="ctr">
            <a:noFill/>
            <a:miter lim="800000"/>
            <a:headEnd/>
            <a:tailEnd/>
          </a:ln>
        </p:spPr>
        <p:txBody>
          <a:bodyPr>
            <a:spAutoFit/>
          </a:bodyPr>
          <a:lstStyle/>
          <a:p>
            <a:pPr algn="ctr">
              <a:defRPr/>
            </a:pPr>
            <a:r>
              <a:rPr lang="es-MX" b="1" kern="0" dirty="0">
                <a:solidFill>
                  <a:prstClr val="black"/>
                </a:solidFill>
                <a:latin typeface="Times" pitchFamily="18" charset="0"/>
                <a:cs typeface="Arial" pitchFamily="34" charset="0"/>
              </a:rPr>
              <a:t>Herramientas</a:t>
            </a:r>
            <a:endParaRPr lang="en-US" b="1" kern="0" dirty="0">
              <a:solidFill>
                <a:srgbClr val="FFFFFF"/>
              </a:solidFill>
              <a:latin typeface="Times" pitchFamily="18" charset="0"/>
              <a:cs typeface="Arial" pitchFamily="34" charset="0"/>
            </a:endParaRPr>
          </a:p>
        </p:txBody>
      </p:sp>
      <p:sp>
        <p:nvSpPr>
          <p:cNvPr id="11" name="AutoShape 8"/>
          <p:cNvSpPr>
            <a:spLocks noChangeArrowheads="1"/>
          </p:cNvSpPr>
          <p:nvPr/>
        </p:nvSpPr>
        <p:spPr bwMode="ltGray">
          <a:xfrm>
            <a:off x="1703875" y="760883"/>
            <a:ext cx="438992" cy="643593"/>
          </a:xfrm>
          <a:prstGeom prst="roundRect">
            <a:avLst>
              <a:gd name="adj" fmla="val 16667"/>
            </a:avLst>
          </a:prstGeom>
          <a:solidFill>
            <a:srgbClr val="C0504D"/>
          </a:solidFill>
          <a:ln w="38100" algn="ctr">
            <a:solidFill>
              <a:srgbClr val="FFFFFF">
                <a:alpha val="70195"/>
              </a:srgbClr>
            </a:solidFill>
            <a:round/>
            <a:headEnd/>
            <a:tailEnd/>
          </a:ln>
        </p:spPr>
        <p:txBody>
          <a:bodyPr wrap="none" anchor="ctr"/>
          <a:lstStyle/>
          <a:p>
            <a:pPr>
              <a:defRPr/>
            </a:pPr>
            <a:endParaRPr lang="es-ES" kern="0">
              <a:solidFill>
                <a:prstClr val="black"/>
              </a:solidFill>
            </a:endParaRPr>
          </a:p>
        </p:txBody>
      </p:sp>
      <p:sp>
        <p:nvSpPr>
          <p:cNvPr id="12" name="AutoShape 9"/>
          <p:cNvSpPr>
            <a:spLocks noChangeArrowheads="1"/>
          </p:cNvSpPr>
          <p:nvPr/>
        </p:nvSpPr>
        <p:spPr bwMode="ltGray">
          <a:xfrm>
            <a:off x="1710679" y="887444"/>
            <a:ext cx="423610" cy="418017"/>
          </a:xfrm>
          <a:prstGeom prst="roundRect">
            <a:avLst>
              <a:gd name="adj" fmla="val 28356"/>
            </a:avLst>
          </a:prstGeom>
          <a:gradFill rotWithShape="1">
            <a:gsLst>
              <a:gs pos="0">
                <a:srgbClr val="FFFFFF">
                  <a:alpha val="70000"/>
                </a:srgbClr>
              </a:gs>
              <a:gs pos="100000">
                <a:srgbClr val="C0504D">
                  <a:alpha val="70000"/>
                </a:srgbClr>
              </a:gs>
            </a:gsLst>
            <a:lin ang="5400000" scaled="1"/>
          </a:gradFill>
          <a:ln w="9525" algn="ctr">
            <a:noFill/>
            <a:round/>
            <a:headEnd/>
            <a:tailEnd/>
          </a:ln>
        </p:spPr>
        <p:txBody>
          <a:bodyPr wrap="none" anchor="ctr"/>
          <a:lstStyle/>
          <a:p>
            <a:pPr>
              <a:defRPr/>
            </a:pPr>
            <a:endParaRPr lang="es-ES" kern="0">
              <a:solidFill>
                <a:prstClr val="black"/>
              </a:solidFill>
            </a:endParaRPr>
          </a:p>
        </p:txBody>
      </p:sp>
      <p:sp>
        <p:nvSpPr>
          <p:cNvPr id="13" name="54 CuadroTexto"/>
          <p:cNvSpPr txBox="1">
            <a:spLocks noChangeArrowheads="1"/>
          </p:cNvSpPr>
          <p:nvPr/>
        </p:nvSpPr>
        <p:spPr bwMode="auto">
          <a:xfrm>
            <a:off x="1749395" y="714076"/>
            <a:ext cx="232231" cy="769441"/>
          </a:xfrm>
          <a:prstGeom prst="rect">
            <a:avLst/>
          </a:prstGeom>
          <a:noFill/>
          <a:ln w="9525">
            <a:noFill/>
            <a:miter lim="800000"/>
            <a:headEnd/>
            <a:tailEnd/>
          </a:ln>
        </p:spPr>
        <p:txBody>
          <a:bodyPr>
            <a:spAutoFit/>
          </a:bodyPr>
          <a:lstStyle/>
          <a:p>
            <a:pPr>
              <a:defRPr/>
            </a:pPr>
            <a:r>
              <a:rPr lang="es-MX" sz="4400" kern="0" dirty="0">
                <a:solidFill>
                  <a:prstClr val="white"/>
                </a:solidFill>
              </a:rPr>
              <a:t>3</a:t>
            </a:r>
          </a:p>
        </p:txBody>
      </p:sp>
      <p:sp>
        <p:nvSpPr>
          <p:cNvPr id="14" name="AutoShape 15"/>
          <p:cNvSpPr>
            <a:spLocks noChangeArrowheads="1"/>
          </p:cNvSpPr>
          <p:nvPr/>
        </p:nvSpPr>
        <p:spPr bwMode="gray">
          <a:xfrm>
            <a:off x="4051659" y="760883"/>
            <a:ext cx="5894181" cy="664430"/>
          </a:xfrm>
          <a:prstGeom prst="roundRect">
            <a:avLst>
              <a:gd name="adj" fmla="val 4639"/>
            </a:avLst>
          </a:prstGeom>
          <a:solidFill>
            <a:srgbClr val="1F497D">
              <a:lumMod val="50000"/>
            </a:srgbClr>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Portal Compras de Gobierno</a:t>
            </a:r>
          </a:p>
        </p:txBody>
      </p:sp>
      <p:sp>
        <p:nvSpPr>
          <p:cNvPr id="15" name="14 Rectángulo"/>
          <p:cNvSpPr/>
          <p:nvPr/>
        </p:nvSpPr>
        <p:spPr>
          <a:xfrm>
            <a:off x="4062682" y="949372"/>
            <a:ext cx="5328593" cy="308077"/>
          </a:xfrm>
          <a:prstGeom prst="rect">
            <a:avLst/>
          </a:prstGeom>
          <a:solidFill>
            <a:srgbClr val="DDDDDD">
              <a:alpha val="1686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15 Flecha derecha"/>
          <p:cNvSpPr/>
          <p:nvPr/>
        </p:nvSpPr>
        <p:spPr>
          <a:xfrm rot="10800000">
            <a:off x="9417738" y="1002107"/>
            <a:ext cx="1224136" cy="205192"/>
          </a:xfrm>
          <a:prstGeom prst="rightArrow">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AutoShape 2" descr="data:image/jpeg;base64,/9j/4AAQSkZJRgABAQAAAQABAAD/2wCEAAkGBxQREhIUExAQFBUXExcaGBgWFhgTGRgbGR0WGRwXGxwfHyggGBwnHBoVIjEiJSkrLzouFx8zOTMsNygtMisBCgoKDg0OGxAQGyskICY3LzA3NDQsLywzNy0rKzcyLCsxNy43LDc3Mi4sLywsNyw2LSw3LywsMSs3LDc3LDc3Mv/AABEIAKMBNgMBIgACEQEDEQH/xAAcAAEAAgMBAQEAAAAAAAAAAAAAAgQDBQYHAQj/xABIEAACAQIDBAgFAgIFCAsAAAABAgADEQQSIQUTMVEGFCIyQVJxkQdhgaGxI9FCchUzYoLBJEOSorLD4fAWFyUmNFNzdLPC0v/EABoBAQACAwEAAAAAAAAAAAAAAAABAwIEBQb/xAAsEQEAAQMCBAUCBwAAAAAAAAAAAQIDEQQSITFBUWFxgZHBBbETFDIzUqHw/9oADAMBAAIRAxEAPwD2ujSGVeyOA8BJ7pfKPYRR7q+g/EnAhul8o9hG6Xyj2EnECG6Xyj2EbpfKPYScQIbpfKPYRul8o9hJxAhul8o9hG6Xyj2EnECG6Xyj2EbpfKPYScQIbpfKPYRul8o9hJxAhul8o9hG6Xyj2EnECG6Xyj2EbpfKPYScQIbpfKPYRul8o9hJxAhul8o9hG6Xyj2EnECG6Xyj2EbpfKPYScQIbpfKPYRul8o9hJxAhul8o9hG6Xyj2EnECG6Xyj2EbpfKPYScQIbpfKPYRul8o9hJxAhul8o9hG6Xyj2EnECG6Xyj2EbpfKPYScQIbpfKPYRul8o9hJxAp46mAo0HHkPnEnj+6PX94gZqPdX0H4k5Cj3V9B+JOAiIgIiICIiAiIgIiICIiAiIgIiICIiAiIgIiY8RXVAWdlVRxLEKB9TAyROdxnTbBUu9iL/NUqOP9JVI+8hhenmAqGwxSD+dWpj3YAfeF/5W/jOyrHlLpYmPD11dQyMrKeBUhgfQiZIUEREBERAREQEREBERArY/uj1/eIx/dHr+8QM1Hur6D8SchR7q+g/EnAREQEREBE+MbamcRtT4p4Gi5RTWrWNiaSgr9GZgG9RcQO4icz0Z6c4THNkpuyVLX3dQZWP8upDfQzpoCIiAiIgIiICIiAiIgJ8M+yntfHrh6NSs97IpNhxPJR8ybD6wmImZxDU9LOk6YNbAB6zd1b6C97M3IaH1seRI8lxu08Ti3WpUZqlwbEO1NKdu9wOVANNT4EcbzqKGxa2PNWsUDujVUJNbIrVCqhxYJfKoYoCG/wA2PG5nI4PEGtmwzBaYc/pqBkC1lvlBvqc2qEsSbleUwl6X6dat24nbiao5z28ljaG0Uq7pKeJqoaSFRUct+pcltXWzBRewuvAeF5VxFaqhVcRQSuGtlJHacX03dZNW9246iZdudFcRg6VOrW3YDsFVQxLXILWItpoD4zY7MxB2XTzVhnqvlanhiRamNDvn0O7qW0W2utzfgDo77cW4mzO7tHXPXExy8VvGVK2EZF2fW7WGpWr0L53LFjUcsLAVgpbKSuoy+E7Xov08w+KpFqjrRqLbOhP+snmB955DtDDtQaniaFWoyOxKVb2dXGrJU5VBfXwINxoZt8BhkxjpiUy0mRv8sVbKoWzN1hR4KwUgr5vWTEudq9HRVazPP+XXPWJ859p4PUMT05wicGqP/Kh/xtKJ+JGGB1p4i3PKv/6nm5a6q1jZhcEi15UrTN5mYmJxL3DYfSPD4y+5qXYC5VgVYDnY8R8xNtPKPhZst3xBr6hKalb+ZmFsvzsNT9J6vICIiAiIgIiIFbH90ev7xGP7o9f3iBmo91fQfiTkKPdX0H4k4CIiAiIgcD8ZdqtRwS0kJBr1MrEeQAsw+pyj0Jj4c9D8MuCo1atClVqVkDk1ED2Daqqg3AAFvU3lf424FnwlGqBcUq3a+QcZb/6QUf3pvPhptWnX2fh1VgWpU1put9VKDKLjkQAQfnA1G0/hkjYtMRhqwwqqVbKqZrOpvddQFB004cZtOnHTils0KuXe13F1pg5QF4Z3OthcEAWubHkSKnSH4iJhcYmGSia98oY03GZXY2CAHRjwvqOM5LbhC9JKZxH9XvKJTNwtuwE+m+HveBs6fxPxNB067s56VN+BAdGtzAcWe3iLjjOq6XdLBhMGmKoqldXZAvaKgq4JDXAPKa34xNT/AKOYPbOatPd8819bf3M95xm0Qw6OYbPfXE3W/lzVSPpygbrFfFDEmmK1HZzGioXeVWz5A+mZQQLABja5P0Eyp8Ua1dF6ps2tVqhb1QM1RE5WKLdr28cv1lvZI/7t1P8A2WJ/3srfAw/5Niv/AFx/sL/z9YG56AdOf6SNSm9HdVEUNo2ZWUm1xcXBBtp8/bRv8VHTEYmi2EzmnUqU6S0yxao61Mig6G1xc6A62ABlD4Tt/wBp4/5ir/8AMJQ6EtTG3q+8tff4sU7+fO/3y5x9YHU7G+JFQ4pMNjcG2FZyApJYWLaLmDAHKTpmHj9bX/iD0zqbNfDKlKm61c5Yte4ClBpY66MfaaD44lSMGFtv875bccvZH+3lt6H5yp8d+9gueSt/uoHQ9GOnlbG4nJ1M0sMVqOKrFh2E/ivbK2pUEA6X46TXf9ZuIxD1OobPNelT1LnMSRr2rKOze2g1OnDwG62h00pYajajTzCnSFtMqAKvADifTSef4Tau0NpF92yombVadPS+nEDjYEdppI7fo18TaWIR97SenVX+FTvAw5gm1vC4PMcfCttzpKcU9CiKYWma6uQTcsKQarY8ABdRpOI+HuxziMfVpGplK06hZrZr5XRT4+JM9E2xsmngnwhVFqbysaTNV7RXeKwUra2XXQnkSJEr9P8AuR6/Zs+gqijs/C5z2qvbJ5tWJf8AB+04npP0QqnaY3VJjSq1EqFhZVTM36gubC9wzAce1Ol6c7aXBNgKYVMudi3ZByU1UUiVvwIWobfIGb6ng1xXVa1S28oOx04Z8rU2H8t+0PQTHDbtX7liqb8cq8/73c98R8ZVR8MKFBalS5CMbOabvopCHTMQr2ZtBYznT8PrsFxO06KYmrqKZs7MT8y4Z/oPDxnQ7H2hvduYxc2i0FQDmUym/qC9T3M023KmzGx1TejaBxO+UWXzqQECDlotvpEtrT3LtqItUZjhuzEZnjxjnyiHP4PZD4fF1Nn4lkFOsurEgILBmp11J4EMCLfMrPRsbsmhhMJSo56FOnwrAqAa4KFGtrfMSwN9eFprdrrhsZj8C9RKoqFbJQdcjkAl95UF7qihWsDqSR4A3574sLUrY+kgHZSipU+ALMSx+y+0IuXKtTXRFc7eGZ7ZjhlsOj2NShszF4fEWc0cRWoopGpPEEcrMWa/h7TWdGeilTGsGN0og6vbvf2U5n58B9pv+i3R9MZVxNespFsQ4an4FxYtmPiBcC3ynoiIFAAAAAsABYAchMnL1NW67VVjGWDZ+BShTWnTUKiiwA/J5n5yzEQoIiICIiAiIgVsf3R6/vEY/uj1/eIGaj3V9B+JOQo91fQfiTgIiICIiBixWGWqjI6qyMCGUi4IOhBnmm0PhAucth8Y9JT/AAsu8I+QYMpI9bz1CIHD9EPhvRwNQVnqGvVHdJXIqHmFue18yZs+mXQyjtJVzk06qAhKigE2P8LD+Jfl7EXM6WIHmeH+FLO6HF7Qq4hE4JZgbeXMztlHO1p1PSvoouNwqYZXFFEZSuVcwAUFQoFxpY/adHEDn8L0ZCbObA70kGjUp7zLY/qZtct/DNwv4TD0H6J/0bTqoKxq53DXK5LWAFuJvOmiByHRToOMDiq2IGINTehxlyZbZnD8bm/C0812LsFcdtXH0Wd6Z3uKdHTirrW0Pz4n/hPda9ZUUsxAA8Z55Q2DTOKq1cJSqK9QvnYuxB3jZmJubKCfAQNTQ6M08LiRXr4tsdVQgrmBChl7pdizFsp1AFtZl230dxO13Ri5AXMASLIL24e3hed1s3ozTSzVLVG5fwj6eP1m9AtwkjlcH0Go5CtcmrdbEdxdRbw1PvNFgfhhUoO4o7UxFKk/eVFysRyJDZSbeOWekRIHGdF/h+mAxTV6WIdlKMm7ZQbKxU96+pBUeHOdDt7CbylcIHemy1UUnLd6ZzKt7G17W4eM2U+GE0zicvDOnW2GxlWhWK5ENABVuTZgW3gNwLMGspHJVPjN90Q6aVEwzU0oivWpWOXOVZ6YAF1spzMoCgjkAddZ0XTDZdRFNShTpGmczOBQp1HpubHfqCp3gNgGXjbUcLTzPGdIMYpAOKqDgVNMqikeBUoAGWYcpel01FGrsRbppjEeM/EfPivYbBYqniDjHengyarVM1ZrHtkkqKffcWJFrCdNj+nyZGrUMNRq1aZVWqOu7IDaCoq6tkzdmxYEZl5zg8RVp4kl2K0q57xOlOoed/8ANN8j2f5ZXplqD9tGsQVZTpnRtCAeB01BF9QD4RlvV6Gi9ibn6o6cuHbx9/RcwPSOuuNGNqMHcE3zcCCCu7UDgLHS3DifG/Q7Y6Tf0hVwQbDrTAO/qEHOxSmalkvlFwQt7c2E4PEpYkZswHA8LjwPyvobT1b4d9EnVutV0K9lFpU2FmyrazMPC5Aa3PXSIUa+3Ys0xdmOMRiPj75df0fwvVMIDVIVrPVrHiAzlqj6+IBJH0lPo506wmOqmlRapnClhnQqGAtcj3GhsZu9p4qjTpsa700pkWY1GCqQdLG/PlOf6H7B2chOIwIRr3TMrs4XhdRc6eH2mbylVU1TNU9XVxKFfbeGRir4rDqwNiGqopB5EE6TDjukmEoMFq4zDU2IBs1RFNjwNr8PnDFtYlHGbYw9FFqVcRRRG7rM6qrX4ZST2vpJ7N2pRxKlqFalVUGxKMHAPI24GBbiIgIiIFbH90ev7xGP7o9f3iBmo91fQfiTkKPdX0H4k4CIiAiIgIiICIiAiIgJXxmLWmtz9B4mTr1svhcngOcwUMH2s9TtN4ch6QNcuBfEMGqkqngo4/8AD14zc0KCoMqqAOQ/51mSICIiAiIgIiICc1t7oVhsVclTTYm5KaAnmV4X5kWJ8TOliFlu7Xbq3UTiXk+J+FFYE7vFUmHhmRkP1sTJ4P4W1xo+Mpqp4hFZwfoSBf52nqsSNsOhP1nVzGJqj2hy/R7oJhcIwcIatUcHqWNv5VACr62v8508+z4TJc+7dru1bq5zLwn4q4Q0a1IVsS+IrsHdieylNCbIlNOCg2a5v/DPTvhtsfquAoqRZ6g3j+r2IH0XKPpPNcSF2ltUs5XdmrqWIAFKl8+ABC/609eqbXpNhKlei6tTWnUIYcOwG4fUSMr9Ro67M0xV1x6Z6S/PG1WOKxtUrxrYpsv99yB+RLPTDo4dnV1otVWqxpq5IUrbMWFtSb93j85sOhGBWpj8KLXtVDH+6C3+Es/EustTaOIJscmROPlUE/cmNzZp+k3arv4UTGcZ698NZiejDrs6njnrizNkp0yCTbM40a+g0ZrAc51HwNVus4og9ncrccyW7P4b3kviAoo7M2XhzxKhz6qgv96pm3+CGFAo4qpbvVVW/wDKt/8A7ScqK9DXTZ/GmYxnH94emREQ0iIiBWx/dHr+8Rj+6PX94gZqPdX0H4k5Cj3V9B+JOAiIgIiICIiAiIgJ8M+xAglOxvxPP/CTiICIiAiIgIiICIiAiIgIiICYsXRzo63IzKwuOIuLXEyxA4HZHwvoU2BrVGr24LbIunMXJPvO4XDIE3eRclrZbDLblbhaZojC69qLt6c3KplUo7NooQyUKSsOBVFUj6gT5V2VQYktQosTqSUUk+ptrLkQr3Vd1fEYClUtnpU3twzKrW9LjTwksNhUpi1NEQXvZVCi/OwmaIRmcYIiIQREQK2P7o9f3iMf3R6/vEDNR7q+g/EnIUe6voPxJwEREBERAREQKuN2hTommKjhd5UFNL37TtchdPQ8Zgo7aouEKVM4eq1JcoJ7ahiw4aAZW14e4mLpBsUYtVU1GTKWIKgEhijorDkVLZh8xNUOhVMbsCoQqNe2UEgBqT9lr3Rr0xdhxBPjYgOho45HaogYFqZAb5XGYa+Ok+4TGpVF1a4zOvI3RiraHkQZzNPoOFTIuIIupUkUlF1NMUjfXViACW53lvD9E1SslXek5XL2Ki989VwFbiq/qsCPGw4a3DdPj0FQUi4z5C9v7IKqSTwGrL7ydTForqhYBmVmUcwmUMb8NM6+85rH9C0qvVY1SM5JtkHE1KdWzEEF1ulgNLA8dJdxnRpKlOjTL2WlQNK2W4Kk0T4k/wDlAWue8YGz/pKnvd1m7W7DnTshSSoJbgLkHT5Syay+ZfcTm26HU7HKyg9nLemrKMtSpUClf4l7YW39heUwVOgtJqZQuT/aKKT/AOHOHX2vnHIwOrFVeGYa/OVcTtOmgckmyKGJClgcxKgAgWZrg6DXhznP1ehKFlIrMqqaxCqqrbe7wHKR3bCofYcNb5KvREMBeqgIVFAFFRT7O+1NO9ibVW+qg/KB04ccLi/KYsRi0RC7MAo4njbUDw+ZE0+yejKYervVck5HU3AzMGFADM3E23Wn85mLZfRRKGHqYdahIdlOaxzdnLbNdiGbsi5FvSBvqmKRbZnQXYKLkC5N7D10PtMOL2lTplQSSWvYKCx7Nr8P5hNGOh1MMXDDMai1NaasCy1K76jxuKxW/wDZEx4ToUlNcoqnvMb5dTfJ3rsbns8Ra9+EDqd6vmXjbj48vWDVXXtLpx1Gk4XCdCmqGoK1lUVs1O4BLC1QEMEYcAwytfNe95s/+hqBi6uMxcMc1JXViGxDXdbjNpXI/uKYHR4fFK40J4sLEFT2SVJsdbXB18eMh15N41PMMyorEeADEga8OIOk0uF6LCniKdffMchqELlAH6hqk63vb9T/AFRKeK6DJU3l6p7dTPYoPPWez2ILj9VgNR3V5QOkxe1aNJ1SpUCsyO4BvqqC7G/DQazJhMdTqolRHBR1DKeF1PA2Os1G1+jCYk0szsu7QKLDiLrmFyeDIGQ/JzKDdBaZN96Teju9VvYWYdntWAseBB+kDqt+vmX3HjwmLrybxqeYZlQMRyBJUa8OIOk5zafQtayVaYqimlSoW7NJcwuHGUte5UZuyNLZQNRpD9C1zO2+uS5YZqauLl6rkVNf1f61gL2tlXlA6u8+yvs/CijTp0wWIRFUE6khQBc/OWICIiAiIgIiIFbH90ev7xGP7o9f3iBmo91fQfiTkKPdX0H4k4CIiAiIgIiICIiAiJqtq4tkqIATlFOtUYAC77sJZNQbA5vDXQawKG2MfiRihSoAsBSR2WyWsWqBiWY3GijLa+vHSU6GI2kaRZqbBwrWUbrMxLqFu1suiFj3dbcLzavtg0UV6oV81Nqn6I0WmgUsxLN2wM693U30Eg/SdFJvRrgdqxtTsbCqwt276ijUte3AXteBVxXXDRw1TdMa60HzqpRbVGFMeN183geEy7Eq41ntXWynDKb2QBavZuNCS3ibjTS1uBOWv0ppors1KsMl8w/TuCGdcg7fabsOdL6CVa/Ss03O8p9jPVKlbkmnSp1HbTzhlQW4WqDkYFHDJi6WHQU6GJFfKorM7rXzuEqapnqFQpqWuQF7LjQW7NnEttA5j2gM4Nqa0yQq1UBAzHtXplzr5ffa4Tb4dmBo1qYCK13Wxuz1UsUF2H9WSDaxB8NL16/SYIrE0qjkKxuMqqSqu+XViQcqk3tb8QKb1NoZqYsbM1XO1qQCLmdU04k5cjXv48OVbDYnaQWmN1UNsMMxfdEmrpewBHaHatc2Ol7eO0xXSTvhKVRcjMGZ0unZVyQpDWZgygWvz9Z8q9LaalhucQ5WoUsiByzDe3AAa4/qnNiBcZSLgwKNZscpdqVNzmK6sKeZmFOmFzjMFRM2cMV10FoxlbaYD5FXV9OwhKrnrjQZu12RQOvmP021PpErNlFGsWLlVH6YzkGqCR29AN0/eseGklg9uK9VaNiXO81AAUZGZbEZiQbKfW3hA11XrlTD7RRlfPkqDDlctMklWsF1uCDl7TNrcHTUCrU2diqTIgV6y3LBwxK085cOt3qFzamVAOvE2tL/AP0qAcjc1mUrTNMIgd2Db0lyAx7NkFhodeEubR2+tF2Q0qzZRclclu6721cG4VGPDw5wOcwmDxpGHz03IpqqjMVU2D4MksFbW2WtY8bLrx1uLi9o/wCT/pVCS/65YUQq60wQoBuy2LkHMD2dbzYHpTT7R3WIyh2XNkAU5BVZmBJFwBSfhrqNNZkxHSRKbKj06odlzZb02IvmyqbPYFspsTp8+MDP0cqV2oKcSpWrdgb5RcAmzWXRbi2nEfObSc/gtvb21NlqU3apUp5lCEIQ1YKNS12y0yb2K3m02PiGqUKTtYs1NSSNATbUiBciIgIiICIiAiIgIiIFbH90ev7xGP7o9f3iBmo91fQfiTkKPdX0H4k4CIiAiIgIiICIiAmCthVZkc3DJexBtoeIPMGw0+QmeIFNdlUBwoUR2s3cXvD+Lhx+cYvZtOojIUUBlK3AFwCGGmnJ3/0jzlyIFQ7Nolcho0sunZyLbQkjS1uJPuZkbB0zoaaWuT3RxYEE/UEg+szxAr0MDTp2KU6akLlGVQtlJzZdPC9zbnBwVMixppbX+EeIIP2JHoTLEQKo2bSFyKNK5AB7C6gCwB01009JVp7Coh6rMgfeEEqyJl0JN7BRmOp7TXPzm0iBWqbPpMCGpUyDxBUEcS3LmWPqTPqYGmrZxSphrWzBQDYkki/G1yfeWIgUzsujr+hR1YMewurC/a4cdTr8zM1TCo1yyIb8bgG+hX8Ej0JmaIFZcBSBLClTBJuTlFybEXJtqbEj6mY12RQHDD0e6V7i8De68OBzNp8zLsQKY2ZSFstNEIUqrIqqyg3JCm2mpJ+sz4bDrTRUUWVVCgcbAaCZYgIiICIiAiIgIiICIiBWx/dHr+8Rj+6PX94gVUxDWGvgPAT71luf2ERAdZbn9hHWW5/YREB1luf2EdZbn9hEQHWW5/YR1luf2ERAdZbn9hHWW5/YREB1luf2EdZbn9hEQHWW5/YR1luf2ERAdZbn9hHWW5/YREB1luf2EdZbn9hEQHWW5/YR1luf2ERAdZbn9hHWW5/YREB1luf2EdZbn9hEQHWW5/YR1luf2ERAdZbn9hHWW5/YREB1luf2EdZbn9hEQHWW5/YR1luf2ERAdZbn9hHWW5/YREB1luf2EdZbn9hEQHWW5/YR1luf2ERAx4muxGp8eQ+cRED/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data:image/jpeg;base64,/9j/4AAQSkZJRgABAQAAAQABAAD/2wCEAAkGBxQREhIUExAQFBUXExcaGBgWFhgTGRgbGR0WGRwXGxwfHyggGBwnHBoVIjEiJSkrLzouFx8zOTMsNygtMisBCgoKDg0OGxAQGyskICY3LzA3NDQsLywzNy0rKzcyLCsxNy43LDc3Mi4sLywsNyw2LSw3LywsMSs3LDc3LDc3Mv/AABEIAKMBNgMBIgACEQEDEQH/xAAcAAEAAgMBAQEAAAAAAAAAAAAAAgQDBQYHAQj/xABIEAACAQIDBAgFAgIFCAsAAAABAgADEQQSIQUTMVEGFCIyQVJxkQdhgaGxI9FCchUzYoLBJEOSorLD4fAWFyUmNFNzdLPC0v/EABoBAQACAwEAAAAAAAAAAAAAAAABAwIEBQb/xAAsEQEAAQMCBAUCBwAAAAAAAAAAAQIDEQQSITFBUWFxgZHBBbETFDIzUqHw/9oADAMBAAIRAxEAPwD2ujSGVeyOA8BJ7pfKPYRR7q+g/EnAhul8o9hG6Xyj2EnECG6Xyj2EbpfKPYScQIbpfKPYRul8o9hJxAhul8o9hG6Xyj2EnECG6Xyj2EbpfKPYScQIbpfKPYRul8o9hJxAhul8o9hG6Xyj2EnECG6Xyj2EbpfKPYScQIbpfKPYRul8o9hJxAhul8o9hG6Xyj2EnECG6Xyj2EbpfKPYScQIbpfKPYRul8o9hJxAhul8o9hG6Xyj2EnECG6Xyj2EbpfKPYScQIbpfKPYRul8o9hJxAhul8o9hG6Xyj2EnECG6Xyj2EbpfKPYScQIbpfKPYRul8o9hJxAp46mAo0HHkPnEnj+6PX94gZqPdX0H4k5Cj3V9B+JOAiIgIiICIiAiIgIiICIiAiIgIiICIiAiIgIiY8RXVAWdlVRxLEKB9TAyROdxnTbBUu9iL/NUqOP9JVI+8hhenmAqGwxSD+dWpj3YAfeF/5W/jOyrHlLpYmPD11dQyMrKeBUhgfQiZIUEREBERAREQEREBERArY/uj1/eIx/dHr+8QM1Hur6D8SchR7q+g/EnAREQEREBE+MbamcRtT4p4Gi5RTWrWNiaSgr9GZgG9RcQO4icz0Z6c4THNkpuyVLX3dQZWP8upDfQzpoCIiAiIgIiICIiAiIgJ8M+yntfHrh6NSs97IpNhxPJR8ybD6wmImZxDU9LOk6YNbAB6zd1b6C97M3IaH1seRI8lxu08Ti3WpUZqlwbEO1NKdu9wOVANNT4EcbzqKGxa2PNWsUDujVUJNbIrVCqhxYJfKoYoCG/wA2PG5nI4PEGtmwzBaYc/pqBkC1lvlBvqc2qEsSbleUwl6X6dat24nbiao5z28ljaG0Uq7pKeJqoaSFRUct+pcltXWzBRewuvAeF5VxFaqhVcRQSuGtlJHacX03dZNW9246iZdudFcRg6VOrW3YDsFVQxLXILWItpoD4zY7MxB2XTzVhnqvlanhiRamNDvn0O7qW0W2utzfgDo77cW4mzO7tHXPXExy8VvGVK2EZF2fW7WGpWr0L53LFjUcsLAVgpbKSuoy+E7Xov08w+KpFqjrRqLbOhP+snmB955DtDDtQaniaFWoyOxKVb2dXGrJU5VBfXwINxoZt8BhkxjpiUy0mRv8sVbKoWzN1hR4KwUgr5vWTEudq9HRVazPP+XXPWJ859p4PUMT05wicGqP/Kh/xtKJ+JGGB1p4i3PKv/6nm5a6q1jZhcEi15UrTN5mYmJxL3DYfSPD4y+5qXYC5VgVYDnY8R8xNtPKPhZst3xBr6hKalb+ZmFsvzsNT9J6vICIiAiIgIiIFbH90ev7xGP7o9f3iBmo91fQfiTkKPdX0H4k4CIiAiIgcD8ZdqtRwS0kJBr1MrEeQAsw+pyj0Jj4c9D8MuCo1atClVqVkDk1ED2Daqqg3AAFvU3lf424FnwlGqBcUq3a+QcZb/6QUf3pvPhptWnX2fh1VgWpU1put9VKDKLjkQAQfnA1G0/hkjYtMRhqwwqqVbKqZrOpvddQFB004cZtOnHTils0KuXe13F1pg5QF4Z3OthcEAWubHkSKnSH4iJhcYmGSia98oY03GZXY2CAHRjwvqOM5LbhC9JKZxH9XvKJTNwtuwE+m+HveBs6fxPxNB067s56VN+BAdGtzAcWe3iLjjOq6XdLBhMGmKoqldXZAvaKgq4JDXAPKa34xNT/AKOYPbOatPd8819bf3M95xm0Qw6OYbPfXE3W/lzVSPpygbrFfFDEmmK1HZzGioXeVWz5A+mZQQLABja5P0Eyp8Ua1dF6ps2tVqhb1QM1RE5WKLdr28cv1lvZI/7t1P8A2WJ/3srfAw/5Niv/AFx/sL/z9YG56AdOf6SNSm9HdVEUNo2ZWUm1xcXBBtp8/bRv8VHTEYmi2EzmnUqU6S0yxao61Mig6G1xc6A62ABlD4Tt/wBp4/5ir/8AMJQ6EtTG3q+8tff4sU7+fO/3y5x9YHU7G+JFQ4pMNjcG2FZyApJYWLaLmDAHKTpmHj9bX/iD0zqbNfDKlKm61c5Yte4ClBpY66MfaaD44lSMGFtv875bccvZH+3lt6H5yp8d+9gueSt/uoHQ9GOnlbG4nJ1M0sMVqOKrFh2E/ivbK2pUEA6X46TXf9ZuIxD1OobPNelT1LnMSRr2rKOze2g1OnDwG62h00pYajajTzCnSFtMqAKvADifTSef4Tau0NpF92yombVadPS+nEDjYEdppI7fo18TaWIR97SenVX+FTvAw5gm1vC4PMcfCttzpKcU9CiKYWma6uQTcsKQarY8ABdRpOI+HuxziMfVpGplK06hZrZr5XRT4+JM9E2xsmngnwhVFqbysaTNV7RXeKwUra2XXQnkSJEr9P8AuR6/Zs+gqijs/C5z2qvbJ5tWJf8AB+04npP0QqnaY3VJjSq1EqFhZVTM36gubC9wzAce1Ol6c7aXBNgKYVMudi3ZByU1UUiVvwIWobfIGb6ng1xXVa1S28oOx04Z8rU2H8t+0PQTHDbtX7liqb8cq8/73c98R8ZVR8MKFBalS5CMbOabvopCHTMQr2ZtBYznT8PrsFxO06KYmrqKZs7MT8y4Z/oPDxnQ7H2hvduYxc2i0FQDmUym/qC9T3M023KmzGx1TejaBxO+UWXzqQECDlotvpEtrT3LtqItUZjhuzEZnjxjnyiHP4PZD4fF1Nn4lkFOsurEgILBmp11J4EMCLfMrPRsbsmhhMJSo56FOnwrAqAa4KFGtrfMSwN9eFprdrrhsZj8C9RKoqFbJQdcjkAl95UF7qihWsDqSR4A3574sLUrY+kgHZSipU+ALMSx+y+0IuXKtTXRFc7eGZ7ZjhlsOj2NShszF4fEWc0cRWoopGpPEEcrMWa/h7TWdGeilTGsGN0og6vbvf2U5n58B9pv+i3R9MZVxNespFsQ4an4FxYtmPiBcC3ynoiIFAAAAAsABYAchMnL1NW67VVjGWDZ+BShTWnTUKiiwA/J5n5yzEQoIiICIiAiIgVsf3R6/vEY/uj1/eIGaj3V9B+JOQo91fQfiTgIiICIiBixWGWqjI6qyMCGUi4IOhBnmm0PhAucth8Y9JT/AAsu8I+QYMpI9bz1CIHD9EPhvRwNQVnqGvVHdJXIqHmFue18yZs+mXQyjtJVzk06qAhKigE2P8LD+Jfl7EXM6WIHmeH+FLO6HF7Qq4hE4JZgbeXMztlHO1p1PSvoouNwqYZXFFEZSuVcwAUFQoFxpY/adHEDn8L0ZCbObA70kGjUp7zLY/qZtct/DNwv4TD0H6J/0bTqoKxq53DXK5LWAFuJvOmiByHRToOMDiq2IGINTehxlyZbZnD8bm/C0812LsFcdtXH0Wd6Z3uKdHTirrW0Pz4n/hPda9ZUUsxAA8Z55Q2DTOKq1cJSqK9QvnYuxB3jZmJubKCfAQNTQ6M08LiRXr4tsdVQgrmBChl7pdizFsp1AFtZl230dxO13Ri5AXMASLIL24e3hed1s3ozTSzVLVG5fwj6eP1m9AtwkjlcH0Go5CtcmrdbEdxdRbw1PvNFgfhhUoO4o7UxFKk/eVFysRyJDZSbeOWekRIHGdF/h+mAxTV6WIdlKMm7ZQbKxU96+pBUeHOdDt7CbylcIHemy1UUnLd6ZzKt7G17W4eM2U+GE0zicvDOnW2GxlWhWK5ENABVuTZgW3gNwLMGspHJVPjN90Q6aVEwzU0oivWpWOXOVZ6YAF1spzMoCgjkAddZ0XTDZdRFNShTpGmczOBQp1HpubHfqCp3gNgGXjbUcLTzPGdIMYpAOKqDgVNMqikeBUoAGWYcpel01FGrsRbppjEeM/EfPivYbBYqniDjHengyarVM1ZrHtkkqKffcWJFrCdNj+nyZGrUMNRq1aZVWqOu7IDaCoq6tkzdmxYEZl5zg8RVp4kl2K0q57xOlOoed/8ANN8j2f5ZXplqD9tGsQVZTpnRtCAeB01BF9QD4RlvV6Gi9ibn6o6cuHbx9/RcwPSOuuNGNqMHcE3zcCCCu7UDgLHS3DifG/Q7Y6Tf0hVwQbDrTAO/qEHOxSmalkvlFwQt7c2E4PEpYkZswHA8LjwPyvobT1b4d9EnVutV0K9lFpU2FmyrazMPC5Aa3PXSIUa+3Ys0xdmOMRiPj75df0fwvVMIDVIVrPVrHiAzlqj6+IBJH0lPo506wmOqmlRapnClhnQqGAtcj3GhsZu9p4qjTpsa700pkWY1GCqQdLG/PlOf6H7B2chOIwIRr3TMrs4XhdRc6eH2mbylVU1TNU9XVxKFfbeGRir4rDqwNiGqopB5EE6TDjukmEoMFq4zDU2IBs1RFNjwNr8PnDFtYlHGbYw9FFqVcRRRG7rM6qrX4ZST2vpJ7N2pRxKlqFalVUGxKMHAPI24GBbiIgIiIFbH90ev7xGP7o9f3iBmo91fQfiTkKPdX0H4k4CIiAiIgIiICIiAiIgJXxmLWmtz9B4mTr1svhcngOcwUMH2s9TtN4ch6QNcuBfEMGqkqngo4/8AD14zc0KCoMqqAOQ/51mSICIiAiIgIiICc1t7oVhsVclTTYm5KaAnmV4X5kWJ8TOliFlu7Xbq3UTiXk+J+FFYE7vFUmHhmRkP1sTJ4P4W1xo+Mpqp4hFZwfoSBf52nqsSNsOhP1nVzGJqj2hy/R7oJhcIwcIatUcHqWNv5VACr62v8508+z4TJc+7dru1bq5zLwn4q4Q0a1IVsS+IrsHdieylNCbIlNOCg2a5v/DPTvhtsfquAoqRZ6g3j+r2IH0XKPpPNcSF2ltUs5XdmrqWIAFKl8+ABC/609eqbXpNhKlei6tTWnUIYcOwG4fUSMr9Ro67M0xV1x6Z6S/PG1WOKxtUrxrYpsv99yB+RLPTDo4dnV1otVWqxpq5IUrbMWFtSb93j85sOhGBWpj8KLXtVDH+6C3+Es/EustTaOIJscmROPlUE/cmNzZp+k3arv4UTGcZ698NZiejDrs6njnrizNkp0yCTbM40a+g0ZrAc51HwNVus4og9ncrccyW7P4b3kviAoo7M2XhzxKhz6qgv96pm3+CGFAo4qpbvVVW/wDKt/8A7ScqK9DXTZ/GmYxnH94emREQ0iIiBWx/dHr+8Rj+6PX94gZqPdX0H4k5Cj3V9B+JOAiIgIiICIiAiIgJ8M+xAglOxvxPP/CTiICIiAiIgIiICIiAiIgIiICYsXRzo63IzKwuOIuLXEyxA4HZHwvoU2BrVGr24LbIunMXJPvO4XDIE3eRclrZbDLblbhaZojC69qLt6c3KplUo7NooQyUKSsOBVFUj6gT5V2VQYktQosTqSUUk+ptrLkQr3Vd1fEYClUtnpU3twzKrW9LjTwksNhUpi1NEQXvZVCi/OwmaIRmcYIiIQREQK2P7o9f3iMf3R6/vEDNR7q+g/EnIUe6voPxJwEREBERAREQKuN2hTommKjhd5UFNL37TtchdPQ8Zgo7aouEKVM4eq1JcoJ7ahiw4aAZW14e4mLpBsUYtVU1GTKWIKgEhijorDkVLZh8xNUOhVMbsCoQqNe2UEgBqT9lr3Rr0xdhxBPjYgOho45HaogYFqZAb5XGYa+Ok+4TGpVF1a4zOvI3RiraHkQZzNPoOFTIuIIupUkUlF1NMUjfXViACW53lvD9E1SslXek5XL2Ki989VwFbiq/qsCPGw4a3DdPj0FQUi4z5C9v7IKqSTwGrL7ydTForqhYBmVmUcwmUMb8NM6+85rH9C0qvVY1SM5JtkHE1KdWzEEF1ulgNLA8dJdxnRpKlOjTL2WlQNK2W4Kk0T4k/wDlAWue8YGz/pKnvd1m7W7DnTshSSoJbgLkHT5Syay+ZfcTm26HU7HKyg9nLemrKMtSpUClf4l7YW39heUwVOgtJqZQuT/aKKT/AOHOHX2vnHIwOrFVeGYa/OVcTtOmgckmyKGJClgcxKgAgWZrg6DXhznP1ehKFlIrMqqaxCqqrbe7wHKR3bCofYcNb5KvREMBeqgIVFAFFRT7O+1NO9ibVW+qg/KB04ccLi/KYsRi0RC7MAo4njbUDw+ZE0+yejKYervVck5HU3AzMGFADM3E23Wn85mLZfRRKGHqYdahIdlOaxzdnLbNdiGbsi5FvSBvqmKRbZnQXYKLkC5N7D10PtMOL2lTplQSSWvYKCx7Nr8P5hNGOh1MMXDDMai1NaasCy1K76jxuKxW/wDZEx4ToUlNcoqnvMb5dTfJ3rsbns8Ra9+EDqd6vmXjbj48vWDVXXtLpx1Gk4XCdCmqGoK1lUVs1O4BLC1QEMEYcAwytfNe95s/+hqBi6uMxcMc1JXViGxDXdbjNpXI/uKYHR4fFK40J4sLEFT2SVJsdbXB18eMh15N41PMMyorEeADEga8OIOk0uF6LCniKdffMchqELlAH6hqk63vb9T/AFRKeK6DJU3l6p7dTPYoPPWez2ILj9VgNR3V5QOkxe1aNJ1SpUCsyO4BvqqC7G/DQazJhMdTqolRHBR1DKeF1PA2Os1G1+jCYk0szsu7QKLDiLrmFyeDIGQ/JzKDdBaZN96Teju9VvYWYdntWAseBB+kDqt+vmX3HjwmLrybxqeYZlQMRyBJUa8OIOk5zafQtayVaYqimlSoW7NJcwuHGUte5UZuyNLZQNRpD9C1zO2+uS5YZqauLl6rkVNf1f61gL2tlXlA6u8+yvs/CijTp0wWIRFUE6khQBc/OWICIiAiIgIiIFbH90ev7xGP7o9f3iBmo91fQfiTkKPdX0H4k4CIiAiIgIiICIiAiJqtq4tkqIATlFOtUYAC77sJZNQbA5vDXQawKG2MfiRihSoAsBSR2WyWsWqBiWY3GijLa+vHSU6GI2kaRZqbBwrWUbrMxLqFu1suiFj3dbcLzavtg0UV6oV81Nqn6I0WmgUsxLN2wM693U30Eg/SdFJvRrgdqxtTsbCqwt276ijUte3AXteBVxXXDRw1TdMa60HzqpRbVGFMeN183geEy7Eq41ntXWynDKb2QBavZuNCS3ibjTS1uBOWv0ppors1KsMl8w/TuCGdcg7fabsOdL6CVa/Ss03O8p9jPVKlbkmnSp1HbTzhlQW4WqDkYFHDJi6WHQU6GJFfKorM7rXzuEqapnqFQpqWuQF7LjQW7NnEttA5j2gM4Nqa0yQq1UBAzHtXplzr5ffa4Tb4dmBo1qYCK13Wxuz1UsUF2H9WSDaxB8NL16/SYIrE0qjkKxuMqqSqu+XViQcqk3tb8QKb1NoZqYsbM1XO1qQCLmdU04k5cjXv48OVbDYnaQWmN1UNsMMxfdEmrpewBHaHatc2Ol7eO0xXSTvhKVRcjMGZ0unZVyQpDWZgygWvz9Z8q9LaalhucQ5WoUsiByzDe3AAa4/qnNiBcZSLgwKNZscpdqVNzmK6sKeZmFOmFzjMFRM2cMV10FoxlbaYD5FXV9OwhKrnrjQZu12RQOvmP021PpErNlFGsWLlVH6YzkGqCR29AN0/eseGklg9uK9VaNiXO81AAUZGZbEZiQbKfW3hA11XrlTD7RRlfPkqDDlctMklWsF1uCDl7TNrcHTUCrU2diqTIgV6y3LBwxK085cOt3qFzamVAOvE2tL/AP0qAcjc1mUrTNMIgd2Db0lyAx7NkFhodeEubR2+tF2Q0qzZRclclu6721cG4VGPDw5wOcwmDxpGHz03IpqqjMVU2D4MksFbW2WtY8bLrx1uLi9o/wCT/pVCS/65YUQq60wQoBuy2LkHMD2dbzYHpTT7R3WIyh2XNkAU5BVZmBJFwBSfhrqNNZkxHSRKbKj06odlzZb02IvmyqbPYFspsTp8+MDP0cqV2oKcSpWrdgb5RcAmzWXRbi2nEfObSc/gtvb21NlqU3apUp5lCEIQ1YKNS12y0yb2K3m02PiGqUKTtYs1NSSNATbUiBciIgIiICIiAiIgIiIFbH90ev7xGP7o9f3iBmo91fQfiTkKPdX0H4k4CIiAiIgIiICIiAmCthVZkc3DJexBtoeIPMGw0+QmeIFNdlUBwoUR2s3cXvD+Lhx+cYvZtOojIUUBlK3AFwCGGmnJ3/0jzlyIFQ7Nolcho0sunZyLbQkjS1uJPuZkbB0zoaaWuT3RxYEE/UEg+szxAr0MDTp2KU6akLlGVQtlJzZdPC9zbnBwVMixppbX+EeIIP2JHoTLEQKo2bSFyKNK5AB7C6gCwB01009JVp7Coh6rMgfeEEqyJl0JN7BRmOp7TXPzm0iBWqbPpMCGpUyDxBUEcS3LmWPqTPqYGmrZxSphrWzBQDYkki/G1yfeWIgUzsujr+hR1YMewurC/a4cdTr8zM1TCo1yyIb8bgG+hX8Ej0JmaIFZcBSBLClTBJuTlFybEXJtqbEj6mY12RQHDD0e6V7i8De68OBzNp8zLsQKY2ZSFstNEIUqrIqqyg3JCm2mpJ+sz4bDrTRUUWVVCgcbAaCZYgIiICIiAiIgIiICIiBWx/dHr+8Rj+6PX94gVUxDWGvgPAT71luf2ERAdZbn9hHWW5/YREB1luf2EdZbn9hEQHWW5/YR1luf2ERAdZbn9hHWW5/YREB1luf2EdZbn9hEQHWW5/YR1luf2ERAdZbn9hHWW5/YREB1luf2EdZbn9hEQHWW5/YR1luf2ERAdZbn9hHWW5/YREB1luf2EdZbn9hEQHWW5/YR1luf2ERAdZbn9hHWW5/YREB1luf2EdZbn9hEQHWW5/YR1luf2ERAdZbn9hHWW5/YREB1luf2EdZbn9hEQHWW5/YR1luf2ERAx4muxGp8eQ+cRED/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654" r="3061" b="11737"/>
          <a:stretch/>
        </p:blipFill>
        <p:spPr bwMode="auto">
          <a:xfrm>
            <a:off x="4227159" y="1585229"/>
            <a:ext cx="3763964" cy="818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187" b="3749"/>
          <a:stretch/>
        </p:blipFill>
        <p:spPr bwMode="auto">
          <a:xfrm>
            <a:off x="3351238" y="2586284"/>
            <a:ext cx="5515807" cy="3370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33826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5"/>
          <p:cNvSpPr>
            <a:spLocks noChangeArrowheads="1"/>
          </p:cNvSpPr>
          <p:nvPr/>
        </p:nvSpPr>
        <p:spPr bwMode="gray">
          <a:xfrm>
            <a:off x="1853377" y="360987"/>
            <a:ext cx="1866840" cy="1861634"/>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es-MX" kern="0">
              <a:solidFill>
                <a:prstClr val="black"/>
              </a:solidFill>
              <a:latin typeface="Arial" pitchFamily="34" charset="0"/>
              <a:cs typeface="Arial" pitchFamily="34" charset="0"/>
            </a:endParaRPr>
          </a:p>
        </p:txBody>
      </p:sp>
      <p:sp>
        <p:nvSpPr>
          <p:cNvPr id="10" name="Rectangle 14"/>
          <p:cNvSpPr>
            <a:spLocks noChangeArrowheads="1"/>
          </p:cNvSpPr>
          <p:nvPr/>
        </p:nvSpPr>
        <p:spPr bwMode="black">
          <a:xfrm>
            <a:off x="1785955" y="1000796"/>
            <a:ext cx="2022660" cy="369332"/>
          </a:xfrm>
          <a:prstGeom prst="rect">
            <a:avLst/>
          </a:prstGeom>
          <a:noFill/>
          <a:ln w="9525" algn="ctr">
            <a:noFill/>
            <a:miter lim="800000"/>
            <a:headEnd/>
            <a:tailEnd/>
          </a:ln>
        </p:spPr>
        <p:txBody>
          <a:bodyPr>
            <a:spAutoFit/>
          </a:bodyPr>
          <a:lstStyle/>
          <a:p>
            <a:pPr algn="ctr">
              <a:defRPr/>
            </a:pPr>
            <a:r>
              <a:rPr lang="es-MX" b="1" kern="0" dirty="0">
                <a:solidFill>
                  <a:prstClr val="black"/>
                </a:solidFill>
                <a:latin typeface="Times" pitchFamily="18" charset="0"/>
                <a:cs typeface="Arial" pitchFamily="34" charset="0"/>
              </a:rPr>
              <a:t>Herramientas</a:t>
            </a:r>
            <a:endParaRPr lang="en-US" b="1" kern="0" dirty="0">
              <a:solidFill>
                <a:srgbClr val="FFFFFF"/>
              </a:solidFill>
              <a:latin typeface="Times" pitchFamily="18" charset="0"/>
              <a:cs typeface="Arial" pitchFamily="34" charset="0"/>
            </a:endParaRPr>
          </a:p>
        </p:txBody>
      </p:sp>
      <p:sp>
        <p:nvSpPr>
          <p:cNvPr id="11" name="AutoShape 8"/>
          <p:cNvSpPr>
            <a:spLocks noChangeArrowheads="1"/>
          </p:cNvSpPr>
          <p:nvPr/>
        </p:nvSpPr>
        <p:spPr bwMode="ltGray">
          <a:xfrm>
            <a:off x="1481807" y="400890"/>
            <a:ext cx="438992" cy="1857506"/>
          </a:xfrm>
          <a:prstGeom prst="roundRect">
            <a:avLst>
              <a:gd name="adj" fmla="val 16667"/>
            </a:avLst>
          </a:prstGeom>
          <a:solidFill>
            <a:srgbClr val="C0504D"/>
          </a:solidFill>
          <a:ln w="38100" algn="ctr">
            <a:solidFill>
              <a:srgbClr val="FFFFFF">
                <a:alpha val="70195"/>
              </a:srgbClr>
            </a:solidFill>
            <a:round/>
            <a:headEnd/>
            <a:tailEnd/>
          </a:ln>
        </p:spPr>
        <p:txBody>
          <a:bodyPr wrap="none" anchor="ctr"/>
          <a:lstStyle/>
          <a:p>
            <a:pPr>
              <a:defRPr/>
            </a:pPr>
            <a:endParaRPr lang="es-ES" kern="0">
              <a:solidFill>
                <a:prstClr val="black"/>
              </a:solidFill>
            </a:endParaRPr>
          </a:p>
        </p:txBody>
      </p:sp>
      <p:sp>
        <p:nvSpPr>
          <p:cNvPr id="12" name="AutoShape 9"/>
          <p:cNvSpPr>
            <a:spLocks noChangeArrowheads="1"/>
          </p:cNvSpPr>
          <p:nvPr/>
        </p:nvSpPr>
        <p:spPr bwMode="ltGray">
          <a:xfrm>
            <a:off x="1488611" y="513466"/>
            <a:ext cx="423610" cy="754260"/>
          </a:xfrm>
          <a:prstGeom prst="roundRect">
            <a:avLst>
              <a:gd name="adj" fmla="val 28356"/>
            </a:avLst>
          </a:prstGeom>
          <a:gradFill rotWithShape="1">
            <a:gsLst>
              <a:gs pos="0">
                <a:srgbClr val="FFFFFF">
                  <a:alpha val="70000"/>
                </a:srgbClr>
              </a:gs>
              <a:gs pos="100000">
                <a:srgbClr val="C0504D">
                  <a:alpha val="70000"/>
                </a:srgbClr>
              </a:gs>
            </a:gsLst>
            <a:lin ang="5400000" scaled="1"/>
          </a:gradFill>
          <a:ln w="9525" algn="ctr">
            <a:noFill/>
            <a:round/>
            <a:headEnd/>
            <a:tailEnd/>
          </a:ln>
        </p:spPr>
        <p:txBody>
          <a:bodyPr wrap="none" anchor="ctr"/>
          <a:lstStyle/>
          <a:p>
            <a:pPr>
              <a:defRPr/>
            </a:pPr>
            <a:endParaRPr lang="es-ES" kern="0">
              <a:solidFill>
                <a:prstClr val="black"/>
              </a:solidFill>
            </a:endParaRPr>
          </a:p>
        </p:txBody>
      </p:sp>
      <p:sp>
        <p:nvSpPr>
          <p:cNvPr id="13" name="54 CuadroTexto"/>
          <p:cNvSpPr txBox="1">
            <a:spLocks noChangeArrowheads="1"/>
          </p:cNvSpPr>
          <p:nvPr/>
        </p:nvSpPr>
        <p:spPr bwMode="auto">
          <a:xfrm>
            <a:off x="1448846" y="894849"/>
            <a:ext cx="232231" cy="769441"/>
          </a:xfrm>
          <a:prstGeom prst="rect">
            <a:avLst/>
          </a:prstGeom>
          <a:noFill/>
          <a:ln w="9525">
            <a:noFill/>
            <a:miter lim="800000"/>
            <a:headEnd/>
            <a:tailEnd/>
          </a:ln>
        </p:spPr>
        <p:txBody>
          <a:bodyPr>
            <a:spAutoFit/>
          </a:bodyPr>
          <a:lstStyle/>
          <a:p>
            <a:pPr>
              <a:defRPr/>
            </a:pPr>
            <a:r>
              <a:rPr lang="es-MX" sz="4400" kern="0">
                <a:solidFill>
                  <a:prstClr val="white"/>
                </a:solidFill>
              </a:rPr>
              <a:t>3</a:t>
            </a:r>
          </a:p>
        </p:txBody>
      </p:sp>
      <p:sp>
        <p:nvSpPr>
          <p:cNvPr id="14" name="AutoShape 15"/>
          <p:cNvSpPr>
            <a:spLocks noChangeArrowheads="1"/>
          </p:cNvSpPr>
          <p:nvPr/>
        </p:nvSpPr>
        <p:spPr bwMode="gray">
          <a:xfrm>
            <a:off x="3829591" y="360988"/>
            <a:ext cx="5894181" cy="1871265"/>
          </a:xfrm>
          <a:prstGeom prst="roundRect">
            <a:avLst>
              <a:gd name="adj" fmla="val 4639"/>
            </a:avLst>
          </a:prstGeom>
          <a:solidFill>
            <a:srgbClr val="1F497D">
              <a:lumMod val="50000"/>
            </a:srgbClr>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Establecimiento de la Meta de Compras a MIPYMES</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Expo-Compras de Gobierno </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Creación de </a:t>
            </a:r>
            <a:r>
              <a:rPr lang="es-MX" sz="1400" b="1" i="1" kern="0" dirty="0" err="1">
                <a:solidFill>
                  <a:prstClr val="white"/>
                </a:solidFill>
                <a:latin typeface="Times" pitchFamily="18" charset="0"/>
                <a:cs typeface="Arial" pitchFamily="34" charset="0"/>
              </a:rPr>
              <a:t>CompraNet</a:t>
            </a:r>
            <a:r>
              <a:rPr lang="es-MX" sz="1400" b="1" i="1" kern="0" dirty="0">
                <a:solidFill>
                  <a:prstClr val="white"/>
                </a:solidFill>
                <a:latin typeface="Times" pitchFamily="18" charset="0"/>
                <a:cs typeface="Arial" pitchFamily="34" charset="0"/>
              </a:rPr>
              <a:t> 5.0 y </a:t>
            </a:r>
            <a:r>
              <a:rPr lang="es-MX" sz="1400" b="1" i="1" kern="0" dirty="0" err="1">
                <a:solidFill>
                  <a:prstClr val="white"/>
                </a:solidFill>
                <a:latin typeface="Times" pitchFamily="18" charset="0"/>
                <a:cs typeface="Arial" pitchFamily="34" charset="0"/>
              </a:rPr>
              <a:t>CompraNet</a:t>
            </a:r>
            <a:r>
              <a:rPr lang="es-MX" sz="1400" b="1" i="1" kern="0" dirty="0">
                <a:solidFill>
                  <a:prstClr val="white"/>
                </a:solidFill>
                <a:latin typeface="Times" pitchFamily="18" charset="0"/>
                <a:cs typeface="Arial" pitchFamily="34" charset="0"/>
              </a:rPr>
              <a:t> </a:t>
            </a:r>
            <a:r>
              <a:rPr lang="es-MX" sz="1400" b="1" i="1" kern="0" dirty="0" err="1">
                <a:solidFill>
                  <a:prstClr val="white"/>
                </a:solidFill>
                <a:latin typeface="Times" pitchFamily="18" charset="0"/>
                <a:cs typeface="Arial" pitchFamily="34" charset="0"/>
              </a:rPr>
              <a:t>im</a:t>
            </a:r>
            <a:r>
              <a:rPr lang="es-MX" sz="1400" b="1" i="1" kern="0" dirty="0">
                <a:solidFill>
                  <a:prstClr val="white"/>
                </a:solidFill>
                <a:latin typeface="Times" pitchFamily="18" charset="0"/>
                <a:cs typeface="Arial" pitchFamily="34" charset="0"/>
              </a:rPr>
              <a:t> </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Portal Compras de Gobierno</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Oferta de Financiamiento </a:t>
            </a:r>
          </a:p>
          <a:p>
            <a:pPr marL="623888" lvl="1" indent="-260350">
              <a:lnSpc>
                <a:spcPts val="1700"/>
              </a:lnSpc>
              <a:buSzPct val="100000"/>
              <a:buFont typeface="Wingdings" pitchFamily="2" charset="2"/>
              <a:buChar char="ü"/>
              <a:tabLst>
                <a:tab pos="355600" algn="l"/>
              </a:tabLst>
              <a:defRPr/>
            </a:pPr>
            <a:r>
              <a:rPr lang="es-MX" sz="1400" b="1" kern="0" dirty="0">
                <a:solidFill>
                  <a:srgbClr val="FFFF00"/>
                </a:solidFill>
                <a:latin typeface="Times" pitchFamily="18" charset="0"/>
                <a:cs typeface="Arial" pitchFamily="34" charset="0"/>
              </a:rPr>
              <a:t>Factoraje y capital de trabajo para el contrato</a:t>
            </a:r>
          </a:p>
          <a:p>
            <a:pPr marL="355600" lvl="1" indent="-266700">
              <a:buSzPct val="100000"/>
              <a:buFont typeface="Wingdings" pitchFamily="2" charset="2"/>
              <a:buChar char="§"/>
              <a:tabLst>
                <a:tab pos="355600" algn="l"/>
              </a:tabLst>
              <a:defRPr/>
            </a:pPr>
            <a:r>
              <a:rPr lang="es-MX" sz="1400" b="1" kern="0" dirty="0">
                <a:solidFill>
                  <a:sysClr val="window" lastClr="FFFFFF"/>
                </a:solidFill>
                <a:latin typeface="Times" pitchFamily="18" charset="0"/>
                <a:cs typeface="Arial" pitchFamily="34" charset="0"/>
              </a:rPr>
              <a:t>Automatización de seguimiento de compras a </a:t>
            </a:r>
            <a:r>
              <a:rPr lang="es-MX" sz="1400" b="1" kern="0" dirty="0">
                <a:solidFill>
                  <a:prstClr val="white"/>
                </a:solidFill>
                <a:latin typeface="Times" pitchFamily="18" charset="0"/>
                <a:cs typeface="Arial" pitchFamily="34" charset="0"/>
              </a:rPr>
              <a:t>MIPYMES</a:t>
            </a:r>
          </a:p>
        </p:txBody>
      </p:sp>
      <p:sp>
        <p:nvSpPr>
          <p:cNvPr id="15" name="14 Rectángulo"/>
          <p:cNvSpPr/>
          <p:nvPr/>
        </p:nvSpPr>
        <p:spPr>
          <a:xfrm>
            <a:off x="3975598" y="1374256"/>
            <a:ext cx="5328593" cy="524101"/>
          </a:xfrm>
          <a:prstGeom prst="rect">
            <a:avLst/>
          </a:prstGeom>
          <a:solidFill>
            <a:srgbClr val="DDDDDD">
              <a:alpha val="1686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15 Flecha derecha"/>
          <p:cNvSpPr/>
          <p:nvPr/>
        </p:nvSpPr>
        <p:spPr>
          <a:xfrm rot="10800000">
            <a:off x="9195670" y="1405132"/>
            <a:ext cx="1224136" cy="205192"/>
          </a:xfrm>
          <a:prstGeom prst="rightArrow">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AutoShape 2" descr="data:image/jpeg;base64,/9j/4AAQSkZJRgABAQAAAQABAAD/2wCEAAkGBxQREhIUExAQFBUXExcaGBgWFhgTGRgbGR0WGRwXGxwfHyggGBwnHBoVIjEiJSkrLzouFx8zOTMsNygtMisBCgoKDg0OGxAQGyskICY3LzA3NDQsLywzNy0rKzcyLCsxNy43LDc3Mi4sLywsNyw2LSw3LywsMSs3LDc3LDc3Mv/AABEIAKMBNgMBIgACEQEDEQH/xAAcAAEAAgMBAQEAAAAAAAAAAAAAAgQDBQYHAQj/xABIEAACAQIDBAgFAgIFCAsAAAABAgADEQQSIQUTMVEGFCIyQVJxkQdhgaGxI9FCchUzYoLBJEOSorLD4fAWFyUmNFNzdLPC0v/EABoBAQACAwEAAAAAAAAAAAAAAAABAwIEBQb/xAAsEQEAAQMCBAUCBwAAAAAAAAAAAQIDEQQSITFBUWFxgZHBBbETFDIzUqHw/9oADAMBAAIRAxEAPwD2ujSGVeyOA8BJ7pfKPYRR7q+g/EnAhul8o9hG6Xyj2EnECG6Xyj2EbpfKPYScQIbpfKPYRul8o9hJxAhul8o9hG6Xyj2EnECG6Xyj2EbpfKPYScQIbpfKPYRul8o9hJxAhul8o9hG6Xyj2EnECG6Xyj2EbpfKPYScQIbpfKPYRul8o9hJxAhul8o9hG6Xyj2EnECG6Xyj2EbpfKPYScQIbpfKPYRul8o9hJxAhul8o9hG6Xyj2EnECG6Xyj2EbpfKPYScQIbpfKPYRul8o9hJxAhul8o9hG6Xyj2EnECG6Xyj2EbpfKPYScQIbpfKPYRul8o9hJxAp46mAo0HHkPnEnj+6PX94gZqPdX0H4k5Cj3V9B+JOAiIgIiICIiAiIgIiICIiAiIgIiICIiAiIgIiY8RXVAWdlVRxLEKB9TAyROdxnTbBUu9iL/NUqOP9JVI+8hhenmAqGwxSD+dWpj3YAfeF/5W/jOyrHlLpYmPD11dQyMrKeBUhgfQiZIUEREBERAREQEREBERArY/uj1/eIx/dHr+8QM1Hur6D8SchR7q+g/EnAREQEREBE+MbamcRtT4p4Gi5RTWrWNiaSgr9GZgG9RcQO4icz0Z6c4THNkpuyVLX3dQZWP8upDfQzpoCIiAiIgIiICIiAiIgJ8M+yntfHrh6NSs97IpNhxPJR8ybD6wmImZxDU9LOk6YNbAB6zd1b6C97M3IaH1seRI8lxu08Ti3WpUZqlwbEO1NKdu9wOVANNT4EcbzqKGxa2PNWsUDujVUJNbIrVCqhxYJfKoYoCG/wA2PG5nI4PEGtmwzBaYc/pqBkC1lvlBvqc2qEsSbleUwl6X6dat24nbiao5z28ljaG0Uq7pKeJqoaSFRUct+pcltXWzBRewuvAeF5VxFaqhVcRQSuGtlJHacX03dZNW9246iZdudFcRg6VOrW3YDsFVQxLXILWItpoD4zY7MxB2XTzVhnqvlanhiRamNDvn0O7qW0W2utzfgDo77cW4mzO7tHXPXExy8VvGVK2EZF2fW7WGpWr0L53LFjUcsLAVgpbKSuoy+E7Xov08w+KpFqjrRqLbOhP+snmB955DtDDtQaniaFWoyOxKVb2dXGrJU5VBfXwINxoZt8BhkxjpiUy0mRv8sVbKoWzN1hR4KwUgr5vWTEudq9HRVazPP+XXPWJ859p4PUMT05wicGqP/Kh/xtKJ+JGGB1p4i3PKv/6nm5a6q1jZhcEi15UrTN5mYmJxL3DYfSPD4y+5qXYC5VgVYDnY8R8xNtPKPhZst3xBr6hKalb+ZmFsvzsNT9J6vICIiAiIgIiIFbH90ev7xGP7o9f3iBmo91fQfiTkKPdX0H4k4CIiAiIgcD8ZdqtRwS0kJBr1MrEeQAsw+pyj0Jj4c9D8MuCo1atClVqVkDk1ED2Daqqg3AAFvU3lf424FnwlGqBcUq3a+QcZb/6QUf3pvPhptWnX2fh1VgWpU1put9VKDKLjkQAQfnA1G0/hkjYtMRhqwwqqVbKqZrOpvddQFB004cZtOnHTils0KuXe13F1pg5QF4Z3OthcEAWubHkSKnSH4iJhcYmGSia98oY03GZXY2CAHRjwvqOM5LbhC9JKZxH9XvKJTNwtuwE+m+HveBs6fxPxNB067s56VN+BAdGtzAcWe3iLjjOq6XdLBhMGmKoqldXZAvaKgq4JDXAPKa34xNT/AKOYPbOatPd8819bf3M95xm0Qw6OYbPfXE3W/lzVSPpygbrFfFDEmmK1HZzGioXeVWz5A+mZQQLABja5P0Eyp8Ua1dF6ps2tVqhb1QM1RE5WKLdr28cv1lvZI/7t1P8A2WJ/3srfAw/5Niv/AFx/sL/z9YG56AdOf6SNSm9HdVEUNo2ZWUm1xcXBBtp8/bRv8VHTEYmi2EzmnUqU6S0yxao61Mig6G1xc6A62ABlD4Tt/wBp4/5ir/8AMJQ6EtTG3q+8tff4sU7+fO/3y5x9YHU7G+JFQ4pMNjcG2FZyApJYWLaLmDAHKTpmHj9bX/iD0zqbNfDKlKm61c5Yte4ClBpY66MfaaD44lSMGFtv875bccvZH+3lt6H5yp8d+9gueSt/uoHQ9GOnlbG4nJ1M0sMVqOKrFh2E/ivbK2pUEA6X46TXf9ZuIxD1OobPNelT1LnMSRr2rKOze2g1OnDwG62h00pYajajTzCnSFtMqAKvADifTSef4Tau0NpF92yombVadPS+nEDjYEdppI7fo18TaWIR97SenVX+FTvAw5gm1vC4PMcfCttzpKcU9CiKYWma6uQTcsKQarY8ABdRpOI+HuxziMfVpGplK06hZrZr5XRT4+JM9E2xsmngnwhVFqbysaTNV7RXeKwUra2XXQnkSJEr9P8AuR6/Zs+gqijs/C5z2qvbJ5tWJf8AB+04npP0QqnaY3VJjSq1EqFhZVTM36gubC9wzAce1Ol6c7aXBNgKYVMudi3ZByU1UUiVvwIWobfIGb6ng1xXVa1S28oOx04Z8rU2H8t+0PQTHDbtX7liqb8cq8/73c98R8ZVR8MKFBalS5CMbOabvopCHTMQr2ZtBYznT8PrsFxO06KYmrqKZs7MT8y4Z/oPDxnQ7H2hvduYxc2i0FQDmUym/qC9T3M023KmzGx1TejaBxO+UWXzqQECDlotvpEtrT3LtqItUZjhuzEZnjxjnyiHP4PZD4fF1Nn4lkFOsurEgILBmp11J4EMCLfMrPRsbsmhhMJSo56FOnwrAqAa4KFGtrfMSwN9eFprdrrhsZj8C9RKoqFbJQdcjkAl95UF7qihWsDqSR4A3574sLUrY+kgHZSipU+ALMSx+y+0IuXKtTXRFc7eGZ7ZjhlsOj2NShszF4fEWc0cRWoopGpPEEcrMWa/h7TWdGeilTGsGN0og6vbvf2U5n58B9pv+i3R9MZVxNespFsQ4an4FxYtmPiBcC3ynoiIFAAAAAsABYAchMnL1NW67VVjGWDZ+BShTWnTUKiiwA/J5n5yzEQoIiICIiAiIgVsf3R6/vEY/uj1/eIGaj3V9B+JOQo91fQfiTgIiICIiBixWGWqjI6qyMCGUi4IOhBnmm0PhAucth8Y9JT/AAsu8I+QYMpI9bz1CIHD9EPhvRwNQVnqGvVHdJXIqHmFue18yZs+mXQyjtJVzk06qAhKigE2P8LD+Jfl7EXM6WIHmeH+FLO6HF7Qq4hE4JZgbeXMztlHO1p1PSvoouNwqYZXFFEZSuVcwAUFQoFxpY/adHEDn8L0ZCbObA70kGjUp7zLY/qZtct/DNwv4TD0H6J/0bTqoKxq53DXK5LWAFuJvOmiByHRToOMDiq2IGINTehxlyZbZnD8bm/C0812LsFcdtXH0Wd6Z3uKdHTirrW0Pz4n/hPda9ZUUsxAA8Z55Q2DTOKq1cJSqK9QvnYuxB3jZmJubKCfAQNTQ6M08LiRXr4tsdVQgrmBChl7pdizFsp1AFtZl230dxO13Ri5AXMASLIL24e3hed1s3ozTSzVLVG5fwj6eP1m9AtwkjlcH0Go5CtcmrdbEdxdRbw1PvNFgfhhUoO4o7UxFKk/eVFysRyJDZSbeOWekRIHGdF/h+mAxTV6WIdlKMm7ZQbKxU96+pBUeHOdDt7CbylcIHemy1UUnLd6ZzKt7G17W4eM2U+GE0zicvDOnW2GxlWhWK5ENABVuTZgW3gNwLMGspHJVPjN90Q6aVEwzU0oivWpWOXOVZ6YAF1spzMoCgjkAddZ0XTDZdRFNShTpGmczOBQp1HpubHfqCp3gNgGXjbUcLTzPGdIMYpAOKqDgVNMqikeBUoAGWYcpel01FGrsRbppjEeM/EfPivYbBYqniDjHengyarVM1ZrHtkkqKffcWJFrCdNj+nyZGrUMNRq1aZVWqOu7IDaCoq6tkzdmxYEZl5zg8RVp4kl2K0q57xOlOoed/8ANN8j2f5ZXplqD9tGsQVZTpnRtCAeB01BF9QD4RlvV6Gi9ibn6o6cuHbx9/RcwPSOuuNGNqMHcE3zcCCCu7UDgLHS3DifG/Q7Y6Tf0hVwQbDrTAO/qEHOxSmalkvlFwQt7c2E4PEpYkZswHA8LjwPyvobT1b4d9EnVutV0K9lFpU2FmyrazMPC5Aa3PXSIUa+3Ys0xdmOMRiPj75df0fwvVMIDVIVrPVrHiAzlqj6+IBJH0lPo506wmOqmlRapnClhnQqGAtcj3GhsZu9p4qjTpsa700pkWY1GCqQdLG/PlOf6H7B2chOIwIRr3TMrs4XhdRc6eH2mbylVU1TNU9XVxKFfbeGRir4rDqwNiGqopB5EE6TDjukmEoMFq4zDU2IBs1RFNjwNr8PnDFtYlHGbYw9FFqVcRRRG7rM6qrX4ZST2vpJ7N2pRxKlqFalVUGxKMHAPI24GBbiIgIiIFbH90ev7xGP7o9f3iBmo91fQfiTkKPdX0H4k4CIiAiIgIiICIiAiIgJXxmLWmtz9B4mTr1svhcngOcwUMH2s9TtN4ch6QNcuBfEMGqkqngo4/8AD14zc0KCoMqqAOQ/51mSICIiAiIgIiICc1t7oVhsVclTTYm5KaAnmV4X5kWJ8TOliFlu7Xbq3UTiXk+J+FFYE7vFUmHhmRkP1sTJ4P4W1xo+Mpqp4hFZwfoSBf52nqsSNsOhP1nVzGJqj2hy/R7oJhcIwcIatUcHqWNv5VACr62v8508+z4TJc+7dru1bq5zLwn4q4Q0a1IVsS+IrsHdieylNCbIlNOCg2a5v/DPTvhtsfquAoqRZ6g3j+r2IH0XKPpPNcSF2ltUs5XdmrqWIAFKl8+ABC/609eqbXpNhKlei6tTWnUIYcOwG4fUSMr9Ro67M0xV1x6Z6S/PG1WOKxtUrxrYpsv99yB+RLPTDo4dnV1otVWqxpq5IUrbMWFtSb93j85sOhGBWpj8KLXtVDH+6C3+Es/EustTaOIJscmROPlUE/cmNzZp+k3arv4UTGcZ698NZiejDrs6njnrizNkp0yCTbM40a+g0ZrAc51HwNVus4og9ncrccyW7P4b3kviAoo7M2XhzxKhz6qgv96pm3+CGFAo4qpbvVVW/wDKt/8A7ScqK9DXTZ/GmYxnH94emREQ0iIiBWx/dHr+8Rj+6PX94gZqPdX0H4k5Cj3V9B+JOAiIgIiICIiAiIgJ8M+xAglOxvxPP/CTiICIiAiIgIiICIiAiIgIiICYsXRzo63IzKwuOIuLXEyxA4HZHwvoU2BrVGr24LbIunMXJPvO4XDIE3eRclrZbDLblbhaZojC69qLt6c3KplUo7NooQyUKSsOBVFUj6gT5V2VQYktQosTqSUUk+ptrLkQr3Vd1fEYClUtnpU3twzKrW9LjTwksNhUpi1NEQXvZVCi/OwmaIRmcYIiIQREQK2P7o9f3iMf3R6/vEDNR7q+g/EnIUe6voPxJwEREBERAREQKuN2hTommKjhd5UFNL37TtchdPQ8Zgo7aouEKVM4eq1JcoJ7ahiw4aAZW14e4mLpBsUYtVU1GTKWIKgEhijorDkVLZh8xNUOhVMbsCoQqNe2UEgBqT9lr3Rr0xdhxBPjYgOho45HaogYFqZAb5XGYa+Ok+4TGpVF1a4zOvI3RiraHkQZzNPoOFTIuIIupUkUlF1NMUjfXViACW53lvD9E1SslXek5XL2Ki989VwFbiq/qsCPGw4a3DdPj0FQUi4z5C9v7IKqSTwGrL7ydTForqhYBmVmUcwmUMb8NM6+85rH9C0qvVY1SM5JtkHE1KdWzEEF1ulgNLA8dJdxnRpKlOjTL2WlQNK2W4Kk0T4k/wDlAWue8YGz/pKnvd1m7W7DnTshSSoJbgLkHT5Syay+ZfcTm26HU7HKyg9nLemrKMtSpUClf4l7YW39heUwVOgtJqZQuT/aKKT/AOHOHX2vnHIwOrFVeGYa/OVcTtOmgckmyKGJClgcxKgAgWZrg6DXhznP1ehKFlIrMqqaxCqqrbe7wHKR3bCofYcNb5KvREMBeqgIVFAFFRT7O+1NO9ibVW+qg/KB04ccLi/KYsRi0RC7MAo4njbUDw+ZE0+yejKYervVck5HU3AzMGFADM3E23Wn85mLZfRRKGHqYdahIdlOaxzdnLbNdiGbsi5FvSBvqmKRbZnQXYKLkC5N7D10PtMOL2lTplQSSWvYKCx7Nr8P5hNGOh1MMXDDMai1NaasCy1K76jxuKxW/wDZEx4ToUlNcoqnvMb5dTfJ3rsbns8Ra9+EDqd6vmXjbj48vWDVXXtLpx1Gk4XCdCmqGoK1lUVs1O4BLC1QEMEYcAwytfNe95s/+hqBi6uMxcMc1JXViGxDXdbjNpXI/uKYHR4fFK40J4sLEFT2SVJsdbXB18eMh15N41PMMyorEeADEga8OIOk0uF6LCniKdffMchqELlAH6hqk63vb9T/AFRKeK6DJU3l6p7dTPYoPPWez2ILj9VgNR3V5QOkxe1aNJ1SpUCsyO4BvqqC7G/DQazJhMdTqolRHBR1DKeF1PA2Os1G1+jCYk0szsu7QKLDiLrmFyeDIGQ/JzKDdBaZN96Teju9VvYWYdntWAseBB+kDqt+vmX3HjwmLrybxqeYZlQMRyBJUa8OIOk5zafQtayVaYqimlSoW7NJcwuHGUte5UZuyNLZQNRpD9C1zO2+uS5YZqauLl6rkVNf1f61gL2tlXlA6u8+yvs/CijTp0wWIRFUE6khQBc/OWICIiAiIgIiIFbH90ev7xGP7o9f3iBmo91fQfiTkKPdX0H4k4CIiAiIgIiICIiAiJqtq4tkqIATlFOtUYAC77sJZNQbA5vDXQawKG2MfiRihSoAsBSR2WyWsWqBiWY3GijLa+vHSU6GI2kaRZqbBwrWUbrMxLqFu1suiFj3dbcLzavtg0UV6oV81Nqn6I0WmgUsxLN2wM693U30Eg/SdFJvRrgdqxtTsbCqwt276ijUte3AXteBVxXXDRw1TdMa60HzqpRbVGFMeN183geEy7Eq41ntXWynDKb2QBavZuNCS3ibjTS1uBOWv0ppors1KsMl8w/TuCGdcg7fabsOdL6CVa/Ss03O8p9jPVKlbkmnSp1HbTzhlQW4WqDkYFHDJi6WHQU6GJFfKorM7rXzuEqapnqFQpqWuQF7LjQW7NnEttA5j2gM4Nqa0yQq1UBAzHtXplzr5ffa4Tb4dmBo1qYCK13Wxuz1UsUF2H9WSDaxB8NL16/SYIrE0qjkKxuMqqSqu+XViQcqk3tb8QKb1NoZqYsbM1XO1qQCLmdU04k5cjXv48OVbDYnaQWmN1UNsMMxfdEmrpewBHaHatc2Ol7eO0xXSTvhKVRcjMGZ0unZVyQpDWZgygWvz9Z8q9LaalhucQ5WoUsiByzDe3AAa4/qnNiBcZSLgwKNZscpdqVNzmK6sKeZmFOmFzjMFRM2cMV10FoxlbaYD5FXV9OwhKrnrjQZu12RQOvmP021PpErNlFGsWLlVH6YzkGqCR29AN0/eseGklg9uK9VaNiXO81AAUZGZbEZiQbKfW3hA11XrlTD7RRlfPkqDDlctMklWsF1uCDl7TNrcHTUCrU2diqTIgV6y3LBwxK085cOt3qFzamVAOvE2tL/AP0qAcjc1mUrTNMIgd2Db0lyAx7NkFhodeEubR2+tF2Q0qzZRclclu6721cG4VGPDw5wOcwmDxpGHz03IpqqjMVU2D4MksFbW2WtY8bLrx1uLi9o/wCT/pVCS/65YUQq60wQoBuy2LkHMD2dbzYHpTT7R3WIyh2XNkAU5BVZmBJFwBSfhrqNNZkxHSRKbKj06odlzZb02IvmyqbPYFspsTp8+MDP0cqV2oKcSpWrdgb5RcAmzWXRbi2nEfObSc/gtvb21NlqU3apUp5lCEIQ1YKNS12y0yb2K3m02PiGqUKTtYs1NSSNATbUiBciIgIiICIiAiIgIiIFbH90ev7xGP7o9f3iBmo91fQfiTkKPdX0H4k4CIiAiIgIiICIiAmCthVZkc3DJexBtoeIPMGw0+QmeIFNdlUBwoUR2s3cXvD+Lhx+cYvZtOojIUUBlK3AFwCGGmnJ3/0jzlyIFQ7Nolcho0sunZyLbQkjS1uJPuZkbB0zoaaWuT3RxYEE/UEg+szxAr0MDTp2KU6akLlGVQtlJzZdPC9zbnBwVMixppbX+EeIIP2JHoTLEQKo2bSFyKNK5AB7C6gCwB01009JVp7Coh6rMgfeEEqyJl0JN7BRmOp7TXPzm0iBWqbPpMCGpUyDxBUEcS3LmWPqTPqYGmrZxSphrWzBQDYkki/G1yfeWIgUzsujr+hR1YMewurC/a4cdTr8zM1TCo1yyIb8bgG+hX8Ej0JmaIFZcBSBLClTBJuTlFybEXJtqbEj6mY12RQHDD0e6V7i8De68OBzNp8zLsQKY2ZSFstNEIUqrIqqyg3JCm2mpJ+sz4bDrTRUUWVVCgcbAaCZYgIiICIiAiIgIiICIiBWx/dHr+8Rj+6PX94gVUxDWGvgPAT71luf2ERAdZbn9hHWW5/YREB1luf2EdZbn9hEQHWW5/YR1luf2ERAdZbn9hHWW5/YREB1luf2EdZbn9hEQHWW5/YR1luf2ERAdZbn9hHWW5/YREB1luf2EdZbn9hEQHWW5/YR1luf2ERAdZbn9hHWW5/YREB1luf2EdZbn9hEQHWW5/YR1luf2ERAdZbn9hHWW5/YREB1luf2EdZbn9hEQHWW5/YR1luf2ERAdZbn9hHWW5/YREB1luf2EdZbn9hEQHWW5/YR1luf2ERAx4muxGp8eQ+cRED/2Q=="/>
          <p:cNvSpPr>
            <a:spLocks noChangeAspect="1" noChangeArrowheads="1"/>
          </p:cNvSpPr>
          <p:nvPr/>
        </p:nvSpPr>
        <p:spPr bwMode="auto">
          <a:xfrm>
            <a:off x="1718764" y="22732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data:image/jpeg;base64,/9j/4AAQSkZJRgABAQAAAQABAAD/2wCEAAkGBxQREhIUExAQFBUXExcaGBgWFhgTGRgbGR0WGRwXGxwfHyggGBwnHBoVIjEiJSkrLzouFx8zOTMsNygtMisBCgoKDg0OGxAQGyskICY3LzA3NDQsLywzNy0rKzcyLCsxNy43LDc3Mi4sLywsNyw2LSw3LywsMSs3LDc3LDc3Mv/AABEIAKMBNgMBIgACEQEDEQH/xAAcAAEAAgMBAQEAAAAAAAAAAAAAAgQDBQYHAQj/xABIEAACAQIDBAgFAgIFCAsAAAABAgADEQQSIQUTMVEGFCIyQVJxkQdhgaGxI9FCchUzYoLBJEOSorLD4fAWFyUmNFNzdLPC0v/EABoBAQACAwEAAAAAAAAAAAAAAAABAwIEBQb/xAAsEQEAAQMCBAUCBwAAAAAAAAAAAQIDEQQSITFBUWFxgZHBBbETFDIzUqHw/9oADAMBAAIRAxEAPwD2ujSGVeyOA8BJ7pfKPYRR7q+g/EnAhul8o9hG6Xyj2EnECG6Xyj2EbpfKPYScQIbpfKPYRul8o9hJxAhul8o9hG6Xyj2EnECG6Xyj2EbpfKPYScQIbpfKPYRul8o9hJxAhul8o9hG6Xyj2EnECG6Xyj2EbpfKPYScQIbpfKPYRul8o9hJxAhul8o9hG6Xyj2EnECG6Xyj2EbpfKPYScQIbpfKPYRul8o9hJxAhul8o9hG6Xyj2EnECG6Xyj2EbpfKPYScQIbpfKPYRul8o9hJxAhul8o9hG6Xyj2EnECG6Xyj2EbpfKPYScQIbpfKPYRul8o9hJxAp46mAo0HHkPnEnj+6PX94gZqPdX0H4k5Cj3V9B+JOAiIgIiICIiAiIgIiICIiAiIgIiICIiAiIgIiY8RXVAWdlVRxLEKB9TAyROdxnTbBUu9iL/NUqOP9JVI+8hhenmAqGwxSD+dWpj3YAfeF/5W/jOyrHlLpYmPD11dQyMrKeBUhgfQiZIUEREBERAREQEREBERArY/uj1/eIx/dHr+8QM1Hur6D8SchR7q+g/EnAREQEREBE+MbamcRtT4p4Gi5RTWrWNiaSgr9GZgG9RcQO4icz0Z6c4THNkpuyVLX3dQZWP8upDfQzpoCIiAiIgIiICIiAiIgJ8M+yntfHrh6NSs97IpNhxPJR8ybD6wmImZxDU9LOk6YNbAB6zd1b6C97M3IaH1seRI8lxu08Ti3WpUZqlwbEO1NKdu9wOVANNT4EcbzqKGxa2PNWsUDujVUJNbIrVCqhxYJfKoYoCG/wA2PG5nI4PEGtmwzBaYc/pqBkC1lvlBvqc2qEsSbleUwl6X6dat24nbiao5z28ljaG0Uq7pKeJqoaSFRUct+pcltXWzBRewuvAeF5VxFaqhVcRQSuGtlJHacX03dZNW9246iZdudFcRg6VOrW3YDsFVQxLXILWItpoD4zY7MxB2XTzVhnqvlanhiRamNDvn0O7qW0W2utzfgDo77cW4mzO7tHXPXExy8VvGVK2EZF2fW7WGpWr0L53LFjUcsLAVgpbKSuoy+E7Xov08w+KpFqjrRqLbOhP+snmB955DtDDtQaniaFWoyOxKVb2dXGrJU5VBfXwINxoZt8BhkxjpiUy0mRv8sVbKoWzN1hR4KwUgr5vWTEudq9HRVazPP+XXPWJ859p4PUMT05wicGqP/Kh/xtKJ+JGGB1p4i3PKv/6nm5a6q1jZhcEi15UrTN5mYmJxL3DYfSPD4y+5qXYC5VgVYDnY8R8xNtPKPhZst3xBr6hKalb+ZmFsvzsNT9J6vICIiAiIgIiIFbH90ev7xGP7o9f3iBmo91fQfiTkKPdX0H4k4CIiAiIgcD8ZdqtRwS0kJBr1MrEeQAsw+pyj0Jj4c9D8MuCo1atClVqVkDk1ED2Daqqg3AAFvU3lf424FnwlGqBcUq3a+QcZb/6QUf3pvPhptWnX2fh1VgWpU1put9VKDKLjkQAQfnA1G0/hkjYtMRhqwwqqVbKqZrOpvddQFB004cZtOnHTils0KuXe13F1pg5QF4Z3OthcEAWubHkSKnSH4iJhcYmGSia98oY03GZXY2CAHRjwvqOM5LbhC9JKZxH9XvKJTNwtuwE+m+HveBs6fxPxNB067s56VN+BAdGtzAcWe3iLjjOq6XdLBhMGmKoqldXZAvaKgq4JDXAPKa34xNT/AKOYPbOatPd8819bf3M95xm0Qw6OYbPfXE3W/lzVSPpygbrFfFDEmmK1HZzGioXeVWz5A+mZQQLABja5P0Eyp8Ua1dF6ps2tVqhb1QM1RE5WKLdr28cv1lvZI/7t1P8A2WJ/3srfAw/5Niv/AFx/sL/z9YG56AdOf6SNSm9HdVEUNo2ZWUm1xcXBBtp8/bRv8VHTEYmi2EzmnUqU6S0yxao61Mig6G1xc6A62ABlD4Tt/wBp4/5ir/8AMJQ6EtTG3q+8tff4sU7+fO/3y5x9YHU7G+JFQ4pMNjcG2FZyApJYWLaLmDAHKTpmHj9bX/iD0zqbNfDKlKm61c5Yte4ClBpY66MfaaD44lSMGFtv875bccvZH+3lt6H5yp8d+9gueSt/uoHQ9GOnlbG4nJ1M0sMVqOKrFh2E/ivbK2pUEA6X46TXf9ZuIxD1OobPNelT1LnMSRr2rKOze2g1OnDwG62h00pYajajTzCnSFtMqAKvADifTSef4Tau0NpF92yombVadPS+nEDjYEdppI7fo18TaWIR97SenVX+FTvAw5gm1vC4PMcfCttzpKcU9CiKYWma6uQTcsKQarY8ABdRpOI+HuxziMfVpGplK06hZrZr5XRT4+JM9E2xsmngnwhVFqbysaTNV7RXeKwUra2XXQnkSJEr9P8AuR6/Zs+gqijs/C5z2qvbJ5tWJf8AB+04npP0QqnaY3VJjSq1EqFhZVTM36gubC9wzAce1Ol6c7aXBNgKYVMudi3ZByU1UUiVvwIWobfIGb6ng1xXVa1S28oOx04Z8rU2H8t+0PQTHDbtX7liqb8cq8/73c98R8ZVR8MKFBalS5CMbOabvopCHTMQr2ZtBYznT8PrsFxO06KYmrqKZs7MT8y4Z/oPDxnQ7H2hvduYxc2i0FQDmUym/qC9T3M023KmzGx1TejaBxO+UWXzqQECDlotvpEtrT3LtqItUZjhuzEZnjxjnyiHP4PZD4fF1Nn4lkFOsurEgILBmp11J4EMCLfMrPRsbsmhhMJSo56FOnwrAqAa4KFGtrfMSwN9eFprdrrhsZj8C9RKoqFbJQdcjkAl95UF7qihWsDqSR4A3574sLUrY+kgHZSipU+ALMSx+y+0IuXKtTXRFc7eGZ7ZjhlsOj2NShszF4fEWc0cRWoopGpPEEcrMWa/h7TWdGeilTGsGN0og6vbvf2U5n58B9pv+i3R9MZVxNespFsQ4an4FxYtmPiBcC3ynoiIFAAAAAsABYAchMnL1NW67VVjGWDZ+BShTWnTUKiiwA/J5n5yzEQoIiICIiAiIgVsf3R6/vEY/uj1/eIGaj3V9B+JOQo91fQfiTgIiICIiBixWGWqjI6qyMCGUi4IOhBnmm0PhAucth8Y9JT/AAsu8I+QYMpI9bz1CIHD9EPhvRwNQVnqGvVHdJXIqHmFue18yZs+mXQyjtJVzk06qAhKigE2P8LD+Jfl7EXM6WIHmeH+FLO6HF7Qq4hE4JZgbeXMztlHO1p1PSvoouNwqYZXFFEZSuVcwAUFQoFxpY/adHEDn8L0ZCbObA70kGjUp7zLY/qZtct/DNwv4TD0H6J/0bTqoKxq53DXK5LWAFuJvOmiByHRToOMDiq2IGINTehxlyZbZnD8bm/C0812LsFcdtXH0Wd6Z3uKdHTirrW0Pz4n/hPda9ZUUsxAA8Z55Q2DTOKq1cJSqK9QvnYuxB3jZmJubKCfAQNTQ6M08LiRXr4tsdVQgrmBChl7pdizFsp1AFtZl230dxO13Ri5AXMASLIL24e3hed1s3ozTSzVLVG5fwj6eP1m9AtwkjlcH0Go5CtcmrdbEdxdRbw1PvNFgfhhUoO4o7UxFKk/eVFysRyJDZSbeOWekRIHGdF/h+mAxTV6WIdlKMm7ZQbKxU96+pBUeHOdDt7CbylcIHemy1UUnLd6ZzKt7G17W4eM2U+GE0zicvDOnW2GxlWhWK5ENABVuTZgW3gNwLMGspHJVPjN90Q6aVEwzU0oivWpWOXOVZ6YAF1spzMoCgjkAddZ0XTDZdRFNShTpGmczOBQp1HpubHfqCp3gNgGXjbUcLTzPGdIMYpAOKqDgVNMqikeBUoAGWYcpel01FGrsRbppjEeM/EfPivYbBYqniDjHengyarVM1ZrHtkkqKffcWJFrCdNj+nyZGrUMNRq1aZVWqOu7IDaCoq6tkzdmxYEZl5zg8RVp4kl2K0q57xOlOoed/8ANN8j2f5ZXplqD9tGsQVZTpnRtCAeB01BF9QD4RlvV6Gi9ibn6o6cuHbx9/RcwPSOuuNGNqMHcE3zcCCCu7UDgLHS3DifG/Q7Y6Tf0hVwQbDrTAO/qEHOxSmalkvlFwQt7c2E4PEpYkZswHA8LjwPyvobT1b4d9EnVutV0K9lFpU2FmyrazMPC5Aa3PXSIUa+3Ys0xdmOMRiPj75df0fwvVMIDVIVrPVrHiAzlqj6+IBJH0lPo506wmOqmlRapnClhnQqGAtcj3GhsZu9p4qjTpsa700pkWY1GCqQdLG/PlOf6H7B2chOIwIRr3TMrs4XhdRc6eH2mbylVU1TNU9XVxKFfbeGRir4rDqwNiGqopB5EE6TDjukmEoMFq4zDU2IBs1RFNjwNr8PnDFtYlHGbYw9FFqVcRRRG7rM6qrX4ZST2vpJ7N2pRxKlqFalVUGxKMHAPI24GBbiIgIiIFbH90ev7xGP7o9f3iBmo91fQfiTkKPdX0H4k4CIiAiIgIiICIiAiIgJXxmLWmtz9B4mTr1svhcngOcwUMH2s9TtN4ch6QNcuBfEMGqkqngo4/8AD14zc0KCoMqqAOQ/51mSICIiAiIgIiICc1t7oVhsVclTTYm5KaAnmV4X5kWJ8TOliFlu7Xbq3UTiXk+J+FFYE7vFUmHhmRkP1sTJ4P4W1xo+Mpqp4hFZwfoSBf52nqsSNsOhP1nVzGJqj2hy/R7oJhcIwcIatUcHqWNv5VACr62v8508+z4TJc+7dru1bq5zLwn4q4Q0a1IVsS+IrsHdieylNCbIlNOCg2a5v/DPTvhtsfquAoqRZ6g3j+r2IH0XKPpPNcSF2ltUs5XdmrqWIAFKl8+ABC/609eqbXpNhKlei6tTWnUIYcOwG4fUSMr9Ro67M0xV1x6Z6S/PG1WOKxtUrxrYpsv99yB+RLPTDo4dnV1otVWqxpq5IUrbMWFtSb93j85sOhGBWpj8KLXtVDH+6C3+Es/EustTaOIJscmROPlUE/cmNzZp+k3arv4UTGcZ698NZiejDrs6njnrizNkp0yCTbM40a+g0ZrAc51HwNVus4og9ncrccyW7P4b3kviAoo7M2XhzxKhz6qgv96pm3+CGFAo4qpbvVVW/wDKt/8A7ScqK9DXTZ/GmYxnH94emREQ0iIiBWx/dHr+8Rj+6PX94gZqPdX0H4k5Cj3V9B+JOAiIgIiICIiAiIgJ8M+xAglOxvxPP/CTiICIiAiIgIiICIiAiIgIiICYsXRzo63IzKwuOIuLXEyxA4HZHwvoU2BrVGr24LbIunMXJPvO4XDIE3eRclrZbDLblbhaZojC69qLt6c3KplUo7NooQyUKSsOBVFUj6gT5V2VQYktQosTqSUUk+ptrLkQr3Vd1fEYClUtnpU3twzKrW9LjTwksNhUpi1NEQXvZVCi/OwmaIRmcYIiIQREQK2P7o9f3iMf3R6/vEDNR7q+g/EnIUe6voPxJwEREBERAREQKuN2hTommKjhd5UFNL37TtchdPQ8Zgo7aouEKVM4eq1JcoJ7ahiw4aAZW14e4mLpBsUYtVU1GTKWIKgEhijorDkVLZh8xNUOhVMbsCoQqNe2UEgBqT9lr3Rr0xdhxBPjYgOho45HaogYFqZAb5XGYa+Ok+4TGpVF1a4zOvI3RiraHkQZzNPoOFTIuIIupUkUlF1NMUjfXViACW53lvD9E1SslXek5XL2Ki989VwFbiq/qsCPGw4a3DdPj0FQUi4z5C9v7IKqSTwGrL7ydTForqhYBmVmUcwmUMb8NM6+85rH9C0qvVY1SM5JtkHE1KdWzEEF1ulgNLA8dJdxnRpKlOjTL2WlQNK2W4Kk0T4k/wDlAWue8YGz/pKnvd1m7W7DnTshSSoJbgLkHT5Syay+ZfcTm26HU7HKyg9nLemrKMtSpUClf4l7YW39heUwVOgtJqZQuT/aKKT/AOHOHX2vnHIwOrFVeGYa/OVcTtOmgckmyKGJClgcxKgAgWZrg6DXhznP1ehKFlIrMqqaxCqqrbe7wHKR3bCofYcNb5KvREMBeqgIVFAFFRT7O+1NO9ibVW+qg/KB04ccLi/KYsRi0RC7MAo4njbUDw+ZE0+yejKYervVck5HU3AzMGFADM3E23Wn85mLZfRRKGHqYdahIdlOaxzdnLbNdiGbsi5FvSBvqmKRbZnQXYKLkC5N7D10PtMOL2lTplQSSWvYKCx7Nr8P5hNGOh1MMXDDMai1NaasCy1K76jxuKxW/wDZEx4ToUlNcoqnvMb5dTfJ3rsbns8Ra9+EDqd6vmXjbj48vWDVXXtLpx1Gk4XCdCmqGoK1lUVs1O4BLC1QEMEYcAwytfNe95s/+hqBi6uMxcMc1JXViGxDXdbjNpXI/uKYHR4fFK40J4sLEFT2SVJsdbXB18eMh15N41PMMyorEeADEga8OIOk0uF6LCniKdffMchqELlAH6hqk63vb9T/AFRKeK6DJU3l6p7dTPYoPPWez2ILj9VgNR3V5QOkxe1aNJ1SpUCsyO4BvqqC7G/DQazJhMdTqolRHBR1DKeF1PA2Os1G1+jCYk0szsu7QKLDiLrmFyeDIGQ/JzKDdBaZN96Teju9VvYWYdntWAseBB+kDqt+vmX3HjwmLrybxqeYZlQMRyBJUa8OIOk5zafQtayVaYqimlSoW7NJcwuHGUte5UZuyNLZQNRpD9C1zO2+uS5YZqauLl6rkVNf1f61gL2tlXlA6u8+yvs/CijTp0wWIRFUE6khQBc/OWICIiAiIgIiIFbH90ev7xGP7o9f3iBmo91fQfiTkKPdX0H4k4CIiAiIgIiICIiAiJqtq4tkqIATlFOtUYAC77sJZNQbA5vDXQawKG2MfiRihSoAsBSR2WyWsWqBiWY3GijLa+vHSU6GI2kaRZqbBwrWUbrMxLqFu1suiFj3dbcLzavtg0UV6oV81Nqn6I0WmgUsxLN2wM693U30Eg/SdFJvRrgdqxtTsbCqwt276ijUte3AXteBVxXXDRw1TdMa60HzqpRbVGFMeN183geEy7Eq41ntXWynDKb2QBavZuNCS3ibjTS1uBOWv0ppors1KsMl8w/TuCGdcg7fabsOdL6CVa/Ss03O8p9jPVKlbkmnSp1HbTzhlQW4WqDkYFHDJi6WHQU6GJFfKorM7rXzuEqapnqFQpqWuQF7LjQW7NnEttA5j2gM4Nqa0yQq1UBAzHtXplzr5ffa4Tb4dmBo1qYCK13Wxuz1UsUF2H9WSDaxB8NL16/SYIrE0qjkKxuMqqSqu+XViQcqk3tb8QKb1NoZqYsbM1XO1qQCLmdU04k5cjXv48OVbDYnaQWmN1UNsMMxfdEmrpewBHaHatc2Ol7eO0xXSTvhKVRcjMGZ0unZVyQpDWZgygWvz9Z8q9LaalhucQ5WoUsiByzDe3AAa4/qnNiBcZSLgwKNZscpdqVNzmK6sKeZmFOmFzjMFRM2cMV10FoxlbaYD5FXV9OwhKrnrjQZu12RQOvmP021PpErNlFGsWLlVH6YzkGqCR29AN0/eseGklg9uK9VaNiXO81AAUZGZbEZiQbKfW3hA11XrlTD7RRlfPkqDDlctMklWsF1uCDl7TNrcHTUCrU2diqTIgV6y3LBwxK085cOt3qFzamVAOvE2tL/AP0qAcjc1mUrTNMIgd2Db0lyAx7NkFhodeEubR2+tF2Q0qzZRclclu6721cG4VGPDw5wOcwmDxpGHz03IpqqjMVU2D4MksFbW2WtY8bLrx1uLi9o/wCT/pVCS/65YUQq60wQoBuy2LkHMD2dbzYHpTT7R3WIyh2XNkAU5BVZmBJFwBSfhrqNNZkxHSRKbKj06odlzZb02IvmyqbPYFspsTp8+MDP0cqV2oKcSpWrdgb5RcAmzWXRbi2nEfObSc/gtvb21NlqU3apUp5lCEIQ1YKNS12y0yb2K3m02PiGqUKTtYs1NSSNATbUiBciIgIiICIiAiIgIiIFbH90ev7xGP7o9f3iBmo91fQfiTkKPdX0H4k4CIiAiIgIiICIiAmCthVZkc3DJexBtoeIPMGw0+QmeIFNdlUBwoUR2s3cXvD+Lhx+cYvZtOojIUUBlK3AFwCGGmnJ3/0jzlyIFQ7Nolcho0sunZyLbQkjS1uJPuZkbB0zoaaWuT3RxYEE/UEg+szxAr0MDTp2KU6akLlGVQtlJzZdPC9zbnBwVMixppbX+EeIIP2JHoTLEQKo2bSFyKNK5AB7C6gCwB01009JVp7Coh6rMgfeEEqyJl0JN7BRmOp7TXPzm0iBWqbPpMCGpUyDxBUEcS3LmWPqTPqYGmrZxSphrWzBQDYkki/G1yfeWIgUzsujr+hR1YMewurC/a4cdTr8zM1TCo1yyIb8bgG+hX8Ej0JmaIFZcBSBLClTBJuTlFybEXJtqbEj6mY12RQHDD0e6V7i8De68OBzNp8zLsQKY2ZSFstNEIUqrIqqyg3JCm2mpJ+sz4bDrTRUUWVVCgcbAaCZYgIiICIiAiIgIiICIiBWx/dHr+8Rj+6PX94gVUxDWGvgPAT71luf2ERAdZbn9hHWW5/YREB1luf2EdZbn9hEQHWW5/YR1luf2ERAdZbn9hHWW5/YREB1luf2EdZbn9hEQHWW5/YR1luf2ERAdZbn9hHWW5/YREB1luf2EdZbn9hEQHWW5/YR1luf2ERAdZbn9hHWW5/YREB1luf2EdZbn9hEQHWW5/YR1luf2ERAdZbn9hHWW5/YREB1luf2EdZbn9hEQHWW5/YR1luf2ERAdZbn9hHWW5/YREB1luf2EdZbn9hEQHWW5/YR1luf2ERAx4muxGp8eQ+cRED/2Q=="/>
          <p:cNvSpPr>
            <a:spLocks noChangeAspect="1" noChangeArrowheads="1"/>
          </p:cNvSpPr>
          <p:nvPr/>
        </p:nvSpPr>
        <p:spPr bwMode="auto">
          <a:xfrm>
            <a:off x="1871164" y="37972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grpSp>
        <p:nvGrpSpPr>
          <p:cNvPr id="17" name="5 Grupo"/>
          <p:cNvGrpSpPr/>
          <p:nvPr/>
        </p:nvGrpSpPr>
        <p:grpSpPr>
          <a:xfrm>
            <a:off x="4511162" y="2742868"/>
            <a:ext cx="5212610" cy="3689908"/>
            <a:chOff x="61162" y="1767844"/>
            <a:chExt cx="4856016" cy="3893404"/>
          </a:xfrm>
        </p:grpSpPr>
        <p:sp>
          <p:nvSpPr>
            <p:cNvPr id="18" name="6 Rectángulo"/>
            <p:cNvSpPr/>
            <p:nvPr/>
          </p:nvSpPr>
          <p:spPr>
            <a:xfrm>
              <a:off x="61714" y="1767844"/>
              <a:ext cx="2438400" cy="495300"/>
            </a:xfrm>
            <a:prstGeom prst="rect">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2000" b="1" dirty="0">
                  <a:solidFill>
                    <a:schemeClr val="tx1"/>
                  </a:solidFill>
                  <a:latin typeface="Arial Narrow" pitchFamily="34" charset="0"/>
                  <a:cs typeface="Arial" pitchFamily="34" charset="0"/>
                </a:rPr>
                <a:t>Necesidad</a:t>
              </a:r>
            </a:p>
          </p:txBody>
        </p:sp>
        <p:sp>
          <p:nvSpPr>
            <p:cNvPr id="19" name="7 Rectángulo redondeado"/>
            <p:cNvSpPr/>
            <p:nvPr/>
          </p:nvSpPr>
          <p:spPr>
            <a:xfrm>
              <a:off x="61162" y="3250135"/>
              <a:ext cx="2404027" cy="1386044"/>
            </a:xfrm>
            <a:prstGeom prst="roundRect">
              <a:avLst>
                <a:gd name="adj" fmla="val 8740"/>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solidFill>
                    <a:schemeClr val="bg1"/>
                  </a:solidFill>
                  <a:latin typeface="Arial Narrow" pitchFamily="34" charset="0"/>
                  <a:cs typeface="Arial" pitchFamily="34" charset="0"/>
                </a:rPr>
                <a:t>Recursos para el desarrollo de proyectos</a:t>
              </a:r>
            </a:p>
          </p:txBody>
        </p:sp>
        <p:sp>
          <p:nvSpPr>
            <p:cNvPr id="20" name="8 Rectángulo redondeado"/>
            <p:cNvSpPr/>
            <p:nvPr/>
          </p:nvSpPr>
          <p:spPr>
            <a:xfrm>
              <a:off x="2643326" y="3237435"/>
              <a:ext cx="2268137" cy="1386043"/>
            </a:xfrm>
            <a:prstGeom prst="roundRect">
              <a:avLst>
                <a:gd name="adj" fmla="val 8740"/>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90488" indent="-90488">
                <a:buFont typeface="Arial" pitchFamily="34" charset="0"/>
                <a:buChar char="•"/>
                <a:defRPr/>
              </a:pPr>
              <a:r>
                <a:rPr lang="es-MX" b="1" dirty="0">
                  <a:solidFill>
                    <a:schemeClr val="bg1"/>
                  </a:solidFill>
                  <a:latin typeface="Arial Narrow" pitchFamily="34" charset="0"/>
                  <a:cs typeface="Arial" pitchFamily="34" charset="0"/>
                </a:rPr>
                <a:t>Financiamiento de contratos</a:t>
              </a:r>
            </a:p>
            <a:p>
              <a:pPr marL="90488" indent="-90488">
                <a:buFont typeface="Arial" pitchFamily="34" charset="0"/>
                <a:buChar char="•"/>
                <a:defRPr/>
              </a:pPr>
              <a:r>
                <a:rPr lang="es-MX" b="1" dirty="0">
                  <a:solidFill>
                    <a:schemeClr val="bg1"/>
                  </a:solidFill>
                  <a:latin typeface="Arial Narrow" pitchFamily="34" charset="0"/>
                  <a:cs typeface="Arial" pitchFamily="34" charset="0"/>
                </a:rPr>
                <a:t>Cartas de Crédito</a:t>
              </a:r>
            </a:p>
            <a:p>
              <a:pPr marL="90488" indent="-90488">
                <a:buFont typeface="Arial" pitchFamily="34" charset="0"/>
                <a:buChar char="•"/>
                <a:defRPr/>
              </a:pPr>
              <a:r>
                <a:rPr lang="es-MX" b="1" dirty="0">
                  <a:solidFill>
                    <a:schemeClr val="bg1"/>
                  </a:solidFill>
                  <a:latin typeface="Arial Narrow" pitchFamily="34" charset="0"/>
                  <a:cs typeface="Arial" pitchFamily="34" charset="0"/>
                </a:rPr>
                <a:t>Garantía y Fianza Electrónica</a:t>
              </a:r>
            </a:p>
          </p:txBody>
        </p:sp>
        <p:sp>
          <p:nvSpPr>
            <p:cNvPr id="21" name="9 Rectángulo"/>
            <p:cNvSpPr/>
            <p:nvPr/>
          </p:nvSpPr>
          <p:spPr>
            <a:xfrm>
              <a:off x="2662928" y="1767844"/>
              <a:ext cx="2254250" cy="495300"/>
            </a:xfrm>
            <a:prstGeom prst="rect">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2000" b="1" dirty="0">
                  <a:solidFill>
                    <a:schemeClr val="tx1"/>
                  </a:solidFill>
                  <a:latin typeface="Arial Narrow" pitchFamily="34" charset="0"/>
                  <a:cs typeface="Arial" pitchFamily="34" charset="0"/>
                </a:rPr>
                <a:t>Producto</a:t>
              </a:r>
            </a:p>
          </p:txBody>
        </p:sp>
        <p:sp>
          <p:nvSpPr>
            <p:cNvPr id="22" name="10 Rectángulo redondeado"/>
            <p:cNvSpPr/>
            <p:nvPr/>
          </p:nvSpPr>
          <p:spPr>
            <a:xfrm>
              <a:off x="71968" y="2194905"/>
              <a:ext cx="2404027" cy="958594"/>
            </a:xfrm>
            <a:prstGeom prst="roundRect">
              <a:avLst>
                <a:gd name="adj" fmla="val 8740"/>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solidFill>
                    <a:schemeClr val="bg1"/>
                  </a:solidFill>
                  <a:latin typeface="Arial Narrow" pitchFamily="34" charset="0"/>
                  <a:cs typeface="Arial" pitchFamily="34" charset="0"/>
                </a:rPr>
                <a:t>Liquidez a proveedores</a:t>
              </a:r>
            </a:p>
          </p:txBody>
        </p:sp>
        <p:sp>
          <p:nvSpPr>
            <p:cNvPr id="23" name="11 Rectángulo redondeado"/>
            <p:cNvSpPr/>
            <p:nvPr/>
          </p:nvSpPr>
          <p:spPr>
            <a:xfrm>
              <a:off x="2627784" y="2208553"/>
              <a:ext cx="2268137" cy="958594"/>
            </a:xfrm>
            <a:prstGeom prst="roundRect">
              <a:avLst>
                <a:gd name="adj" fmla="val 8740"/>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solidFill>
                    <a:schemeClr val="bg1"/>
                  </a:solidFill>
                  <a:latin typeface="Arial Narrow" pitchFamily="34" charset="0"/>
                  <a:cs typeface="Arial" pitchFamily="34" charset="0"/>
                </a:rPr>
                <a:t>Cadenas Productivas</a:t>
              </a:r>
            </a:p>
          </p:txBody>
        </p:sp>
        <p:sp>
          <p:nvSpPr>
            <p:cNvPr id="24" name="12 Rectángulo redondeado"/>
            <p:cNvSpPr/>
            <p:nvPr/>
          </p:nvSpPr>
          <p:spPr>
            <a:xfrm>
              <a:off x="75695" y="4768476"/>
              <a:ext cx="2397760" cy="892772"/>
            </a:xfrm>
            <a:prstGeom prst="roundRect">
              <a:avLst>
                <a:gd name="adj" fmla="val 8740"/>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solidFill>
                    <a:schemeClr val="bg1"/>
                  </a:solidFill>
                  <a:latin typeface="Arial Narrow" pitchFamily="34" charset="0"/>
                  <a:cs typeface="Arial" pitchFamily="34" charset="0"/>
                </a:rPr>
                <a:t>Información, Capacitación y Herramientas</a:t>
              </a:r>
            </a:p>
          </p:txBody>
        </p:sp>
        <p:sp>
          <p:nvSpPr>
            <p:cNvPr id="25" name="13 Rectángulo redondeado"/>
            <p:cNvSpPr/>
            <p:nvPr/>
          </p:nvSpPr>
          <p:spPr>
            <a:xfrm>
              <a:off x="2641431" y="4768475"/>
              <a:ext cx="2268137" cy="892773"/>
            </a:xfrm>
            <a:prstGeom prst="roundRect">
              <a:avLst>
                <a:gd name="adj" fmla="val 8740"/>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solidFill>
                    <a:schemeClr val="bg1"/>
                  </a:solidFill>
                  <a:latin typeface="Arial Narrow" pitchFamily="34" charset="0"/>
                  <a:cs typeface="Arial" pitchFamily="34" charset="0"/>
                </a:rPr>
                <a:t>Portal Nafin.com y</a:t>
              </a:r>
            </a:p>
            <a:p>
              <a:pPr algn="ctr">
                <a:defRPr/>
              </a:pPr>
              <a:r>
                <a:rPr lang="es-MX" b="1" dirty="0">
                  <a:solidFill>
                    <a:schemeClr val="bg1"/>
                  </a:solidFill>
                  <a:latin typeface="Arial Narrow" pitchFamily="34" charset="0"/>
                  <a:cs typeface="Arial" pitchFamily="34" charset="0"/>
                </a:rPr>
                <a:t>Centro de atención </a:t>
              </a:r>
            </a:p>
            <a:p>
              <a:pPr algn="ctr">
                <a:defRPr/>
              </a:pPr>
              <a:r>
                <a:rPr lang="es-MX" b="1" dirty="0">
                  <a:solidFill>
                    <a:schemeClr val="bg1"/>
                  </a:solidFill>
                  <a:latin typeface="Arial Narrow" pitchFamily="34" charset="0"/>
                  <a:cs typeface="Arial" pitchFamily="34" charset="0"/>
                </a:rPr>
                <a:t>a </a:t>
              </a:r>
              <a:r>
                <a:rPr lang="es-MX" b="1" dirty="0" err="1" smtClean="0">
                  <a:solidFill>
                    <a:schemeClr val="bg1"/>
                  </a:solidFill>
                  <a:latin typeface="Arial Narrow" pitchFamily="34" charset="0"/>
                  <a:cs typeface="Arial" pitchFamily="34" charset="0"/>
                </a:rPr>
                <a:t>MIPYME’s</a:t>
              </a:r>
              <a:endParaRPr lang="es-MX" b="1" dirty="0">
                <a:solidFill>
                  <a:schemeClr val="bg1"/>
                </a:solidFill>
                <a:latin typeface="Arial Narrow" pitchFamily="34" charset="0"/>
                <a:cs typeface="Arial" pitchFamily="34" charset="0"/>
              </a:endParaRPr>
            </a:p>
          </p:txBody>
        </p:sp>
      </p:grpSp>
      <p:sp>
        <p:nvSpPr>
          <p:cNvPr id="26" name="15 Proceso"/>
          <p:cNvSpPr/>
          <p:nvPr/>
        </p:nvSpPr>
        <p:spPr>
          <a:xfrm>
            <a:off x="1658914" y="3314321"/>
            <a:ext cx="2160202" cy="3079845"/>
          </a:xfrm>
          <a:prstGeom prst="flowChartProcess">
            <a:avLst/>
          </a:prstGeom>
          <a:solidFill>
            <a:srgbClr val="002060"/>
          </a:solidFill>
          <a:ln>
            <a:no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2000" b="1" dirty="0">
                <a:solidFill>
                  <a:schemeClr val="bg1"/>
                </a:solidFill>
                <a:latin typeface="Arial Narrow" pitchFamily="34" charset="0"/>
                <a:cs typeface="Arial" pitchFamily="34" charset="0"/>
              </a:rPr>
              <a:t>Compras del Gobierno Federal</a:t>
            </a:r>
          </a:p>
          <a:p>
            <a:pPr algn="ctr">
              <a:defRPr/>
            </a:pPr>
            <a:endParaRPr lang="es-MX" sz="3200" b="1" dirty="0">
              <a:solidFill>
                <a:schemeClr val="bg1"/>
              </a:solidFill>
              <a:latin typeface="Arial Narrow" pitchFamily="34" charset="0"/>
              <a:cs typeface="Arial" pitchFamily="34" charset="0"/>
            </a:endParaRPr>
          </a:p>
        </p:txBody>
      </p:sp>
      <p:sp>
        <p:nvSpPr>
          <p:cNvPr id="27" name="16 Flecha derecha"/>
          <p:cNvSpPr/>
          <p:nvPr/>
        </p:nvSpPr>
        <p:spPr>
          <a:xfrm>
            <a:off x="3988566" y="3390940"/>
            <a:ext cx="457558" cy="583290"/>
          </a:xfrm>
          <a:prstGeom prst="rightArrow">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schemeClr val="tx1"/>
              </a:solidFill>
              <a:latin typeface="Arial Narrow" pitchFamily="34" charset="0"/>
              <a:cs typeface="Arial" pitchFamily="34" charset="0"/>
            </a:endParaRPr>
          </a:p>
        </p:txBody>
      </p:sp>
      <p:sp>
        <p:nvSpPr>
          <p:cNvPr id="28" name="17 Flecha derecha"/>
          <p:cNvSpPr/>
          <p:nvPr/>
        </p:nvSpPr>
        <p:spPr>
          <a:xfrm>
            <a:off x="3990828" y="4441372"/>
            <a:ext cx="465456" cy="583290"/>
          </a:xfrm>
          <a:prstGeom prst="rightArrow">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schemeClr val="tx1"/>
              </a:solidFill>
              <a:latin typeface="Arial Narrow" pitchFamily="34" charset="0"/>
              <a:cs typeface="Arial" pitchFamily="34" charset="0"/>
            </a:endParaRPr>
          </a:p>
        </p:txBody>
      </p:sp>
      <p:sp>
        <p:nvSpPr>
          <p:cNvPr id="29" name="18 Flecha derecha"/>
          <p:cNvSpPr/>
          <p:nvPr/>
        </p:nvSpPr>
        <p:spPr>
          <a:xfrm>
            <a:off x="3963132" y="5521492"/>
            <a:ext cx="449660" cy="583290"/>
          </a:xfrm>
          <a:prstGeom prst="rightArrow">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schemeClr val="tx1"/>
              </a:solidFill>
              <a:latin typeface="Arial Narrow" pitchFamily="34" charset="0"/>
              <a:cs typeface="Arial" pitchFamily="34" charset="0"/>
            </a:endParaRPr>
          </a:p>
        </p:txBody>
      </p:sp>
    </p:spTree>
    <p:extLst>
      <p:ext uri="{BB962C8B-B14F-4D97-AF65-F5344CB8AC3E}">
        <p14:creationId xmlns:p14="http://schemas.microsoft.com/office/powerpoint/2010/main" val="20167152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0386" name="Group 2"/>
          <p:cNvGrpSpPr>
            <a:grpSpLocks/>
          </p:cNvGrpSpPr>
          <p:nvPr/>
        </p:nvGrpSpPr>
        <p:grpSpPr bwMode="auto">
          <a:xfrm>
            <a:off x="1550988" y="217488"/>
            <a:ext cx="9144000" cy="6634162"/>
            <a:chOff x="0" y="141"/>
            <a:chExt cx="5760" cy="4179"/>
          </a:xfrm>
        </p:grpSpPr>
        <p:grpSp>
          <p:nvGrpSpPr>
            <p:cNvPr id="1040387" name="Group 3"/>
            <p:cNvGrpSpPr>
              <a:grpSpLocks/>
            </p:cNvGrpSpPr>
            <p:nvPr/>
          </p:nvGrpSpPr>
          <p:grpSpPr bwMode="auto">
            <a:xfrm>
              <a:off x="0" y="141"/>
              <a:ext cx="5760" cy="4179"/>
              <a:chOff x="0" y="141"/>
              <a:chExt cx="5760" cy="4179"/>
            </a:xfrm>
          </p:grpSpPr>
          <p:grpSp>
            <p:nvGrpSpPr>
              <p:cNvPr id="1040388" name="Group 4"/>
              <p:cNvGrpSpPr>
                <a:grpSpLocks/>
              </p:cNvGrpSpPr>
              <p:nvPr/>
            </p:nvGrpSpPr>
            <p:grpSpPr bwMode="auto">
              <a:xfrm>
                <a:off x="0" y="141"/>
                <a:ext cx="5760" cy="4179"/>
                <a:chOff x="0" y="0"/>
                <a:chExt cx="5760" cy="4179"/>
              </a:xfrm>
            </p:grpSpPr>
            <p:grpSp>
              <p:nvGrpSpPr>
                <p:cNvPr id="1040389" name="Group 5"/>
                <p:cNvGrpSpPr>
                  <a:grpSpLocks/>
                </p:cNvGrpSpPr>
                <p:nvPr/>
              </p:nvGrpSpPr>
              <p:grpSpPr bwMode="auto">
                <a:xfrm>
                  <a:off x="0" y="0"/>
                  <a:ext cx="5760" cy="4179"/>
                  <a:chOff x="0" y="0"/>
                  <a:chExt cx="5760" cy="4179"/>
                </a:xfrm>
              </p:grpSpPr>
              <p:grpSp>
                <p:nvGrpSpPr>
                  <p:cNvPr id="1040390" name="Group 6"/>
                  <p:cNvGrpSpPr>
                    <a:grpSpLocks/>
                  </p:cNvGrpSpPr>
                  <p:nvPr/>
                </p:nvGrpSpPr>
                <p:grpSpPr bwMode="auto">
                  <a:xfrm>
                    <a:off x="0" y="0"/>
                    <a:ext cx="5760" cy="4179"/>
                    <a:chOff x="0" y="0"/>
                    <a:chExt cx="5760" cy="4179"/>
                  </a:xfrm>
                </p:grpSpPr>
                <p:grpSp>
                  <p:nvGrpSpPr>
                    <p:cNvPr id="1040391" name="Group 7"/>
                    <p:cNvGrpSpPr>
                      <a:grpSpLocks/>
                    </p:cNvGrpSpPr>
                    <p:nvPr/>
                  </p:nvGrpSpPr>
                  <p:grpSpPr bwMode="auto">
                    <a:xfrm>
                      <a:off x="0" y="0"/>
                      <a:ext cx="5760" cy="4179"/>
                      <a:chOff x="0" y="0"/>
                      <a:chExt cx="5760" cy="4179"/>
                    </a:xfrm>
                  </p:grpSpPr>
                  <p:pic>
                    <p:nvPicPr>
                      <p:cNvPr id="104039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17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0393" name="Rectangle 9"/>
                      <p:cNvSpPr>
                        <a:spLocks noChangeArrowheads="1"/>
                      </p:cNvSpPr>
                      <p:nvPr/>
                    </p:nvSpPr>
                    <p:spPr bwMode="auto">
                      <a:xfrm>
                        <a:off x="1668" y="900"/>
                        <a:ext cx="564" cy="9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s-MX" sz="800">
                            <a:effectLst>
                              <a:outerShdw blurRad="38100" dist="38100" dir="2700000" algn="tl">
                                <a:srgbClr val="C0C0C0"/>
                              </a:outerShdw>
                            </a:effectLst>
                            <a:latin typeface="Tahoma" pitchFamily="34" charset="0"/>
                          </a:rPr>
                          <a:t>GDF</a:t>
                        </a:r>
                        <a:endParaRPr lang="es-ES" sz="800">
                          <a:effectLst>
                            <a:outerShdw blurRad="38100" dist="38100" dir="2700000" algn="tl">
                              <a:srgbClr val="C0C0C0"/>
                            </a:outerShdw>
                          </a:effectLst>
                          <a:latin typeface="Tahoma" pitchFamily="34" charset="0"/>
                        </a:endParaRPr>
                      </a:p>
                    </p:txBody>
                  </p:sp>
                </p:grpSp>
                <p:sp>
                  <p:nvSpPr>
                    <p:cNvPr id="1040394" name="Rectangle 10"/>
                    <p:cNvSpPr>
                      <a:spLocks noChangeArrowheads="1"/>
                    </p:cNvSpPr>
                    <p:nvPr/>
                  </p:nvSpPr>
                  <p:spPr bwMode="auto">
                    <a:xfrm>
                      <a:off x="2358" y="1512"/>
                      <a:ext cx="1956" cy="1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s-ES" sz="800">
                        <a:effectLst>
                          <a:outerShdw blurRad="38100" dist="38100" dir="2700000" algn="tl">
                            <a:srgbClr val="C0C0C0"/>
                          </a:outerShdw>
                        </a:effectLst>
                        <a:latin typeface="Tahoma" pitchFamily="34" charset="0"/>
                      </a:endParaRPr>
                    </a:p>
                  </p:txBody>
                </p:sp>
              </p:grpSp>
              <p:sp>
                <p:nvSpPr>
                  <p:cNvPr id="1040395" name="Rectangle 11"/>
                  <p:cNvSpPr>
                    <a:spLocks noChangeArrowheads="1"/>
                  </p:cNvSpPr>
                  <p:nvPr/>
                </p:nvSpPr>
                <p:spPr bwMode="auto">
                  <a:xfrm>
                    <a:off x="2353" y="1510"/>
                    <a:ext cx="1939" cy="113"/>
                  </a:xfrm>
                  <a:prstGeom prst="rect">
                    <a:avLst/>
                  </a:prstGeom>
                  <a:solidFill>
                    <a:schemeClr val="bg1"/>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grpSp>
              <p:nvGrpSpPr>
                <p:cNvPr id="1040396" name="Group 12"/>
                <p:cNvGrpSpPr>
                  <a:grpSpLocks/>
                </p:cNvGrpSpPr>
                <p:nvPr/>
              </p:nvGrpSpPr>
              <p:grpSpPr bwMode="auto">
                <a:xfrm>
                  <a:off x="2388" y="3082"/>
                  <a:ext cx="2185" cy="103"/>
                  <a:chOff x="2388" y="3082"/>
                  <a:chExt cx="2185" cy="103"/>
                </a:xfrm>
              </p:grpSpPr>
              <p:sp>
                <p:nvSpPr>
                  <p:cNvPr id="1040397" name="Rectangle 13"/>
                  <p:cNvSpPr>
                    <a:spLocks noChangeArrowheads="1"/>
                  </p:cNvSpPr>
                  <p:nvPr/>
                </p:nvSpPr>
                <p:spPr bwMode="auto">
                  <a:xfrm>
                    <a:off x="2388" y="3084"/>
                    <a:ext cx="401" cy="98"/>
                  </a:xfrm>
                  <a:prstGeom prst="rect">
                    <a:avLst/>
                  </a:prstGeom>
                  <a:solidFill>
                    <a:schemeClr val="bg1"/>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040398" name="Rectangle 14"/>
                  <p:cNvSpPr>
                    <a:spLocks noChangeArrowheads="1"/>
                  </p:cNvSpPr>
                  <p:nvPr/>
                </p:nvSpPr>
                <p:spPr bwMode="auto">
                  <a:xfrm>
                    <a:off x="2884" y="3082"/>
                    <a:ext cx="401" cy="98"/>
                  </a:xfrm>
                  <a:prstGeom prst="rect">
                    <a:avLst/>
                  </a:prstGeom>
                  <a:solidFill>
                    <a:schemeClr val="bg1"/>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040399" name="Rectangle 15"/>
                  <p:cNvSpPr>
                    <a:spLocks noChangeArrowheads="1"/>
                  </p:cNvSpPr>
                  <p:nvPr/>
                </p:nvSpPr>
                <p:spPr bwMode="auto">
                  <a:xfrm>
                    <a:off x="3696" y="3087"/>
                    <a:ext cx="401" cy="98"/>
                  </a:xfrm>
                  <a:prstGeom prst="rect">
                    <a:avLst/>
                  </a:prstGeom>
                  <a:solidFill>
                    <a:schemeClr val="bg1"/>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040400" name="Rectangle 16"/>
                  <p:cNvSpPr>
                    <a:spLocks noChangeArrowheads="1"/>
                  </p:cNvSpPr>
                  <p:nvPr/>
                </p:nvSpPr>
                <p:spPr bwMode="auto">
                  <a:xfrm>
                    <a:off x="4172" y="3085"/>
                    <a:ext cx="401" cy="98"/>
                  </a:xfrm>
                  <a:prstGeom prst="rect">
                    <a:avLst/>
                  </a:prstGeom>
                  <a:solidFill>
                    <a:schemeClr val="bg1"/>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grpSp>
          <p:graphicFrame>
            <p:nvGraphicFramePr>
              <p:cNvPr id="1040401" name="Object 17"/>
              <p:cNvGraphicFramePr>
                <a:graphicFrameLocks noChangeAspect="1"/>
              </p:cNvGraphicFramePr>
              <p:nvPr/>
            </p:nvGraphicFramePr>
            <p:xfrm>
              <a:off x="0" y="915"/>
              <a:ext cx="744" cy="2604"/>
            </p:xfrm>
            <a:graphic>
              <a:graphicData uri="http://schemas.openxmlformats.org/presentationml/2006/ole">
                <mc:AlternateContent xmlns:mc="http://schemas.openxmlformats.org/markup-compatibility/2006">
                  <mc:Choice xmlns:v="urn:schemas-microsoft-com:vml" Requires="v">
                    <p:oleObj spid="_x0000_s5258" name="Imagen de mapa de bits" r:id="rId4" imgW="1181265" imgH="4133333" progId="Paint.Picture">
                      <p:embed/>
                    </p:oleObj>
                  </mc:Choice>
                  <mc:Fallback>
                    <p:oleObj name="Imagen de mapa de bits" r:id="rId4" imgW="1181265" imgH="4133333"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5"/>
                            <a:ext cx="744" cy="2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0402" name="Object 18"/>
              <p:cNvGraphicFramePr>
                <a:graphicFrameLocks noChangeAspect="1"/>
              </p:cNvGraphicFramePr>
              <p:nvPr/>
            </p:nvGraphicFramePr>
            <p:xfrm>
              <a:off x="14" y="225"/>
              <a:ext cx="4865" cy="684"/>
            </p:xfrm>
            <a:graphic>
              <a:graphicData uri="http://schemas.openxmlformats.org/presentationml/2006/ole">
                <mc:AlternateContent xmlns:mc="http://schemas.openxmlformats.org/markup-compatibility/2006">
                  <mc:Choice xmlns:v="urn:schemas-microsoft-com:vml" Requires="v">
                    <p:oleObj spid="_x0000_s5259" name="Imagen de mapa de bits" r:id="rId6" imgW="7342857" imgH="1085714" progId="Paint.Picture">
                      <p:embed/>
                    </p:oleObj>
                  </mc:Choice>
                  <mc:Fallback>
                    <p:oleObj name="Imagen de mapa de bits" r:id="rId6" imgW="7342857" imgH="1085714"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 y="225"/>
                            <a:ext cx="4865" cy="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40403" name="Rectangle 19"/>
            <p:cNvSpPr>
              <a:spLocks noChangeArrowheads="1"/>
            </p:cNvSpPr>
            <p:nvPr/>
          </p:nvSpPr>
          <p:spPr bwMode="auto">
            <a:xfrm>
              <a:off x="2831" y="1988"/>
              <a:ext cx="492" cy="183"/>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040404" name="Rectangle 20"/>
            <p:cNvSpPr>
              <a:spLocks noChangeArrowheads="1"/>
            </p:cNvSpPr>
            <p:nvPr/>
          </p:nvSpPr>
          <p:spPr bwMode="auto">
            <a:xfrm>
              <a:off x="3643" y="1986"/>
              <a:ext cx="492" cy="183"/>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040405" name="Rectangle 21"/>
            <p:cNvSpPr>
              <a:spLocks noChangeArrowheads="1"/>
            </p:cNvSpPr>
            <p:nvPr/>
          </p:nvSpPr>
          <p:spPr bwMode="auto">
            <a:xfrm>
              <a:off x="4140" y="1991"/>
              <a:ext cx="492" cy="183"/>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040406" name="Rectangle 22"/>
            <p:cNvSpPr>
              <a:spLocks noChangeArrowheads="1"/>
            </p:cNvSpPr>
            <p:nvPr/>
          </p:nvSpPr>
          <p:spPr bwMode="auto">
            <a:xfrm>
              <a:off x="3646" y="1877"/>
              <a:ext cx="991" cy="112"/>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pic>
        <p:nvPicPr>
          <p:cNvPr id="1040407" name="Picture 23" descr="C:\Archivos de programa\Archivos comunes\Microsoft Shared\Clipart\themes1\Bullets\BD21301_.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99289" y="3460751"/>
            <a:ext cx="149225" cy="149225"/>
          </a:xfrm>
          <a:prstGeom prst="rect">
            <a:avLst/>
          </a:prstGeom>
          <a:solidFill>
            <a:srgbClr val="FFFF66"/>
          </a:solidFill>
          <a:ln w="9525">
            <a:solidFill>
              <a:srgbClr val="FF3300"/>
            </a:solidFill>
            <a:miter lim="800000"/>
            <a:headEnd/>
            <a:tailEnd/>
          </a:ln>
        </p:spPr>
      </p:pic>
      <p:pic>
        <p:nvPicPr>
          <p:cNvPr id="1040408" name="Picture 24" descr="C:\Archivos de programa\Archivos comunes\Microsoft Shared\Clipart\themes1\Bullets\BD21301_.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8339" y="3929064"/>
            <a:ext cx="149225" cy="149225"/>
          </a:xfrm>
          <a:prstGeom prst="rect">
            <a:avLst/>
          </a:prstGeom>
          <a:solidFill>
            <a:srgbClr val="FFFF66"/>
          </a:solidFill>
          <a:ln w="9525">
            <a:solidFill>
              <a:srgbClr val="FF3300"/>
            </a:solidFill>
            <a:miter lim="800000"/>
            <a:headEnd/>
            <a:tailEnd/>
          </a:ln>
        </p:spPr>
      </p:pic>
      <p:pic>
        <p:nvPicPr>
          <p:cNvPr id="1040409" name="Picture 25" descr="C:\Archivos de programa\Archivos comunes\Microsoft Shared\Clipart\themes1\Bullets\BD21301_.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8339" y="4410076"/>
            <a:ext cx="149225" cy="149225"/>
          </a:xfrm>
          <a:prstGeom prst="rect">
            <a:avLst/>
          </a:prstGeom>
          <a:solidFill>
            <a:srgbClr val="FFFF66"/>
          </a:solidFill>
          <a:ln w="9525">
            <a:solidFill>
              <a:srgbClr val="FF3300"/>
            </a:solidFill>
            <a:miter lim="800000"/>
            <a:headEnd/>
            <a:tailEnd/>
          </a:ln>
        </p:spPr>
      </p:pic>
      <p:pic>
        <p:nvPicPr>
          <p:cNvPr id="1040410" name="Picture 26" descr="C:\Archivos de programa\Archivos comunes\Microsoft Shared\Clipart\themes1\Bullets\BD21301_.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2626" y="4857751"/>
            <a:ext cx="149225" cy="149225"/>
          </a:xfrm>
          <a:prstGeom prst="rect">
            <a:avLst/>
          </a:prstGeom>
          <a:solidFill>
            <a:srgbClr val="FFFF66"/>
          </a:solidFill>
          <a:ln w="9525">
            <a:solidFill>
              <a:srgbClr val="FF3300"/>
            </a:solidFill>
            <a:miter lim="800000"/>
            <a:headEnd/>
            <a:tailEnd/>
          </a:ln>
        </p:spPr>
      </p:pic>
      <p:sp>
        <p:nvSpPr>
          <p:cNvPr id="1040411" name="Rectangle 27"/>
          <p:cNvSpPr>
            <a:spLocks noChangeArrowheads="1"/>
          </p:cNvSpPr>
          <p:nvPr/>
        </p:nvSpPr>
        <p:spPr bwMode="auto">
          <a:xfrm>
            <a:off x="7021514" y="3484563"/>
            <a:ext cx="104775" cy="9525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040412" name="Rectangle 28"/>
          <p:cNvSpPr>
            <a:spLocks noChangeArrowheads="1"/>
          </p:cNvSpPr>
          <p:nvPr/>
        </p:nvSpPr>
        <p:spPr bwMode="auto">
          <a:xfrm>
            <a:off x="7035801" y="3952875"/>
            <a:ext cx="104775" cy="9525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040413" name="Rectangle 29"/>
          <p:cNvSpPr>
            <a:spLocks noChangeArrowheads="1"/>
          </p:cNvSpPr>
          <p:nvPr/>
        </p:nvSpPr>
        <p:spPr bwMode="auto">
          <a:xfrm>
            <a:off x="7040564" y="4432300"/>
            <a:ext cx="104775" cy="9525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040414" name="Rectangle 30"/>
          <p:cNvSpPr>
            <a:spLocks noChangeArrowheads="1"/>
          </p:cNvSpPr>
          <p:nvPr/>
        </p:nvSpPr>
        <p:spPr bwMode="auto">
          <a:xfrm>
            <a:off x="7045326" y="4879975"/>
            <a:ext cx="104775" cy="9525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040415" name="Rectangle 31">
            <a:hlinkClick r:id="" action="ppaction://hlinkshowjump?jump=nextslide"/>
          </p:cNvPr>
          <p:cNvSpPr>
            <a:spLocks noChangeArrowheads="1"/>
          </p:cNvSpPr>
          <p:nvPr/>
        </p:nvSpPr>
        <p:spPr bwMode="auto">
          <a:xfrm>
            <a:off x="8578850" y="5884864"/>
            <a:ext cx="685800" cy="161925"/>
          </a:xfrm>
          <a:prstGeom prst="rect">
            <a:avLst/>
          </a:prstGeom>
          <a:noFill/>
          <a:ln w="38100">
            <a:solidFill>
              <a:srgbClr val="FF3300"/>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nvGrpSpPr>
          <p:cNvPr id="1040416" name="Group 32"/>
          <p:cNvGrpSpPr>
            <a:grpSpLocks/>
          </p:cNvGrpSpPr>
          <p:nvPr/>
        </p:nvGrpSpPr>
        <p:grpSpPr bwMode="auto">
          <a:xfrm>
            <a:off x="5346700" y="5097464"/>
            <a:ext cx="3462338" cy="161925"/>
            <a:chOff x="2391" y="3222"/>
            <a:chExt cx="2181" cy="102"/>
          </a:xfrm>
        </p:grpSpPr>
        <p:sp>
          <p:nvSpPr>
            <p:cNvPr id="1040417" name="Rectangle 33"/>
            <p:cNvSpPr>
              <a:spLocks noChangeArrowheads="1"/>
            </p:cNvSpPr>
            <p:nvPr/>
          </p:nvSpPr>
          <p:spPr bwMode="auto">
            <a:xfrm>
              <a:off x="2391" y="3228"/>
              <a:ext cx="396" cy="9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s-ES" sz="900">
                  <a:effectLst>
                    <a:outerShdw blurRad="38100" dist="38100" dir="2700000" algn="tl">
                      <a:srgbClr val="FFFFFF"/>
                    </a:outerShdw>
                  </a:effectLst>
                  <a:latin typeface="Tahoma" pitchFamily="34" charset="0"/>
                </a:rPr>
                <a:t>85,337.17</a:t>
              </a:r>
            </a:p>
          </p:txBody>
        </p:sp>
        <p:sp>
          <p:nvSpPr>
            <p:cNvPr id="1040418" name="Rectangle 34"/>
            <p:cNvSpPr>
              <a:spLocks noChangeArrowheads="1"/>
            </p:cNvSpPr>
            <p:nvPr/>
          </p:nvSpPr>
          <p:spPr bwMode="auto">
            <a:xfrm>
              <a:off x="2886" y="3222"/>
              <a:ext cx="396" cy="9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s-ES" sz="900">
                  <a:effectLst>
                    <a:outerShdw blurRad="38100" dist="38100" dir="2700000" algn="tl">
                      <a:srgbClr val="FFFFFF"/>
                    </a:outerShdw>
                  </a:effectLst>
                  <a:latin typeface="Tahoma" pitchFamily="34" charset="0"/>
                </a:rPr>
                <a:t>85,337.17</a:t>
              </a:r>
            </a:p>
          </p:txBody>
        </p:sp>
        <p:sp>
          <p:nvSpPr>
            <p:cNvPr id="1040419" name="Rectangle 35"/>
            <p:cNvSpPr>
              <a:spLocks noChangeArrowheads="1"/>
            </p:cNvSpPr>
            <p:nvPr/>
          </p:nvSpPr>
          <p:spPr bwMode="auto">
            <a:xfrm>
              <a:off x="3699" y="3228"/>
              <a:ext cx="396" cy="9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s-ES" sz="900">
                  <a:effectLst>
                    <a:outerShdw blurRad="38100" dist="38100" dir="2700000" algn="tl">
                      <a:srgbClr val="FFFFFF"/>
                    </a:outerShdw>
                  </a:effectLst>
                  <a:latin typeface="Tahoma" pitchFamily="34" charset="0"/>
                </a:rPr>
                <a:t>850.40</a:t>
              </a:r>
            </a:p>
          </p:txBody>
        </p:sp>
        <p:sp>
          <p:nvSpPr>
            <p:cNvPr id="1040420" name="Rectangle 36"/>
            <p:cNvSpPr>
              <a:spLocks noChangeArrowheads="1"/>
            </p:cNvSpPr>
            <p:nvPr/>
          </p:nvSpPr>
          <p:spPr bwMode="auto">
            <a:xfrm>
              <a:off x="4176" y="3228"/>
              <a:ext cx="396" cy="9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s-ES" sz="900">
                  <a:effectLst>
                    <a:outerShdw blurRad="38100" dist="38100" dir="2700000" algn="tl">
                      <a:srgbClr val="FFFFFF"/>
                    </a:outerShdw>
                  </a:effectLst>
                  <a:latin typeface="Tahoma" pitchFamily="34" charset="0"/>
                </a:rPr>
                <a:t>84,486.77</a:t>
              </a:r>
            </a:p>
          </p:txBody>
        </p:sp>
      </p:grpSp>
      <p:sp>
        <p:nvSpPr>
          <p:cNvPr id="1040421" name="Rectangle 37"/>
          <p:cNvSpPr>
            <a:spLocks noChangeArrowheads="1"/>
          </p:cNvSpPr>
          <p:nvPr/>
        </p:nvSpPr>
        <p:spPr bwMode="auto">
          <a:xfrm>
            <a:off x="5295901" y="2608263"/>
            <a:ext cx="3057525" cy="17145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r>
              <a:rPr lang="es-MX" sz="700">
                <a:effectLst>
                  <a:outerShdw blurRad="38100" dist="38100" dir="2700000" algn="tl">
                    <a:srgbClr val="FFFFFF"/>
                  </a:outerShdw>
                </a:effectLst>
                <a:latin typeface="Tahoma" pitchFamily="34" charset="0"/>
              </a:rPr>
              <a:t>Banorte</a:t>
            </a:r>
            <a:r>
              <a:rPr lang="es-ES" sz="700">
                <a:effectLst>
                  <a:outerShdw blurRad="38100" dist="38100" dir="2700000" algn="tl">
                    <a:srgbClr val="FFFFFF"/>
                  </a:outerShdw>
                </a:effectLst>
                <a:latin typeface="Tahoma" pitchFamily="34" charset="0"/>
              </a:rPr>
              <a:t> Cta 6789-2 Banco Suc 0</a:t>
            </a:r>
            <a:r>
              <a:rPr lang="es-MX" sz="700">
                <a:effectLst>
                  <a:outerShdw blurRad="38100" dist="38100" dir="2700000" algn="tl">
                    <a:srgbClr val="FFFFFF"/>
                  </a:outerShdw>
                </a:effectLst>
                <a:latin typeface="Tahoma" pitchFamily="34" charset="0"/>
              </a:rPr>
              <a:t>22</a:t>
            </a:r>
            <a:endParaRPr lang="es-ES" sz="700">
              <a:effectLst>
                <a:outerShdw blurRad="38100" dist="38100" dir="2700000" algn="tl">
                  <a:srgbClr val="FFFFFF"/>
                </a:outerShdw>
              </a:effectLst>
              <a:latin typeface="Tahoma" pitchFamily="34" charset="0"/>
            </a:endParaRPr>
          </a:p>
        </p:txBody>
      </p:sp>
      <p:sp>
        <p:nvSpPr>
          <p:cNvPr id="1040422" name="Rectangle 38"/>
          <p:cNvSpPr>
            <a:spLocks noChangeArrowheads="1"/>
          </p:cNvSpPr>
          <p:nvPr/>
        </p:nvSpPr>
        <p:spPr bwMode="auto">
          <a:xfrm>
            <a:off x="8293100" y="3000375"/>
            <a:ext cx="414338" cy="96838"/>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s-MX" sz="800"/>
              <a:t>11.2%</a:t>
            </a:r>
            <a:endParaRPr lang="es-ES" sz="800"/>
          </a:p>
        </p:txBody>
      </p:sp>
      <p:pic>
        <p:nvPicPr>
          <p:cNvPr id="1040423" name="Picture 39"/>
          <p:cNvPicPr>
            <a:picLocks noChangeAspect="1" noChangeArrowheads="1"/>
          </p:cNvPicPr>
          <p:nvPr/>
        </p:nvPicPr>
        <p:blipFill>
          <a:blip r:embed="rId9">
            <a:extLst>
              <a:ext uri="{28A0092B-C50C-407E-A947-70E740481C1C}">
                <a14:useLocalDpi xmlns:a14="http://schemas.microsoft.com/office/drawing/2010/main" val="0"/>
              </a:ext>
            </a:extLst>
          </a:blip>
          <a:srcRect b="83679"/>
          <a:stretch>
            <a:fillRect/>
          </a:stretch>
        </p:blipFill>
        <p:spPr bwMode="auto">
          <a:xfrm>
            <a:off x="1524000" y="36513"/>
            <a:ext cx="9170988"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0424" name="Text Box 40"/>
          <p:cNvSpPr txBox="1">
            <a:spLocks noChangeArrowheads="1"/>
          </p:cNvSpPr>
          <p:nvPr/>
        </p:nvSpPr>
        <p:spPr bwMode="auto">
          <a:xfrm>
            <a:off x="2284414" y="5338763"/>
            <a:ext cx="5653087" cy="12192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66750" indent="-209550"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just"/>
            <a:r>
              <a:rPr lang="es-ES_tradnl" sz="1800" b="1" dirty="0">
                <a:solidFill>
                  <a:schemeClr val="accent2"/>
                </a:solidFill>
                <a:latin typeface="Arial" pitchFamily="34" charset="0"/>
              </a:rPr>
              <a:t>El proveedor selecciona documentos negociables  que desea descontar electrónicamente con el Intermediario Financiero.</a:t>
            </a:r>
          </a:p>
          <a:p>
            <a:pPr lvl="1" algn="just">
              <a:buFontTx/>
              <a:buChar char="•"/>
            </a:pPr>
            <a:r>
              <a:rPr lang="es-ES_tradnl" sz="1800" b="1" dirty="0">
                <a:solidFill>
                  <a:schemeClr val="accent2"/>
                </a:solidFill>
                <a:latin typeface="Arial" pitchFamily="34" charset="0"/>
              </a:rPr>
              <a:t>Identifica tasa e importe a recibir.</a:t>
            </a:r>
            <a:endParaRPr lang="es-ES" sz="1800" b="1" dirty="0">
              <a:solidFill>
                <a:schemeClr val="accent2"/>
              </a:solidFill>
              <a:latin typeface="Arial" pitchFamily="34" charset="0"/>
            </a:endParaRPr>
          </a:p>
        </p:txBody>
      </p:sp>
      <p:sp>
        <p:nvSpPr>
          <p:cNvPr id="1040425" name="Rectangle 41"/>
          <p:cNvSpPr>
            <a:spLocks noChangeArrowheads="1"/>
          </p:cNvSpPr>
          <p:nvPr/>
        </p:nvSpPr>
        <p:spPr bwMode="auto">
          <a:xfrm>
            <a:off x="1949451" y="330200"/>
            <a:ext cx="1401763" cy="6302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040426" name="Text Box 42"/>
          <p:cNvSpPr txBox="1">
            <a:spLocks noChangeArrowheads="1"/>
          </p:cNvSpPr>
          <p:nvPr/>
        </p:nvSpPr>
        <p:spPr bwMode="auto">
          <a:xfrm>
            <a:off x="3732213" y="546100"/>
            <a:ext cx="2659062"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r>
              <a:rPr lang="es-MX" sz="900">
                <a:latin typeface="Times" pitchFamily="18" charset="0"/>
              </a:rPr>
              <a:t>COMERCIALIZADORA, S.A. DE C.V.</a:t>
            </a:r>
          </a:p>
          <a:p>
            <a:pPr algn="l" eaLnBrk="1" hangingPunct="1"/>
            <a:r>
              <a:rPr lang="es-MX" sz="900">
                <a:latin typeface="Times" pitchFamily="18" charset="0"/>
              </a:rPr>
              <a:t>MIGUEL TORRES JIMENEZ</a:t>
            </a:r>
            <a:endParaRPr lang="es-ES" sz="900">
              <a:latin typeface="Times" pitchFamily="18" charset="0"/>
            </a:endParaRPr>
          </a:p>
        </p:txBody>
      </p:sp>
      <p:grpSp>
        <p:nvGrpSpPr>
          <p:cNvPr id="1040427" name="Group 43"/>
          <p:cNvGrpSpPr>
            <a:grpSpLocks/>
          </p:cNvGrpSpPr>
          <p:nvPr/>
        </p:nvGrpSpPr>
        <p:grpSpPr bwMode="auto">
          <a:xfrm>
            <a:off x="5240339" y="2292351"/>
            <a:ext cx="4719637" cy="809625"/>
            <a:chOff x="2341" y="1180"/>
            <a:chExt cx="2973" cy="510"/>
          </a:xfrm>
        </p:grpSpPr>
        <p:sp>
          <p:nvSpPr>
            <p:cNvPr id="1040428" name="Rectangle 44"/>
            <p:cNvSpPr>
              <a:spLocks noChangeArrowheads="1"/>
            </p:cNvSpPr>
            <p:nvPr/>
          </p:nvSpPr>
          <p:spPr bwMode="auto">
            <a:xfrm>
              <a:off x="2344" y="1180"/>
              <a:ext cx="2961" cy="51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r>
                <a:rPr lang="es-ES" sz="1600">
                  <a:effectLst>
                    <a:outerShdw blurRad="38100" dist="38100" dir="2700000" algn="tl">
                      <a:srgbClr val="FFFFFF"/>
                    </a:outerShdw>
                  </a:effectLst>
                  <a:latin typeface="Tahoma" pitchFamily="34" charset="0"/>
                </a:rPr>
                <a:t>Seleccionar un Intermediario Financiero</a:t>
              </a:r>
            </a:p>
            <a:p>
              <a:pPr algn="l" eaLnBrk="1" hangingPunct="1"/>
              <a:r>
                <a:rPr lang="es-ES" sz="1600">
                  <a:effectLst>
                    <a:outerShdw blurRad="38100" dist="38100" dir="2700000" algn="tl">
                      <a:srgbClr val="FFFFFF"/>
                    </a:outerShdw>
                  </a:effectLst>
                  <a:latin typeface="Tahoma" pitchFamily="34" charset="0"/>
                </a:rPr>
                <a:t>Cta 6789-2 Banco Suc 0</a:t>
              </a:r>
              <a:r>
                <a:rPr lang="es-MX" sz="1600">
                  <a:effectLst>
                    <a:outerShdw blurRad="38100" dist="38100" dir="2700000" algn="tl">
                      <a:srgbClr val="FFFFFF"/>
                    </a:outerShdw>
                  </a:effectLst>
                  <a:latin typeface="Tahoma" pitchFamily="34" charset="0"/>
                </a:rPr>
                <a:t>22</a:t>
              </a:r>
              <a:endParaRPr lang="es-ES" sz="1600">
                <a:effectLst>
                  <a:outerShdw blurRad="38100" dist="38100" dir="2700000" algn="tl">
                    <a:srgbClr val="FFFFFF"/>
                  </a:outerShdw>
                </a:effectLst>
                <a:latin typeface="Tahoma" pitchFamily="34" charset="0"/>
              </a:endParaRPr>
            </a:p>
            <a:p>
              <a:pPr algn="l" eaLnBrk="1" hangingPunct="1"/>
              <a:endParaRPr lang="es-ES" sz="1600">
                <a:effectLst>
                  <a:outerShdw blurRad="38100" dist="38100" dir="2700000" algn="tl">
                    <a:srgbClr val="FFFFFF"/>
                  </a:outerShdw>
                </a:effectLst>
                <a:latin typeface="Tahoma" pitchFamily="34" charset="0"/>
              </a:endParaRPr>
            </a:p>
          </p:txBody>
        </p:sp>
        <p:sp>
          <p:nvSpPr>
            <p:cNvPr id="1040429" name="Rectangle 45"/>
            <p:cNvSpPr>
              <a:spLocks noChangeArrowheads="1"/>
            </p:cNvSpPr>
            <p:nvPr/>
          </p:nvSpPr>
          <p:spPr bwMode="auto">
            <a:xfrm>
              <a:off x="2341" y="1373"/>
              <a:ext cx="2973" cy="130"/>
            </a:xfrm>
            <a:prstGeom prst="rect">
              <a:avLst/>
            </a:prstGeom>
            <a:solidFill>
              <a:srgbClr val="C9FB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sp>
        <p:nvSpPr>
          <p:cNvPr id="1040430" name="Oval 46"/>
          <p:cNvSpPr>
            <a:spLocks noChangeArrowheads="1"/>
          </p:cNvSpPr>
          <p:nvPr/>
        </p:nvSpPr>
        <p:spPr bwMode="auto">
          <a:xfrm>
            <a:off x="5754689" y="2970213"/>
            <a:ext cx="1328737" cy="488950"/>
          </a:xfrm>
          <a:prstGeom prst="ellipse">
            <a:avLst/>
          </a:prstGeom>
          <a:solidFill>
            <a:srgbClr val="3689A0"/>
          </a:solidFill>
          <a:ln w="381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s-ES" sz="1300"/>
              <a:t>Monto a</a:t>
            </a:r>
          </a:p>
          <a:p>
            <a:pPr eaLnBrk="1" hangingPunct="1"/>
            <a:r>
              <a:rPr lang="es-ES" sz="1300"/>
              <a:t>Descontar</a:t>
            </a:r>
          </a:p>
        </p:txBody>
      </p:sp>
      <p:sp>
        <p:nvSpPr>
          <p:cNvPr id="1040431" name="Oval 47"/>
          <p:cNvSpPr>
            <a:spLocks noChangeArrowheads="1"/>
          </p:cNvSpPr>
          <p:nvPr/>
        </p:nvSpPr>
        <p:spPr bwMode="auto">
          <a:xfrm>
            <a:off x="7197725" y="3033713"/>
            <a:ext cx="1106488" cy="444500"/>
          </a:xfrm>
          <a:prstGeom prst="ellipse">
            <a:avLst/>
          </a:prstGeom>
          <a:solidFill>
            <a:srgbClr val="3689A0"/>
          </a:solidFill>
          <a:ln w="381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s-ES" sz="1300"/>
              <a:t>Intereses</a:t>
            </a:r>
          </a:p>
        </p:txBody>
      </p:sp>
      <p:sp>
        <p:nvSpPr>
          <p:cNvPr id="1040432" name="Oval 48"/>
          <p:cNvSpPr>
            <a:spLocks noChangeArrowheads="1"/>
          </p:cNvSpPr>
          <p:nvPr/>
        </p:nvSpPr>
        <p:spPr bwMode="auto">
          <a:xfrm>
            <a:off x="8235950" y="3025775"/>
            <a:ext cx="1106488" cy="444500"/>
          </a:xfrm>
          <a:prstGeom prst="ellipse">
            <a:avLst/>
          </a:prstGeom>
          <a:solidFill>
            <a:srgbClr val="3689A0"/>
          </a:solidFill>
          <a:ln w="381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s-ES" sz="1200"/>
              <a:t>Monto a</a:t>
            </a:r>
          </a:p>
          <a:p>
            <a:pPr eaLnBrk="1" hangingPunct="1"/>
            <a:r>
              <a:rPr lang="es-ES" sz="1200"/>
              <a:t> Recibir</a:t>
            </a:r>
          </a:p>
        </p:txBody>
      </p:sp>
      <p:sp>
        <p:nvSpPr>
          <p:cNvPr id="1040433" name="Oval 49"/>
          <p:cNvSpPr>
            <a:spLocks noChangeArrowheads="1"/>
          </p:cNvSpPr>
          <p:nvPr/>
        </p:nvSpPr>
        <p:spPr bwMode="auto">
          <a:xfrm>
            <a:off x="7829550" y="2646363"/>
            <a:ext cx="1106488" cy="444500"/>
          </a:xfrm>
          <a:prstGeom prst="ellipse">
            <a:avLst/>
          </a:prstGeom>
          <a:solidFill>
            <a:srgbClr val="3689A0"/>
          </a:solidFill>
          <a:ln w="381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s-ES" sz="1300"/>
              <a:t>Tasa </a:t>
            </a:r>
            <a:r>
              <a:rPr lang="es-MX" sz="1300"/>
              <a:t>11</a:t>
            </a:r>
            <a:r>
              <a:rPr lang="es-ES" sz="1300"/>
              <a:t>.</a:t>
            </a:r>
            <a:r>
              <a:rPr lang="es-MX" sz="1300"/>
              <a:t>2</a:t>
            </a:r>
            <a:r>
              <a:rPr lang="es-ES" sz="1300"/>
              <a:t>%</a:t>
            </a:r>
          </a:p>
        </p:txBody>
      </p:sp>
      <p:pic>
        <p:nvPicPr>
          <p:cNvPr id="1063" name="Picture 39" descr="http://jonkepa.files.wordpress.com/2008/03/370x270pemex.jpg?w=46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51026" y="292101"/>
            <a:ext cx="1177925" cy="859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239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40430"/>
                                        </p:tgtEl>
                                        <p:attrNameLst>
                                          <p:attrName>style.visibility</p:attrName>
                                        </p:attrNameLst>
                                      </p:cBhvr>
                                      <p:to>
                                        <p:strVal val="visible"/>
                                      </p:to>
                                    </p:set>
                                    <p:anim calcmode="lin" valueType="num">
                                      <p:cBhvr>
                                        <p:cTn id="7" dur="500" fill="hold"/>
                                        <p:tgtEl>
                                          <p:spTgt spid="1040430"/>
                                        </p:tgtEl>
                                        <p:attrNameLst>
                                          <p:attrName>ppt_w</p:attrName>
                                        </p:attrNameLst>
                                      </p:cBhvr>
                                      <p:tavLst>
                                        <p:tav tm="0">
                                          <p:val>
                                            <p:fltVal val="0"/>
                                          </p:val>
                                        </p:tav>
                                        <p:tav tm="100000">
                                          <p:val>
                                            <p:strVal val="#ppt_w"/>
                                          </p:val>
                                        </p:tav>
                                      </p:tavLst>
                                    </p:anim>
                                    <p:anim calcmode="lin" valueType="num">
                                      <p:cBhvr>
                                        <p:cTn id="8" dur="500" fill="hold"/>
                                        <p:tgtEl>
                                          <p:spTgt spid="1040430"/>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040430"/>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040431"/>
                                        </p:tgtEl>
                                        <p:attrNameLst>
                                          <p:attrName>style.visibility</p:attrName>
                                        </p:attrNameLst>
                                      </p:cBhvr>
                                      <p:to>
                                        <p:strVal val="visible"/>
                                      </p:to>
                                    </p:set>
                                    <p:anim calcmode="lin" valueType="num">
                                      <p:cBhvr>
                                        <p:cTn id="13" dur="500" fill="hold"/>
                                        <p:tgtEl>
                                          <p:spTgt spid="1040431"/>
                                        </p:tgtEl>
                                        <p:attrNameLst>
                                          <p:attrName>ppt_w</p:attrName>
                                        </p:attrNameLst>
                                      </p:cBhvr>
                                      <p:tavLst>
                                        <p:tav tm="0">
                                          <p:val>
                                            <p:fltVal val="0"/>
                                          </p:val>
                                        </p:tav>
                                        <p:tav tm="100000">
                                          <p:val>
                                            <p:strVal val="#ppt_w"/>
                                          </p:val>
                                        </p:tav>
                                      </p:tavLst>
                                    </p:anim>
                                    <p:anim calcmode="lin" valueType="num">
                                      <p:cBhvr>
                                        <p:cTn id="14" dur="500" fill="hold"/>
                                        <p:tgtEl>
                                          <p:spTgt spid="1040431"/>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040431"/>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040432"/>
                                        </p:tgtEl>
                                        <p:attrNameLst>
                                          <p:attrName>style.visibility</p:attrName>
                                        </p:attrNameLst>
                                      </p:cBhvr>
                                      <p:to>
                                        <p:strVal val="visible"/>
                                      </p:to>
                                    </p:set>
                                    <p:anim calcmode="lin" valueType="num">
                                      <p:cBhvr>
                                        <p:cTn id="19" dur="500" fill="hold"/>
                                        <p:tgtEl>
                                          <p:spTgt spid="1040432"/>
                                        </p:tgtEl>
                                        <p:attrNameLst>
                                          <p:attrName>ppt_w</p:attrName>
                                        </p:attrNameLst>
                                      </p:cBhvr>
                                      <p:tavLst>
                                        <p:tav tm="0">
                                          <p:val>
                                            <p:fltVal val="0"/>
                                          </p:val>
                                        </p:tav>
                                        <p:tav tm="100000">
                                          <p:val>
                                            <p:strVal val="#ppt_w"/>
                                          </p:val>
                                        </p:tav>
                                      </p:tavLst>
                                    </p:anim>
                                    <p:anim calcmode="lin" valueType="num">
                                      <p:cBhvr>
                                        <p:cTn id="20" dur="500" fill="hold"/>
                                        <p:tgtEl>
                                          <p:spTgt spid="1040432"/>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040432"/>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040433"/>
                                        </p:tgtEl>
                                        <p:attrNameLst>
                                          <p:attrName>style.visibility</p:attrName>
                                        </p:attrNameLst>
                                      </p:cBhvr>
                                      <p:to>
                                        <p:strVal val="visible"/>
                                      </p:to>
                                    </p:set>
                                    <p:anim calcmode="lin" valueType="num">
                                      <p:cBhvr>
                                        <p:cTn id="25" dur="500" fill="hold"/>
                                        <p:tgtEl>
                                          <p:spTgt spid="1040433"/>
                                        </p:tgtEl>
                                        <p:attrNameLst>
                                          <p:attrName>ppt_w</p:attrName>
                                        </p:attrNameLst>
                                      </p:cBhvr>
                                      <p:tavLst>
                                        <p:tav tm="0">
                                          <p:val>
                                            <p:fltVal val="0"/>
                                          </p:val>
                                        </p:tav>
                                        <p:tav tm="100000">
                                          <p:val>
                                            <p:strVal val="#ppt_w"/>
                                          </p:val>
                                        </p:tav>
                                      </p:tavLst>
                                    </p:anim>
                                    <p:anim calcmode="lin" valueType="num">
                                      <p:cBhvr>
                                        <p:cTn id="26" dur="500" fill="hold"/>
                                        <p:tgtEl>
                                          <p:spTgt spid="1040433"/>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040433"/>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4042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p:cTn id="34" dur="1" fill="hold">
                                          <p:stCondLst>
                                            <p:cond delay="0"/>
                                          </p:stCondLst>
                                        </p:cTn>
                                        <p:tgtEl>
                                          <p:spTgt spid="1040427"/>
                                        </p:tgtEl>
                                        <p:attrNameLst>
                                          <p:attrName>style.visibility</p:attrName>
                                        </p:attrNameLst>
                                      </p:cBhvr>
                                      <p:to>
                                        <p:strVal val="visible"/>
                                      </p:to>
                                    </p:set>
                                    <p:anim calcmode="lin" valueType="num">
                                      <p:cBhvr additive="base">
                                        <p:cTn id="35" dur="500" fill="hold"/>
                                        <p:tgtEl>
                                          <p:spTgt spid="1040427"/>
                                        </p:tgtEl>
                                        <p:attrNameLst>
                                          <p:attrName>ppt_x</p:attrName>
                                        </p:attrNameLst>
                                      </p:cBhvr>
                                      <p:tavLst>
                                        <p:tav tm="0">
                                          <p:val>
                                            <p:strVal val="0-#ppt_w/2"/>
                                          </p:val>
                                        </p:tav>
                                        <p:tav tm="100000">
                                          <p:val>
                                            <p:strVal val="#ppt_x"/>
                                          </p:val>
                                        </p:tav>
                                      </p:tavLst>
                                    </p:anim>
                                    <p:anim calcmode="lin" valueType="num">
                                      <p:cBhvr additive="base">
                                        <p:cTn id="36" dur="500" fill="hold"/>
                                        <p:tgtEl>
                                          <p:spTgt spid="1040427"/>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499"/>
                                          </p:stCondLst>
                                        </p:cTn>
                                        <p:tgtEl>
                                          <p:spTgt spid="1040407"/>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499"/>
                                          </p:stCondLst>
                                        </p:cTn>
                                        <p:tgtEl>
                                          <p:spTgt spid="1040408"/>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499"/>
                                          </p:stCondLst>
                                        </p:cTn>
                                        <p:tgtEl>
                                          <p:spTgt spid="1040409"/>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499"/>
                                          </p:stCondLst>
                                        </p:cTn>
                                        <p:tgtEl>
                                          <p:spTgt spid="1040410"/>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1" fill="hold" nodeType="clickEffect">
                                  <p:stCondLst>
                                    <p:cond delay="0"/>
                                  </p:stCondLst>
                                  <p:childTnLst>
                                    <p:set>
                                      <p:cBhvr>
                                        <p:cTn id="56" dur="1" fill="hold">
                                          <p:stCondLst>
                                            <p:cond delay="0"/>
                                          </p:stCondLst>
                                        </p:cTn>
                                        <p:tgtEl>
                                          <p:spTgt spid="1040416"/>
                                        </p:tgtEl>
                                        <p:attrNameLst>
                                          <p:attrName>style.visibility</p:attrName>
                                        </p:attrNameLst>
                                      </p:cBhvr>
                                      <p:to>
                                        <p:strVal val="visible"/>
                                      </p:to>
                                    </p:set>
                                    <p:animEffect transition="in" filter="wipe(up)">
                                      <p:cBhvr>
                                        <p:cTn id="57" dur="500"/>
                                        <p:tgtEl>
                                          <p:spTgt spid="1040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421" grpId="0" animBg="1" autoUpdateAnimBg="0"/>
      <p:bldP spid="1040430" grpId="0" animBg="1" autoUpdateAnimBg="0"/>
      <p:bldP spid="1040431" grpId="0" animBg="1" autoUpdateAnimBg="0"/>
      <p:bldP spid="1040432" grpId="0" animBg="1" autoUpdateAnimBg="0"/>
      <p:bldP spid="1040433"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5"/>
          <p:cNvSpPr>
            <a:spLocks noChangeArrowheads="1"/>
          </p:cNvSpPr>
          <p:nvPr/>
        </p:nvSpPr>
        <p:spPr bwMode="gray">
          <a:xfrm>
            <a:off x="2049319" y="894962"/>
            <a:ext cx="1866840" cy="1861634"/>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es-MX" kern="0">
              <a:solidFill>
                <a:prstClr val="black"/>
              </a:solidFill>
              <a:latin typeface="Arial" pitchFamily="34" charset="0"/>
              <a:cs typeface="Arial" pitchFamily="34" charset="0"/>
            </a:endParaRPr>
          </a:p>
        </p:txBody>
      </p:sp>
      <p:sp>
        <p:nvSpPr>
          <p:cNvPr id="10" name="Rectangle 14"/>
          <p:cNvSpPr>
            <a:spLocks noChangeArrowheads="1"/>
          </p:cNvSpPr>
          <p:nvPr/>
        </p:nvSpPr>
        <p:spPr bwMode="black">
          <a:xfrm>
            <a:off x="1981897" y="1534771"/>
            <a:ext cx="2022660" cy="369332"/>
          </a:xfrm>
          <a:prstGeom prst="rect">
            <a:avLst/>
          </a:prstGeom>
          <a:noFill/>
          <a:ln w="9525" algn="ctr">
            <a:noFill/>
            <a:miter lim="800000"/>
            <a:headEnd/>
            <a:tailEnd/>
          </a:ln>
        </p:spPr>
        <p:txBody>
          <a:bodyPr>
            <a:spAutoFit/>
          </a:bodyPr>
          <a:lstStyle/>
          <a:p>
            <a:pPr algn="ctr">
              <a:defRPr/>
            </a:pPr>
            <a:r>
              <a:rPr lang="es-MX" b="1" kern="0" dirty="0">
                <a:solidFill>
                  <a:prstClr val="black"/>
                </a:solidFill>
                <a:latin typeface="Times" pitchFamily="18" charset="0"/>
                <a:cs typeface="Arial" pitchFamily="34" charset="0"/>
              </a:rPr>
              <a:t>Herramientas</a:t>
            </a:r>
            <a:endParaRPr lang="en-US" b="1" kern="0" dirty="0">
              <a:solidFill>
                <a:srgbClr val="FFFFFF"/>
              </a:solidFill>
              <a:latin typeface="Times" pitchFamily="18" charset="0"/>
              <a:cs typeface="Arial" pitchFamily="34" charset="0"/>
            </a:endParaRPr>
          </a:p>
        </p:txBody>
      </p:sp>
      <p:sp>
        <p:nvSpPr>
          <p:cNvPr id="11" name="AutoShape 8"/>
          <p:cNvSpPr>
            <a:spLocks noChangeArrowheads="1"/>
          </p:cNvSpPr>
          <p:nvPr/>
        </p:nvSpPr>
        <p:spPr bwMode="ltGray">
          <a:xfrm>
            <a:off x="1677749" y="934865"/>
            <a:ext cx="438992" cy="1857506"/>
          </a:xfrm>
          <a:prstGeom prst="roundRect">
            <a:avLst>
              <a:gd name="adj" fmla="val 16667"/>
            </a:avLst>
          </a:prstGeom>
          <a:solidFill>
            <a:srgbClr val="C0504D"/>
          </a:solidFill>
          <a:ln w="38100" algn="ctr">
            <a:solidFill>
              <a:srgbClr val="FFFFFF">
                <a:alpha val="70195"/>
              </a:srgbClr>
            </a:solidFill>
            <a:round/>
            <a:headEnd/>
            <a:tailEnd/>
          </a:ln>
        </p:spPr>
        <p:txBody>
          <a:bodyPr wrap="none" anchor="ctr"/>
          <a:lstStyle/>
          <a:p>
            <a:pPr>
              <a:defRPr/>
            </a:pPr>
            <a:endParaRPr lang="es-ES" kern="0">
              <a:solidFill>
                <a:prstClr val="black"/>
              </a:solidFill>
            </a:endParaRPr>
          </a:p>
        </p:txBody>
      </p:sp>
      <p:sp>
        <p:nvSpPr>
          <p:cNvPr id="12" name="AutoShape 9"/>
          <p:cNvSpPr>
            <a:spLocks noChangeArrowheads="1"/>
          </p:cNvSpPr>
          <p:nvPr/>
        </p:nvSpPr>
        <p:spPr bwMode="ltGray">
          <a:xfrm>
            <a:off x="1684553" y="1047441"/>
            <a:ext cx="423610" cy="754260"/>
          </a:xfrm>
          <a:prstGeom prst="roundRect">
            <a:avLst>
              <a:gd name="adj" fmla="val 28356"/>
            </a:avLst>
          </a:prstGeom>
          <a:gradFill rotWithShape="1">
            <a:gsLst>
              <a:gs pos="0">
                <a:srgbClr val="FFFFFF">
                  <a:alpha val="70000"/>
                </a:srgbClr>
              </a:gs>
              <a:gs pos="100000">
                <a:srgbClr val="C0504D">
                  <a:alpha val="70000"/>
                </a:srgbClr>
              </a:gs>
            </a:gsLst>
            <a:lin ang="5400000" scaled="1"/>
          </a:gradFill>
          <a:ln w="9525" algn="ctr">
            <a:noFill/>
            <a:round/>
            <a:headEnd/>
            <a:tailEnd/>
          </a:ln>
        </p:spPr>
        <p:txBody>
          <a:bodyPr wrap="none" anchor="ctr"/>
          <a:lstStyle/>
          <a:p>
            <a:pPr>
              <a:defRPr/>
            </a:pPr>
            <a:endParaRPr lang="es-ES" kern="0">
              <a:solidFill>
                <a:prstClr val="black"/>
              </a:solidFill>
            </a:endParaRPr>
          </a:p>
        </p:txBody>
      </p:sp>
      <p:sp>
        <p:nvSpPr>
          <p:cNvPr id="13" name="54 CuadroTexto"/>
          <p:cNvSpPr txBox="1">
            <a:spLocks noChangeArrowheads="1"/>
          </p:cNvSpPr>
          <p:nvPr/>
        </p:nvSpPr>
        <p:spPr bwMode="auto">
          <a:xfrm>
            <a:off x="1644788" y="1428824"/>
            <a:ext cx="232231" cy="769441"/>
          </a:xfrm>
          <a:prstGeom prst="rect">
            <a:avLst/>
          </a:prstGeom>
          <a:noFill/>
          <a:ln w="9525">
            <a:noFill/>
            <a:miter lim="800000"/>
            <a:headEnd/>
            <a:tailEnd/>
          </a:ln>
        </p:spPr>
        <p:txBody>
          <a:bodyPr>
            <a:spAutoFit/>
          </a:bodyPr>
          <a:lstStyle/>
          <a:p>
            <a:pPr>
              <a:defRPr/>
            </a:pPr>
            <a:r>
              <a:rPr lang="es-MX" sz="4400" kern="0">
                <a:solidFill>
                  <a:prstClr val="white"/>
                </a:solidFill>
              </a:rPr>
              <a:t>3</a:t>
            </a:r>
          </a:p>
        </p:txBody>
      </p:sp>
      <p:sp>
        <p:nvSpPr>
          <p:cNvPr id="14" name="AutoShape 15"/>
          <p:cNvSpPr>
            <a:spLocks noChangeArrowheads="1"/>
          </p:cNvSpPr>
          <p:nvPr/>
        </p:nvSpPr>
        <p:spPr bwMode="gray">
          <a:xfrm>
            <a:off x="4025533" y="894963"/>
            <a:ext cx="5894181" cy="1871265"/>
          </a:xfrm>
          <a:prstGeom prst="roundRect">
            <a:avLst>
              <a:gd name="adj" fmla="val 4639"/>
            </a:avLst>
          </a:prstGeom>
          <a:solidFill>
            <a:srgbClr val="1F497D">
              <a:lumMod val="50000"/>
            </a:srgbClr>
          </a:solidFill>
          <a:ln w="19050">
            <a:solidFill>
              <a:srgbClr val="C0C0C0"/>
            </a:solidFill>
            <a:round/>
            <a:headEnd/>
            <a:tailEnd/>
          </a:ln>
          <a:effectLst>
            <a:outerShdw dist="53882" dir="2700000" algn="ctr" rotWithShape="0">
              <a:srgbClr val="292929">
                <a:alpha val="50000"/>
              </a:srgbClr>
            </a:outerShdw>
          </a:effectLst>
        </p:spPr>
        <p:txBody>
          <a:bodyPr wrap="none" anchor="ctr"/>
          <a:lstStyle/>
          <a:p>
            <a:pPr marL="355600" lvl="1" indent="-266700">
              <a:buSzPct val="100000"/>
              <a:buFont typeface="Wingdings" pitchFamily="2" charset="2"/>
              <a:buChar char="§"/>
              <a:tabLst>
                <a:tab pos="355600" algn="l"/>
              </a:tabLst>
              <a:defRPr/>
            </a:pPr>
            <a:r>
              <a:rPr lang="es-MX" sz="1400" b="1" kern="0" dirty="0">
                <a:solidFill>
                  <a:prstClr val="white"/>
                </a:solidFill>
                <a:latin typeface="Times" pitchFamily="18" charset="0"/>
                <a:cs typeface="Arial" pitchFamily="34" charset="0"/>
              </a:rPr>
              <a:t>Establecimiento de la Meta de Compras a MIPYMES</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Expo-Compras de Gobierno </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Creación de </a:t>
            </a:r>
            <a:r>
              <a:rPr lang="es-MX" sz="1400" b="1" i="1" kern="0" dirty="0" err="1">
                <a:solidFill>
                  <a:prstClr val="white"/>
                </a:solidFill>
                <a:latin typeface="Times" pitchFamily="18" charset="0"/>
                <a:cs typeface="Arial" pitchFamily="34" charset="0"/>
              </a:rPr>
              <a:t>CompraNet</a:t>
            </a:r>
            <a:r>
              <a:rPr lang="es-MX" sz="1400" b="1" i="1" kern="0" dirty="0">
                <a:solidFill>
                  <a:prstClr val="white"/>
                </a:solidFill>
                <a:latin typeface="Times" pitchFamily="18" charset="0"/>
                <a:cs typeface="Arial" pitchFamily="34" charset="0"/>
              </a:rPr>
              <a:t> 5.0 y </a:t>
            </a:r>
            <a:r>
              <a:rPr lang="es-MX" sz="1400" b="1" i="1" kern="0" dirty="0" err="1">
                <a:solidFill>
                  <a:prstClr val="white"/>
                </a:solidFill>
                <a:latin typeface="Times" pitchFamily="18" charset="0"/>
                <a:cs typeface="Arial" pitchFamily="34" charset="0"/>
              </a:rPr>
              <a:t>CompraNet</a:t>
            </a:r>
            <a:r>
              <a:rPr lang="es-MX" sz="1400" b="1" i="1" kern="0" dirty="0">
                <a:solidFill>
                  <a:prstClr val="white"/>
                </a:solidFill>
                <a:latin typeface="Times" pitchFamily="18" charset="0"/>
                <a:cs typeface="Arial" pitchFamily="34" charset="0"/>
              </a:rPr>
              <a:t> </a:t>
            </a:r>
            <a:r>
              <a:rPr lang="es-MX" sz="1400" b="1" i="1" kern="0" dirty="0" err="1">
                <a:solidFill>
                  <a:prstClr val="white"/>
                </a:solidFill>
                <a:latin typeface="Times" pitchFamily="18" charset="0"/>
                <a:cs typeface="Arial" pitchFamily="34" charset="0"/>
              </a:rPr>
              <a:t>im</a:t>
            </a:r>
            <a:r>
              <a:rPr lang="es-MX" sz="1400" b="1" i="1" kern="0" dirty="0">
                <a:solidFill>
                  <a:prstClr val="white"/>
                </a:solidFill>
                <a:latin typeface="Times" pitchFamily="18" charset="0"/>
                <a:cs typeface="Arial" pitchFamily="34" charset="0"/>
              </a:rPr>
              <a:t> </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Portal Compras de Gobierno</a:t>
            </a:r>
          </a:p>
          <a:p>
            <a:pPr marL="355600" lvl="1" indent="-266700">
              <a:lnSpc>
                <a:spcPts val="1700"/>
              </a:lnSpc>
              <a:buSzPct val="100000"/>
              <a:buFont typeface="Wingdings" pitchFamily="2" charset="2"/>
              <a:buChar char="§"/>
              <a:defRPr/>
            </a:pPr>
            <a:r>
              <a:rPr lang="es-MX" sz="1400" b="1" kern="0" dirty="0">
                <a:solidFill>
                  <a:prstClr val="white"/>
                </a:solidFill>
                <a:latin typeface="Times" pitchFamily="18" charset="0"/>
                <a:cs typeface="Arial" pitchFamily="34" charset="0"/>
              </a:rPr>
              <a:t>Oferta de Financiamiento </a:t>
            </a:r>
          </a:p>
          <a:p>
            <a:pPr marL="623888" lvl="1" indent="-260350">
              <a:lnSpc>
                <a:spcPts val="1700"/>
              </a:lnSpc>
              <a:buSzPct val="100000"/>
              <a:buFont typeface="Wingdings" pitchFamily="2" charset="2"/>
              <a:buChar char="ü"/>
              <a:tabLst>
                <a:tab pos="355600" algn="l"/>
              </a:tabLst>
              <a:defRPr/>
            </a:pPr>
            <a:r>
              <a:rPr lang="es-MX" sz="1400" b="1" kern="0" dirty="0">
                <a:solidFill>
                  <a:srgbClr val="FFFF00"/>
                </a:solidFill>
                <a:latin typeface="Times" pitchFamily="18" charset="0"/>
                <a:cs typeface="Arial" pitchFamily="34" charset="0"/>
              </a:rPr>
              <a:t>Factoraje y capital de trabajo para el contrato</a:t>
            </a:r>
          </a:p>
          <a:p>
            <a:pPr marL="355600" lvl="1" indent="-266700">
              <a:buSzPct val="100000"/>
              <a:buFont typeface="Wingdings" pitchFamily="2" charset="2"/>
              <a:buChar char="§"/>
              <a:tabLst>
                <a:tab pos="355600" algn="l"/>
              </a:tabLst>
              <a:defRPr/>
            </a:pPr>
            <a:r>
              <a:rPr lang="es-MX" sz="1400" b="1" kern="0" dirty="0">
                <a:solidFill>
                  <a:sysClr val="window" lastClr="FFFFFF"/>
                </a:solidFill>
                <a:latin typeface="Times" pitchFamily="18" charset="0"/>
                <a:cs typeface="Arial" pitchFamily="34" charset="0"/>
              </a:rPr>
              <a:t>Automatización de seguimiento de compras a </a:t>
            </a:r>
            <a:r>
              <a:rPr lang="es-MX" sz="1400" b="1" kern="0" dirty="0">
                <a:solidFill>
                  <a:prstClr val="white"/>
                </a:solidFill>
                <a:latin typeface="Times" pitchFamily="18" charset="0"/>
                <a:cs typeface="Arial" pitchFamily="34" charset="0"/>
              </a:rPr>
              <a:t>MIPYMES</a:t>
            </a:r>
          </a:p>
        </p:txBody>
      </p:sp>
      <p:sp>
        <p:nvSpPr>
          <p:cNvPr id="15" name="14 Rectángulo"/>
          <p:cNvSpPr/>
          <p:nvPr/>
        </p:nvSpPr>
        <p:spPr>
          <a:xfrm>
            <a:off x="4171540" y="2340279"/>
            <a:ext cx="5328593" cy="416317"/>
          </a:xfrm>
          <a:prstGeom prst="rect">
            <a:avLst/>
          </a:prstGeom>
          <a:solidFill>
            <a:srgbClr val="DDDDDD">
              <a:alpha val="1686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15 Flecha derecha"/>
          <p:cNvSpPr/>
          <p:nvPr/>
        </p:nvSpPr>
        <p:spPr>
          <a:xfrm rot="10800000">
            <a:off x="9391612" y="2371155"/>
            <a:ext cx="1224136" cy="205192"/>
          </a:xfrm>
          <a:prstGeom prst="rightArrow">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AutoShape 2" descr="data:image/jpeg;base64,/9j/4AAQSkZJRgABAQAAAQABAAD/2wCEAAkGBxQREhIUExAQFBUXExcaGBgWFhgTGRgbGR0WGRwXGxwfHyggGBwnHBoVIjEiJSkrLzouFx8zOTMsNygtMisBCgoKDg0OGxAQGyskICY3LzA3NDQsLywzNy0rKzcyLCsxNy43LDc3Mi4sLywsNyw2LSw3LywsMSs3LDc3LDc3Mv/AABEIAKMBNgMBIgACEQEDEQH/xAAcAAEAAgMBAQEAAAAAAAAAAAAAAgQDBQYHAQj/xABIEAACAQIDBAgFAgIFCAsAAAABAgADEQQSIQUTMVEGFCIyQVJxkQdhgaGxI9FCchUzYoLBJEOSorLD4fAWFyUmNFNzdLPC0v/EABoBAQACAwEAAAAAAAAAAAAAAAABAwIEBQb/xAAsEQEAAQMCBAUCBwAAAAAAAAAAAQIDEQQSITFBUWFxgZHBBbETFDIzUqHw/9oADAMBAAIRAxEAPwD2ujSGVeyOA8BJ7pfKPYRR7q+g/EnAhul8o9hG6Xyj2EnECG6Xyj2EbpfKPYScQIbpfKPYRul8o9hJxAhul8o9hG6Xyj2EnECG6Xyj2EbpfKPYScQIbpfKPYRul8o9hJxAhul8o9hG6Xyj2EnECG6Xyj2EbpfKPYScQIbpfKPYRul8o9hJxAhul8o9hG6Xyj2EnECG6Xyj2EbpfKPYScQIbpfKPYRul8o9hJxAhul8o9hG6Xyj2EnECG6Xyj2EbpfKPYScQIbpfKPYRul8o9hJxAhul8o9hG6Xyj2EnECG6Xyj2EbpfKPYScQIbpfKPYRul8o9hJxAp46mAo0HHkPnEnj+6PX94gZqPdX0H4k5Cj3V9B+JOAiIgIiICIiAiIgIiICIiAiIgIiICIiAiIgIiY8RXVAWdlVRxLEKB9TAyROdxnTbBUu9iL/NUqOP9JVI+8hhenmAqGwxSD+dWpj3YAfeF/5W/jOyrHlLpYmPD11dQyMrKeBUhgfQiZIUEREBERAREQEREBERArY/uj1/eIx/dHr+8QM1Hur6D8SchR7q+g/EnAREQEREBE+MbamcRtT4p4Gi5RTWrWNiaSgr9GZgG9RcQO4icz0Z6c4THNkpuyVLX3dQZWP8upDfQzpoCIiAiIgIiICIiAiIgJ8M+yntfHrh6NSs97IpNhxPJR8ybD6wmImZxDU9LOk6YNbAB6zd1b6C97M3IaH1seRI8lxu08Ti3WpUZqlwbEO1NKdu9wOVANNT4EcbzqKGxa2PNWsUDujVUJNbIrVCqhxYJfKoYoCG/wA2PG5nI4PEGtmwzBaYc/pqBkC1lvlBvqc2qEsSbleUwl6X6dat24nbiao5z28ljaG0Uq7pKeJqoaSFRUct+pcltXWzBRewuvAeF5VxFaqhVcRQSuGtlJHacX03dZNW9246iZdudFcRg6VOrW3YDsFVQxLXILWItpoD4zY7MxB2XTzVhnqvlanhiRamNDvn0O7qW0W2utzfgDo77cW4mzO7tHXPXExy8VvGVK2EZF2fW7WGpWr0L53LFjUcsLAVgpbKSuoy+E7Xov08w+KpFqjrRqLbOhP+snmB955DtDDtQaniaFWoyOxKVb2dXGrJU5VBfXwINxoZt8BhkxjpiUy0mRv8sVbKoWzN1hR4KwUgr5vWTEudq9HRVazPP+XXPWJ859p4PUMT05wicGqP/Kh/xtKJ+JGGB1p4i3PKv/6nm5a6q1jZhcEi15UrTN5mYmJxL3DYfSPD4y+5qXYC5VgVYDnY8R8xNtPKPhZst3xBr6hKalb+ZmFsvzsNT9J6vICIiAiIgIiIFbH90ev7xGP7o9f3iBmo91fQfiTkKPdX0H4k4CIiAiIgcD8ZdqtRwS0kJBr1MrEeQAsw+pyj0Jj4c9D8MuCo1atClVqVkDk1ED2Daqqg3AAFvU3lf424FnwlGqBcUq3a+QcZb/6QUf3pvPhptWnX2fh1VgWpU1put9VKDKLjkQAQfnA1G0/hkjYtMRhqwwqqVbKqZrOpvddQFB004cZtOnHTils0KuXe13F1pg5QF4Z3OthcEAWubHkSKnSH4iJhcYmGSia98oY03GZXY2CAHRjwvqOM5LbhC9JKZxH9XvKJTNwtuwE+m+HveBs6fxPxNB067s56VN+BAdGtzAcWe3iLjjOq6XdLBhMGmKoqldXZAvaKgq4JDXAPKa34xNT/AKOYPbOatPd8819bf3M95xm0Qw6OYbPfXE3W/lzVSPpygbrFfFDEmmK1HZzGioXeVWz5A+mZQQLABja5P0Eyp8Ua1dF6ps2tVqhb1QM1RE5WKLdr28cv1lvZI/7t1P8A2WJ/3srfAw/5Niv/AFx/sL/z9YG56AdOf6SNSm9HdVEUNo2ZWUm1xcXBBtp8/bRv8VHTEYmi2EzmnUqU6S0yxao61Mig6G1xc6A62ABlD4Tt/wBp4/5ir/8AMJQ6EtTG3q+8tff4sU7+fO/3y5x9YHU7G+JFQ4pMNjcG2FZyApJYWLaLmDAHKTpmHj9bX/iD0zqbNfDKlKm61c5Yte4ClBpY66MfaaD44lSMGFtv875bccvZH+3lt6H5yp8d+9gueSt/uoHQ9GOnlbG4nJ1M0sMVqOKrFh2E/ivbK2pUEA6X46TXf9ZuIxD1OobPNelT1LnMSRr2rKOze2g1OnDwG62h00pYajajTzCnSFtMqAKvADifTSef4Tau0NpF92yombVadPS+nEDjYEdppI7fo18TaWIR97SenVX+FTvAw5gm1vC4PMcfCttzpKcU9CiKYWma6uQTcsKQarY8ABdRpOI+HuxziMfVpGplK06hZrZr5XRT4+JM9E2xsmngnwhVFqbysaTNV7RXeKwUra2XXQnkSJEr9P8AuR6/Zs+gqijs/C5z2qvbJ5tWJf8AB+04npP0QqnaY3VJjSq1EqFhZVTM36gubC9wzAce1Ol6c7aXBNgKYVMudi3ZByU1UUiVvwIWobfIGb6ng1xXVa1S28oOx04Z8rU2H8t+0PQTHDbtX7liqb8cq8/73c98R8ZVR8MKFBalS5CMbOabvopCHTMQr2ZtBYznT8PrsFxO06KYmrqKZs7MT8y4Z/oPDxnQ7H2hvduYxc2i0FQDmUym/qC9T3M023KmzGx1TejaBxO+UWXzqQECDlotvpEtrT3LtqItUZjhuzEZnjxjnyiHP4PZD4fF1Nn4lkFOsurEgILBmp11J4EMCLfMrPRsbsmhhMJSo56FOnwrAqAa4KFGtrfMSwN9eFprdrrhsZj8C9RKoqFbJQdcjkAl95UF7qihWsDqSR4A3574sLUrY+kgHZSipU+ALMSx+y+0IuXKtTXRFc7eGZ7ZjhlsOj2NShszF4fEWc0cRWoopGpPEEcrMWa/h7TWdGeilTGsGN0og6vbvf2U5n58B9pv+i3R9MZVxNespFsQ4an4FxYtmPiBcC3ynoiIFAAAAAsABYAchMnL1NW67VVjGWDZ+BShTWnTUKiiwA/J5n5yzEQoIiICIiAiIgVsf3R6/vEY/uj1/eIGaj3V9B+JOQo91fQfiTgIiICIiBixWGWqjI6qyMCGUi4IOhBnmm0PhAucth8Y9JT/AAsu8I+QYMpI9bz1CIHD9EPhvRwNQVnqGvVHdJXIqHmFue18yZs+mXQyjtJVzk06qAhKigE2P8LD+Jfl7EXM6WIHmeH+FLO6HF7Qq4hE4JZgbeXMztlHO1p1PSvoouNwqYZXFFEZSuVcwAUFQoFxpY/adHEDn8L0ZCbObA70kGjUp7zLY/qZtct/DNwv4TD0H6J/0bTqoKxq53DXK5LWAFuJvOmiByHRToOMDiq2IGINTehxlyZbZnD8bm/C0812LsFcdtXH0Wd6Z3uKdHTirrW0Pz4n/hPda9ZUUsxAA8Z55Q2DTOKq1cJSqK9QvnYuxB3jZmJubKCfAQNTQ6M08LiRXr4tsdVQgrmBChl7pdizFsp1AFtZl230dxO13Ri5AXMASLIL24e3hed1s3ozTSzVLVG5fwj6eP1m9AtwkjlcH0Go5CtcmrdbEdxdRbw1PvNFgfhhUoO4o7UxFKk/eVFysRyJDZSbeOWekRIHGdF/h+mAxTV6WIdlKMm7ZQbKxU96+pBUeHOdDt7CbylcIHemy1UUnLd6ZzKt7G17W4eM2U+GE0zicvDOnW2GxlWhWK5ENABVuTZgW3gNwLMGspHJVPjN90Q6aVEwzU0oivWpWOXOVZ6YAF1spzMoCgjkAddZ0XTDZdRFNShTpGmczOBQp1HpubHfqCp3gNgGXjbUcLTzPGdIMYpAOKqDgVNMqikeBUoAGWYcpel01FGrsRbppjEeM/EfPivYbBYqniDjHengyarVM1ZrHtkkqKffcWJFrCdNj+nyZGrUMNRq1aZVWqOu7IDaCoq6tkzdmxYEZl5zg8RVp4kl2K0q57xOlOoed/8ANN8j2f5ZXplqD9tGsQVZTpnRtCAeB01BF9QD4RlvV6Gi9ibn6o6cuHbx9/RcwPSOuuNGNqMHcE3zcCCCu7UDgLHS3DifG/Q7Y6Tf0hVwQbDrTAO/qEHOxSmalkvlFwQt7c2E4PEpYkZswHA8LjwPyvobT1b4d9EnVutV0K9lFpU2FmyrazMPC5Aa3PXSIUa+3Ys0xdmOMRiPj75df0fwvVMIDVIVrPVrHiAzlqj6+IBJH0lPo506wmOqmlRapnClhnQqGAtcj3GhsZu9p4qjTpsa700pkWY1GCqQdLG/PlOf6H7B2chOIwIRr3TMrs4XhdRc6eH2mbylVU1TNU9XVxKFfbeGRir4rDqwNiGqopB5EE6TDjukmEoMFq4zDU2IBs1RFNjwNr8PnDFtYlHGbYw9FFqVcRRRG7rM6qrX4ZST2vpJ7N2pRxKlqFalVUGxKMHAPI24GBbiIgIiIFbH90ev7xGP7o9f3iBmo91fQfiTkKPdX0H4k4CIiAiIgIiICIiAiIgJXxmLWmtz9B4mTr1svhcngOcwUMH2s9TtN4ch6QNcuBfEMGqkqngo4/8AD14zc0KCoMqqAOQ/51mSICIiAiIgIiICc1t7oVhsVclTTYm5KaAnmV4X5kWJ8TOliFlu7Xbq3UTiXk+J+FFYE7vFUmHhmRkP1sTJ4P4W1xo+Mpqp4hFZwfoSBf52nqsSNsOhP1nVzGJqj2hy/R7oJhcIwcIatUcHqWNv5VACr62v8508+z4TJc+7dru1bq5zLwn4q4Q0a1IVsS+IrsHdieylNCbIlNOCg2a5v/DPTvhtsfquAoqRZ6g3j+r2IH0XKPpPNcSF2ltUs5XdmrqWIAFKl8+ABC/609eqbXpNhKlei6tTWnUIYcOwG4fUSMr9Ro67M0xV1x6Z6S/PG1WOKxtUrxrYpsv99yB+RLPTDo4dnV1otVWqxpq5IUrbMWFtSb93j85sOhGBWpj8KLXtVDH+6C3+Es/EustTaOIJscmROPlUE/cmNzZp+k3arv4UTGcZ698NZiejDrs6njnrizNkp0yCTbM40a+g0ZrAc51HwNVus4og9ncrccyW7P4b3kviAoo7M2XhzxKhz6qgv96pm3+CGFAo4qpbvVVW/wDKt/8A7ScqK9DXTZ/GmYxnH94emREQ0iIiBWx/dHr+8Rj+6PX94gZqPdX0H4k5Cj3V9B+JOAiIgIiICIiAiIgJ8M+xAglOxvxPP/CTiICIiAiIgIiICIiAiIgIiICYsXRzo63IzKwuOIuLXEyxA4HZHwvoU2BrVGr24LbIunMXJPvO4XDIE3eRclrZbDLblbhaZojC69qLt6c3KplUo7NooQyUKSsOBVFUj6gT5V2VQYktQosTqSUUk+ptrLkQr3Vd1fEYClUtnpU3twzKrW9LjTwksNhUpi1NEQXvZVCi/OwmaIRmcYIiIQREQK2P7o9f3iMf3R6/vEDNR7q+g/EnIUe6voPxJwEREBERAREQKuN2hTommKjhd5UFNL37TtchdPQ8Zgo7aouEKVM4eq1JcoJ7ahiw4aAZW14e4mLpBsUYtVU1GTKWIKgEhijorDkVLZh8xNUOhVMbsCoQqNe2UEgBqT9lr3Rr0xdhxBPjYgOho45HaogYFqZAb5XGYa+Ok+4TGpVF1a4zOvI3RiraHkQZzNPoOFTIuIIupUkUlF1NMUjfXViACW53lvD9E1SslXek5XL2Ki989VwFbiq/qsCPGw4a3DdPj0FQUi4z5C9v7IKqSTwGrL7ydTForqhYBmVmUcwmUMb8NM6+85rH9C0qvVY1SM5JtkHE1KdWzEEF1ulgNLA8dJdxnRpKlOjTL2WlQNK2W4Kk0T4k/wDlAWue8YGz/pKnvd1m7W7DnTshSSoJbgLkHT5Syay+ZfcTm26HU7HKyg9nLemrKMtSpUClf4l7YW39heUwVOgtJqZQuT/aKKT/AOHOHX2vnHIwOrFVeGYa/OVcTtOmgckmyKGJClgcxKgAgWZrg6DXhznP1ehKFlIrMqqaxCqqrbe7wHKR3bCofYcNb5KvREMBeqgIVFAFFRT7O+1NO9ibVW+qg/KB04ccLi/KYsRi0RC7MAo4njbUDw+ZE0+yejKYervVck5HU3AzMGFADM3E23Wn85mLZfRRKGHqYdahIdlOaxzdnLbNdiGbsi5FvSBvqmKRbZnQXYKLkC5N7D10PtMOL2lTplQSSWvYKCx7Nr8P5hNGOh1MMXDDMai1NaasCy1K76jxuKxW/wDZEx4ToUlNcoqnvMb5dTfJ3rsbns8Ra9+EDqd6vmXjbj48vWDVXXtLpx1Gk4XCdCmqGoK1lUVs1O4BLC1QEMEYcAwytfNe95s/+hqBi6uMxcMc1JXViGxDXdbjNpXI/uKYHR4fFK40J4sLEFT2SVJsdbXB18eMh15N41PMMyorEeADEga8OIOk0uF6LCniKdffMchqELlAH6hqk63vb9T/AFRKeK6DJU3l6p7dTPYoPPWez2ILj9VgNR3V5QOkxe1aNJ1SpUCsyO4BvqqC7G/DQazJhMdTqolRHBR1DKeF1PA2Os1G1+jCYk0szsu7QKLDiLrmFyeDIGQ/JzKDdBaZN96Teju9VvYWYdntWAseBB+kDqt+vmX3HjwmLrybxqeYZlQMRyBJUa8OIOk5zafQtayVaYqimlSoW7NJcwuHGUte5UZuyNLZQNRpD9C1zO2+uS5YZqauLl6rkVNf1f61gL2tlXlA6u8+yvs/CijTp0wWIRFUE6khQBc/OWICIiAiIgIiIFbH90ev7xGP7o9f3iBmo91fQfiTkKPdX0H4k4CIiAiIgIiICIiAiJqtq4tkqIATlFOtUYAC77sJZNQbA5vDXQawKG2MfiRihSoAsBSR2WyWsWqBiWY3GijLa+vHSU6GI2kaRZqbBwrWUbrMxLqFu1suiFj3dbcLzavtg0UV6oV81Nqn6I0WmgUsxLN2wM693U30Eg/SdFJvRrgdqxtTsbCqwt276ijUte3AXteBVxXXDRw1TdMa60HzqpRbVGFMeN183geEy7Eq41ntXWynDKb2QBavZuNCS3ibjTS1uBOWv0ppors1KsMl8w/TuCGdcg7fabsOdL6CVa/Ss03O8p9jPVKlbkmnSp1HbTzhlQW4WqDkYFHDJi6WHQU6GJFfKorM7rXzuEqapnqFQpqWuQF7LjQW7NnEttA5j2gM4Nqa0yQq1UBAzHtXplzr5ffa4Tb4dmBo1qYCK13Wxuz1UsUF2H9WSDaxB8NL16/SYIrE0qjkKxuMqqSqu+XViQcqk3tb8QKb1NoZqYsbM1XO1qQCLmdU04k5cjXv48OVbDYnaQWmN1UNsMMxfdEmrpewBHaHatc2Ol7eO0xXSTvhKVRcjMGZ0unZVyQpDWZgygWvz9Z8q9LaalhucQ5WoUsiByzDe3AAa4/qnNiBcZSLgwKNZscpdqVNzmK6sKeZmFOmFzjMFRM2cMV10FoxlbaYD5FXV9OwhKrnrjQZu12RQOvmP021PpErNlFGsWLlVH6YzkGqCR29AN0/eseGklg9uK9VaNiXO81AAUZGZbEZiQbKfW3hA11XrlTD7RRlfPkqDDlctMklWsF1uCDl7TNrcHTUCrU2diqTIgV6y3LBwxK085cOt3qFzamVAOvE2tL/AP0qAcjc1mUrTNMIgd2Db0lyAx7NkFhodeEubR2+tF2Q0qzZRclclu6721cG4VGPDw5wOcwmDxpGHz03IpqqjMVU2D4MksFbW2WtY8bLrx1uLi9o/wCT/pVCS/65YUQq60wQoBuy2LkHMD2dbzYHpTT7R3WIyh2XNkAU5BVZmBJFwBSfhrqNNZkxHSRKbKj06odlzZb02IvmyqbPYFspsTp8+MDP0cqV2oKcSpWrdgb5RcAmzWXRbi2nEfObSc/gtvb21NlqU3apUp5lCEIQ1YKNS12y0yb2K3m02PiGqUKTtYs1NSSNATbUiBciIgIiICIiAiIgIiIFbH90ev7xGP7o9f3iBmo91fQfiTkKPdX0H4k4CIiAiIgIiICIiAmCthVZkc3DJexBtoeIPMGw0+QmeIFNdlUBwoUR2s3cXvD+Lhx+cYvZtOojIUUBlK3AFwCGGmnJ3/0jzlyIFQ7Nolcho0sunZyLbQkjS1uJPuZkbB0zoaaWuT3RxYEE/UEg+szxAr0MDTp2KU6akLlGVQtlJzZdPC9zbnBwVMixppbX+EeIIP2JHoTLEQKo2bSFyKNK5AB7C6gCwB01009JVp7Coh6rMgfeEEqyJl0JN7BRmOp7TXPzm0iBWqbPpMCGpUyDxBUEcS3LmWPqTPqYGmrZxSphrWzBQDYkki/G1yfeWIgUzsujr+hR1YMewurC/a4cdTr8zM1TCo1yyIb8bgG+hX8Ej0JmaIFZcBSBLClTBJuTlFybEXJtqbEj6mY12RQHDD0e6V7i8De68OBzNp8zLsQKY2ZSFstNEIUqrIqqyg3JCm2mpJ+sz4bDrTRUUWVVCgcbAaCZYgIiICIiAiIgIiICIiBWx/dHr+8Rj+6PX94gVUxDWGvgPAT71luf2ERAdZbn9hHWW5/YREB1luf2EdZbn9hEQHWW5/YR1luf2ERAdZbn9hHWW5/YREB1luf2EdZbn9hEQHWW5/YR1luf2ERAdZbn9hHWW5/YREB1luf2EdZbn9hEQHWW5/YR1luf2ERAdZbn9hHWW5/YREB1luf2EdZbn9hEQHWW5/YR1luf2ERAdZbn9hHWW5/YREB1luf2EdZbn9hEQHWW5/YR1luf2ERAdZbn9hHWW5/YREB1luf2EdZbn9hEQHWW5/YR1luf2ERAx4muxGp8eQ+cRED/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data:image/jpeg;base64,/9j/4AAQSkZJRgABAQAAAQABAAD/2wCEAAkGBxQREhIUExAQFBUXExcaGBgWFhgTGRgbGR0WGRwXGxwfHyggGBwnHBoVIjEiJSkrLzouFx8zOTMsNygtMisBCgoKDg0OGxAQGyskICY3LzA3NDQsLywzNy0rKzcyLCsxNy43LDc3Mi4sLywsNyw2LSw3LywsMSs3LDc3LDc3Mv/AABEIAKMBNgMBIgACEQEDEQH/xAAcAAEAAgMBAQEAAAAAAAAAAAAAAgQDBQYHAQj/xABIEAACAQIDBAgFAgIFCAsAAAABAgADEQQSIQUTMVEGFCIyQVJxkQdhgaGxI9FCchUzYoLBJEOSorLD4fAWFyUmNFNzdLPC0v/EABoBAQACAwEAAAAAAAAAAAAAAAABAwIEBQb/xAAsEQEAAQMCBAUCBwAAAAAAAAAAAQIDEQQSITFBUWFxgZHBBbETFDIzUqHw/9oADAMBAAIRAxEAPwD2ujSGVeyOA8BJ7pfKPYRR7q+g/EnAhul8o9hG6Xyj2EnECG6Xyj2EbpfKPYScQIbpfKPYRul8o9hJxAhul8o9hG6Xyj2EnECG6Xyj2EbpfKPYScQIbpfKPYRul8o9hJxAhul8o9hG6Xyj2EnECG6Xyj2EbpfKPYScQIbpfKPYRul8o9hJxAhul8o9hG6Xyj2EnECG6Xyj2EbpfKPYScQIbpfKPYRul8o9hJxAhul8o9hG6Xyj2EnECG6Xyj2EbpfKPYScQIbpfKPYRul8o9hJxAhul8o9hG6Xyj2EnECG6Xyj2EbpfKPYScQIbpfKPYRul8o9hJxAp46mAo0HHkPnEnj+6PX94gZqPdX0H4k5Cj3V9B+JOAiIgIiICIiAiIgIiICIiAiIgIiICIiAiIgIiY8RXVAWdlVRxLEKB9TAyROdxnTbBUu9iL/NUqOP9JVI+8hhenmAqGwxSD+dWpj3YAfeF/5W/jOyrHlLpYmPD11dQyMrKeBUhgfQiZIUEREBERAREQEREBERArY/uj1/eIx/dHr+8QM1Hur6D8SchR7q+g/EnAREQEREBE+MbamcRtT4p4Gi5RTWrWNiaSgr9GZgG9RcQO4icz0Z6c4THNkpuyVLX3dQZWP8upDfQzpoCIiAiIgIiICIiAiIgJ8M+yntfHrh6NSs97IpNhxPJR8ybD6wmImZxDU9LOk6YNbAB6zd1b6C97M3IaH1seRI8lxu08Ti3WpUZqlwbEO1NKdu9wOVANNT4EcbzqKGxa2PNWsUDujVUJNbIrVCqhxYJfKoYoCG/wA2PG5nI4PEGtmwzBaYc/pqBkC1lvlBvqc2qEsSbleUwl6X6dat24nbiao5z28ljaG0Uq7pKeJqoaSFRUct+pcltXWzBRewuvAeF5VxFaqhVcRQSuGtlJHacX03dZNW9246iZdudFcRg6VOrW3YDsFVQxLXILWItpoD4zY7MxB2XTzVhnqvlanhiRamNDvn0O7qW0W2utzfgDo77cW4mzO7tHXPXExy8VvGVK2EZF2fW7WGpWr0L53LFjUcsLAVgpbKSuoy+E7Xov08w+KpFqjrRqLbOhP+snmB955DtDDtQaniaFWoyOxKVb2dXGrJU5VBfXwINxoZt8BhkxjpiUy0mRv8sVbKoWzN1hR4KwUgr5vWTEudq9HRVazPP+XXPWJ859p4PUMT05wicGqP/Kh/xtKJ+JGGB1p4i3PKv/6nm5a6q1jZhcEi15UrTN5mYmJxL3DYfSPD4y+5qXYC5VgVYDnY8R8xNtPKPhZst3xBr6hKalb+ZmFsvzsNT9J6vICIiAiIgIiIFbH90ev7xGP7o9f3iBmo91fQfiTkKPdX0H4k4CIiAiIgcD8ZdqtRwS0kJBr1MrEeQAsw+pyj0Jj4c9D8MuCo1atClVqVkDk1ED2Daqqg3AAFvU3lf424FnwlGqBcUq3a+QcZb/6QUf3pvPhptWnX2fh1VgWpU1put9VKDKLjkQAQfnA1G0/hkjYtMRhqwwqqVbKqZrOpvddQFB004cZtOnHTils0KuXe13F1pg5QF4Z3OthcEAWubHkSKnSH4iJhcYmGSia98oY03GZXY2CAHRjwvqOM5LbhC9JKZxH9XvKJTNwtuwE+m+HveBs6fxPxNB067s56VN+BAdGtzAcWe3iLjjOq6XdLBhMGmKoqldXZAvaKgq4JDXAPKa34xNT/AKOYPbOatPd8819bf3M95xm0Qw6OYbPfXE3W/lzVSPpygbrFfFDEmmK1HZzGioXeVWz5A+mZQQLABja5P0Eyp8Ua1dF6ps2tVqhb1QM1RE5WKLdr28cv1lvZI/7t1P8A2WJ/3srfAw/5Niv/AFx/sL/z9YG56AdOf6SNSm9HdVEUNo2ZWUm1xcXBBtp8/bRv8VHTEYmi2EzmnUqU6S0yxao61Mig6G1xc6A62ABlD4Tt/wBp4/5ir/8AMJQ6EtTG3q+8tff4sU7+fO/3y5x9YHU7G+JFQ4pMNjcG2FZyApJYWLaLmDAHKTpmHj9bX/iD0zqbNfDKlKm61c5Yte4ClBpY66MfaaD44lSMGFtv875bccvZH+3lt6H5yp8d+9gueSt/uoHQ9GOnlbG4nJ1M0sMVqOKrFh2E/ivbK2pUEA6X46TXf9ZuIxD1OobPNelT1LnMSRr2rKOze2g1OnDwG62h00pYajajTzCnSFtMqAKvADifTSef4Tau0NpF92yombVadPS+nEDjYEdppI7fo18TaWIR97SenVX+FTvAw5gm1vC4PMcfCttzpKcU9CiKYWma6uQTcsKQarY8ABdRpOI+HuxziMfVpGplK06hZrZr5XRT4+JM9E2xsmngnwhVFqbysaTNV7RXeKwUra2XXQnkSJEr9P8AuR6/Zs+gqijs/C5z2qvbJ5tWJf8AB+04npP0QqnaY3VJjSq1EqFhZVTM36gubC9wzAce1Ol6c7aXBNgKYVMudi3ZByU1UUiVvwIWobfIGb6ng1xXVa1S28oOx04Z8rU2H8t+0PQTHDbtX7liqb8cq8/73c98R8ZVR8MKFBalS5CMbOabvopCHTMQr2ZtBYznT8PrsFxO06KYmrqKZs7MT8y4Z/oPDxnQ7H2hvduYxc2i0FQDmUym/qC9T3M023KmzGx1TejaBxO+UWXzqQECDlotvpEtrT3LtqItUZjhuzEZnjxjnyiHP4PZD4fF1Nn4lkFOsurEgILBmp11J4EMCLfMrPRsbsmhhMJSo56FOnwrAqAa4KFGtrfMSwN9eFprdrrhsZj8C9RKoqFbJQdcjkAl95UF7qihWsDqSR4A3574sLUrY+kgHZSipU+ALMSx+y+0IuXKtTXRFc7eGZ7ZjhlsOj2NShszF4fEWc0cRWoopGpPEEcrMWa/h7TWdGeilTGsGN0og6vbvf2U5n58B9pv+i3R9MZVxNespFsQ4an4FxYtmPiBcC3ynoiIFAAAAAsABYAchMnL1NW67VVjGWDZ+BShTWnTUKiiwA/J5n5yzEQoIiICIiAiIgVsf3R6/vEY/uj1/eIGaj3V9B+JOQo91fQfiTgIiICIiBixWGWqjI6qyMCGUi4IOhBnmm0PhAucth8Y9JT/AAsu8I+QYMpI9bz1CIHD9EPhvRwNQVnqGvVHdJXIqHmFue18yZs+mXQyjtJVzk06qAhKigE2P8LD+Jfl7EXM6WIHmeH+FLO6HF7Qq4hE4JZgbeXMztlHO1p1PSvoouNwqYZXFFEZSuVcwAUFQoFxpY/adHEDn8L0ZCbObA70kGjUp7zLY/qZtct/DNwv4TD0H6J/0bTqoKxq53DXK5LWAFuJvOmiByHRToOMDiq2IGINTehxlyZbZnD8bm/C0812LsFcdtXH0Wd6Z3uKdHTirrW0Pz4n/hPda9ZUUsxAA8Z55Q2DTOKq1cJSqK9QvnYuxB3jZmJubKCfAQNTQ6M08LiRXr4tsdVQgrmBChl7pdizFsp1AFtZl230dxO13Ri5AXMASLIL24e3hed1s3ozTSzVLVG5fwj6eP1m9AtwkjlcH0Go5CtcmrdbEdxdRbw1PvNFgfhhUoO4o7UxFKk/eVFysRyJDZSbeOWekRIHGdF/h+mAxTV6WIdlKMm7ZQbKxU96+pBUeHOdDt7CbylcIHemy1UUnLd6ZzKt7G17W4eM2U+GE0zicvDOnW2GxlWhWK5ENABVuTZgW3gNwLMGspHJVPjN90Q6aVEwzU0oivWpWOXOVZ6YAF1spzMoCgjkAddZ0XTDZdRFNShTpGmczOBQp1HpubHfqCp3gNgGXjbUcLTzPGdIMYpAOKqDgVNMqikeBUoAGWYcpel01FGrsRbppjEeM/EfPivYbBYqniDjHengyarVM1ZrHtkkqKffcWJFrCdNj+nyZGrUMNRq1aZVWqOu7IDaCoq6tkzdmxYEZl5zg8RVp4kl2K0q57xOlOoed/8ANN8j2f5ZXplqD9tGsQVZTpnRtCAeB01BF9QD4RlvV6Gi9ibn6o6cuHbx9/RcwPSOuuNGNqMHcE3zcCCCu7UDgLHS3DifG/Q7Y6Tf0hVwQbDrTAO/qEHOxSmalkvlFwQt7c2E4PEpYkZswHA8LjwPyvobT1b4d9EnVutV0K9lFpU2FmyrazMPC5Aa3PXSIUa+3Ys0xdmOMRiPj75df0fwvVMIDVIVrPVrHiAzlqj6+IBJH0lPo506wmOqmlRapnClhnQqGAtcj3GhsZu9p4qjTpsa700pkWY1GCqQdLG/PlOf6H7B2chOIwIRr3TMrs4XhdRc6eH2mbylVU1TNU9XVxKFfbeGRir4rDqwNiGqopB5EE6TDjukmEoMFq4zDU2IBs1RFNjwNr8PnDFtYlHGbYw9FFqVcRRRG7rM6qrX4ZST2vpJ7N2pRxKlqFalVUGxKMHAPI24GBbiIgIiIFbH90ev7xGP7o9f3iBmo91fQfiTkKPdX0H4k4CIiAiIgIiICIiAiIgJXxmLWmtz9B4mTr1svhcngOcwUMH2s9TtN4ch6QNcuBfEMGqkqngo4/8AD14zc0KCoMqqAOQ/51mSICIiAiIgIiICc1t7oVhsVclTTYm5KaAnmV4X5kWJ8TOliFlu7Xbq3UTiXk+J+FFYE7vFUmHhmRkP1sTJ4P4W1xo+Mpqp4hFZwfoSBf52nqsSNsOhP1nVzGJqj2hy/R7oJhcIwcIatUcHqWNv5VACr62v8508+z4TJc+7dru1bq5zLwn4q4Q0a1IVsS+IrsHdieylNCbIlNOCg2a5v/DPTvhtsfquAoqRZ6g3j+r2IH0XKPpPNcSF2ltUs5XdmrqWIAFKl8+ABC/609eqbXpNhKlei6tTWnUIYcOwG4fUSMr9Ro67M0xV1x6Z6S/PG1WOKxtUrxrYpsv99yB+RLPTDo4dnV1otVWqxpq5IUrbMWFtSb93j85sOhGBWpj8KLXtVDH+6C3+Es/EustTaOIJscmROPlUE/cmNzZp+k3arv4UTGcZ698NZiejDrs6njnrizNkp0yCTbM40a+g0ZrAc51HwNVus4og9ncrccyW7P4b3kviAoo7M2XhzxKhz6qgv96pm3+CGFAo4qpbvVVW/wDKt/8A7ScqK9DXTZ/GmYxnH94emREQ0iIiBWx/dHr+8Rj+6PX94gZqPdX0H4k5Cj3V9B+JOAiIgIiICIiAiIgJ8M+xAglOxvxPP/CTiICIiAiIgIiICIiAiIgIiICYsXRzo63IzKwuOIuLXEyxA4HZHwvoU2BrVGr24LbIunMXJPvO4XDIE3eRclrZbDLblbhaZojC69qLt6c3KplUo7NooQyUKSsOBVFUj6gT5V2VQYktQosTqSUUk+ptrLkQr3Vd1fEYClUtnpU3twzKrW9LjTwksNhUpi1NEQXvZVCi/OwmaIRmcYIiIQREQK2P7o9f3iMf3R6/vEDNR7q+g/EnIUe6voPxJwEREBERAREQKuN2hTommKjhd5UFNL37TtchdPQ8Zgo7aouEKVM4eq1JcoJ7ahiw4aAZW14e4mLpBsUYtVU1GTKWIKgEhijorDkVLZh8xNUOhVMbsCoQqNe2UEgBqT9lr3Rr0xdhxBPjYgOho45HaogYFqZAb5XGYa+Ok+4TGpVF1a4zOvI3RiraHkQZzNPoOFTIuIIupUkUlF1NMUjfXViACW53lvD9E1SslXek5XL2Ki989VwFbiq/qsCPGw4a3DdPj0FQUi4z5C9v7IKqSTwGrL7ydTForqhYBmVmUcwmUMb8NM6+85rH9C0qvVY1SM5JtkHE1KdWzEEF1ulgNLA8dJdxnRpKlOjTL2WlQNK2W4Kk0T4k/wDlAWue8YGz/pKnvd1m7W7DnTshSSoJbgLkHT5Syay+ZfcTm26HU7HKyg9nLemrKMtSpUClf4l7YW39heUwVOgtJqZQuT/aKKT/AOHOHX2vnHIwOrFVeGYa/OVcTtOmgckmyKGJClgcxKgAgWZrg6DXhznP1ehKFlIrMqqaxCqqrbe7wHKR3bCofYcNb5KvREMBeqgIVFAFFRT7O+1NO9ibVW+qg/KB04ccLi/KYsRi0RC7MAo4njbUDw+ZE0+yejKYervVck5HU3AzMGFADM3E23Wn85mLZfRRKGHqYdahIdlOaxzdnLbNdiGbsi5FvSBvqmKRbZnQXYKLkC5N7D10PtMOL2lTplQSSWvYKCx7Nr8P5hNGOh1MMXDDMai1NaasCy1K76jxuKxW/wDZEx4ToUlNcoqnvMb5dTfJ3rsbns8Ra9+EDqd6vmXjbj48vWDVXXtLpx1Gk4XCdCmqGoK1lUVs1O4BLC1QEMEYcAwytfNe95s/+hqBi6uMxcMc1JXViGxDXdbjNpXI/uKYHR4fFK40J4sLEFT2SVJsdbXB18eMh15N41PMMyorEeADEga8OIOk0uF6LCniKdffMchqELlAH6hqk63vb9T/AFRKeK6DJU3l6p7dTPYoPPWez2ILj9VgNR3V5QOkxe1aNJ1SpUCsyO4BvqqC7G/DQazJhMdTqolRHBR1DKeF1PA2Os1G1+jCYk0szsu7QKLDiLrmFyeDIGQ/JzKDdBaZN96Teju9VvYWYdntWAseBB+kDqt+vmX3HjwmLrybxqeYZlQMRyBJUa8OIOk5zafQtayVaYqimlSoW7NJcwuHGUte5UZuyNLZQNRpD9C1zO2+uS5YZqauLl6rkVNf1f61gL2tlXlA6u8+yvs/CijTp0wWIRFUE6khQBc/OWICIiAiIgIiIFbH90ev7xGP7o9f3iBmo91fQfiTkKPdX0H4k4CIiAiIgIiICIiAiJqtq4tkqIATlFOtUYAC77sJZNQbA5vDXQawKG2MfiRihSoAsBSR2WyWsWqBiWY3GijLa+vHSU6GI2kaRZqbBwrWUbrMxLqFu1suiFj3dbcLzavtg0UV6oV81Nqn6I0WmgUsxLN2wM693U30Eg/SdFJvRrgdqxtTsbCqwt276ijUte3AXteBVxXXDRw1TdMa60HzqpRbVGFMeN183geEy7Eq41ntXWynDKb2QBavZuNCS3ibjTS1uBOWv0ppors1KsMl8w/TuCGdcg7fabsOdL6CVa/Ss03O8p9jPVKlbkmnSp1HbTzhlQW4WqDkYFHDJi6WHQU6GJFfKorM7rXzuEqapnqFQpqWuQF7LjQW7NnEttA5j2gM4Nqa0yQq1UBAzHtXplzr5ffa4Tb4dmBo1qYCK13Wxuz1UsUF2H9WSDaxB8NL16/SYIrE0qjkKxuMqqSqu+XViQcqk3tb8QKb1NoZqYsbM1XO1qQCLmdU04k5cjXv48OVbDYnaQWmN1UNsMMxfdEmrpewBHaHatc2Ol7eO0xXSTvhKVRcjMGZ0unZVyQpDWZgygWvz9Z8q9LaalhucQ5WoUsiByzDe3AAa4/qnNiBcZSLgwKNZscpdqVNzmK6sKeZmFOmFzjMFRM2cMV10FoxlbaYD5FXV9OwhKrnrjQZu12RQOvmP021PpErNlFGsWLlVH6YzkGqCR29AN0/eseGklg9uK9VaNiXO81AAUZGZbEZiQbKfW3hA11XrlTD7RRlfPkqDDlctMklWsF1uCDl7TNrcHTUCrU2diqTIgV6y3LBwxK085cOt3qFzamVAOvE2tL/AP0qAcjc1mUrTNMIgd2Db0lyAx7NkFhodeEubR2+tF2Q0qzZRclclu6721cG4VGPDw5wOcwmDxpGHz03IpqqjMVU2D4MksFbW2WtY8bLrx1uLi9o/wCT/pVCS/65YUQq60wQoBuy2LkHMD2dbzYHpTT7R3WIyh2XNkAU5BVZmBJFwBSfhrqNNZkxHSRKbKj06odlzZb02IvmyqbPYFspsTp8+MDP0cqV2oKcSpWrdgb5RcAmzWXRbi2nEfObSc/gtvb21NlqU3apUp5lCEIQ1YKNS12y0yb2K3m02PiGqUKTtYs1NSSNATbUiBciIgIiICIiAiIgIiIFbH90ev7xGP7o9f3iBmo91fQfiTkKPdX0H4k4CIiAiIgIiICIiAmCthVZkc3DJexBtoeIPMGw0+QmeIFNdlUBwoUR2s3cXvD+Lhx+cYvZtOojIUUBlK3AFwCGGmnJ3/0jzlyIFQ7Nolcho0sunZyLbQkjS1uJPuZkbB0zoaaWuT3RxYEE/UEg+szxAr0MDTp2KU6akLlGVQtlJzZdPC9zbnBwVMixppbX+EeIIP2JHoTLEQKo2bSFyKNK5AB7C6gCwB01009JVp7Coh6rMgfeEEqyJl0JN7BRmOp7TXPzm0iBWqbPpMCGpUyDxBUEcS3LmWPqTPqYGmrZxSphrWzBQDYkki/G1yfeWIgUzsujr+hR1YMewurC/a4cdTr8zM1TCo1yyIb8bgG+hX8Ej0JmaIFZcBSBLClTBJuTlFybEXJtqbEj6mY12RQHDD0e6V7i8De68OBzNp8zLsQKY2ZSFstNEIUqrIqqyg3JCm2mpJ+sz4bDrTRUUWVVCgcbAaCZYgIiICIiAiIgIiICIiBWx/dHr+8Rj+6PX94gVUxDWGvgPAT71luf2ERAdZbn9hHWW5/YREB1luf2EdZbn9hEQHWW5/YR1luf2ERAdZbn9hHWW5/YREB1luf2EdZbn9hEQHWW5/YR1luf2ERAdZbn9hHWW5/YREB1luf2EdZbn9hEQHWW5/YR1luf2ERAdZbn9hHWW5/YREB1luf2EdZbn9hEQHWW5/YR1luf2ERAdZbn9hHWW5/YREB1luf2EdZbn9hEQHWW5/YR1luf2ERAdZbn9hHWW5/YREB1luf2EdZbn9hEQHWW5/YR1luf2ERAx4muxGp8eQ+cRED/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33" t="11124" r="6958" b="9110"/>
          <a:stretch/>
        </p:blipFill>
        <p:spPr bwMode="auto">
          <a:xfrm>
            <a:off x="1974789" y="3338859"/>
            <a:ext cx="1938611" cy="736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5108" y="3440202"/>
            <a:ext cx="200025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4788" y="4997004"/>
            <a:ext cx="1825464" cy="574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19 Flecha abajo"/>
          <p:cNvSpPr/>
          <p:nvPr/>
        </p:nvSpPr>
        <p:spPr>
          <a:xfrm rot="10800000">
            <a:off x="2766874" y="4145050"/>
            <a:ext cx="215864" cy="801439"/>
          </a:xfrm>
          <a:prstGeom prst="downArrow">
            <a:avLst/>
          </a:prstGeom>
          <a:solidFill>
            <a:schemeClr val="accent1">
              <a:lumMod val="2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20 Flecha derecha"/>
          <p:cNvSpPr/>
          <p:nvPr/>
        </p:nvSpPr>
        <p:spPr>
          <a:xfrm rot="19904971" flipV="1">
            <a:off x="3725793" y="4324815"/>
            <a:ext cx="1763152" cy="129077"/>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22 CuadroTexto"/>
          <p:cNvSpPr txBox="1"/>
          <p:nvPr/>
        </p:nvSpPr>
        <p:spPr>
          <a:xfrm rot="19943033">
            <a:off x="4175887" y="4328894"/>
            <a:ext cx="1763857" cy="707886"/>
          </a:xfrm>
          <a:prstGeom prst="rect">
            <a:avLst/>
          </a:prstGeom>
          <a:noFill/>
        </p:spPr>
        <p:txBody>
          <a:bodyPr wrap="square" rtlCol="0">
            <a:spAutoFit/>
          </a:bodyPr>
          <a:lstStyle/>
          <a:p>
            <a:r>
              <a:rPr lang="es-MX" sz="1000" dirty="0"/>
              <a:t>Complemento con la información de compras no obligadas a registrarse en </a:t>
            </a:r>
            <a:r>
              <a:rPr lang="es-MX" sz="1000" dirty="0" err="1"/>
              <a:t>CompraNet</a:t>
            </a:r>
            <a:endParaRPr lang="es-MX" sz="1000" dirty="0"/>
          </a:p>
        </p:txBody>
      </p:sp>
      <p:sp>
        <p:nvSpPr>
          <p:cNvPr id="30" name="29 CuadroTexto"/>
          <p:cNvSpPr txBox="1"/>
          <p:nvPr/>
        </p:nvSpPr>
        <p:spPr>
          <a:xfrm>
            <a:off x="1471748" y="3930827"/>
            <a:ext cx="1235046" cy="1015663"/>
          </a:xfrm>
          <a:prstGeom prst="rect">
            <a:avLst/>
          </a:prstGeom>
          <a:noFill/>
        </p:spPr>
        <p:txBody>
          <a:bodyPr wrap="square" rtlCol="0">
            <a:spAutoFit/>
          </a:bodyPr>
          <a:lstStyle/>
          <a:p>
            <a:r>
              <a:rPr lang="es-MX" sz="1000" dirty="0"/>
              <a:t>Reporte  de información  obligatoria conforme a la normatividad vigente</a:t>
            </a:r>
          </a:p>
        </p:txBody>
      </p:sp>
      <p:sp>
        <p:nvSpPr>
          <p:cNvPr id="32" name="31 Flecha abajo"/>
          <p:cNvSpPr/>
          <p:nvPr/>
        </p:nvSpPr>
        <p:spPr>
          <a:xfrm rot="16200000">
            <a:off x="4290640" y="3402110"/>
            <a:ext cx="207955" cy="561957"/>
          </a:xfrm>
          <a:prstGeom prst="downArrow">
            <a:avLst/>
          </a:prstGeom>
          <a:solidFill>
            <a:schemeClr val="accent1">
              <a:lumMod val="2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3" name="32 Flecha abajo"/>
          <p:cNvSpPr/>
          <p:nvPr/>
        </p:nvSpPr>
        <p:spPr>
          <a:xfrm rot="16200000">
            <a:off x="7156854" y="3377882"/>
            <a:ext cx="207955" cy="561957"/>
          </a:xfrm>
          <a:prstGeom prst="downArrow">
            <a:avLst/>
          </a:prstGeom>
          <a:solidFill>
            <a:schemeClr val="accent1">
              <a:lumMod val="2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253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9932" y="3152412"/>
            <a:ext cx="2729020" cy="1109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34 CuadroTexto"/>
          <p:cNvSpPr txBox="1"/>
          <p:nvPr/>
        </p:nvSpPr>
        <p:spPr>
          <a:xfrm>
            <a:off x="7699932" y="4345713"/>
            <a:ext cx="2748543" cy="400110"/>
          </a:xfrm>
          <a:prstGeom prst="rect">
            <a:avLst/>
          </a:prstGeom>
          <a:noFill/>
        </p:spPr>
        <p:txBody>
          <a:bodyPr wrap="square" rtlCol="0">
            <a:spAutoFit/>
          </a:bodyPr>
          <a:lstStyle/>
          <a:p>
            <a:r>
              <a:rPr lang="es-MX" sz="1000" dirty="0"/>
              <a:t>Publicación del avance de compras a MIPYMES en el Portal Compras de Gobierno</a:t>
            </a:r>
          </a:p>
        </p:txBody>
      </p:sp>
    </p:spTree>
    <p:extLst>
      <p:ext uri="{BB962C8B-B14F-4D97-AF65-F5344CB8AC3E}">
        <p14:creationId xmlns:p14="http://schemas.microsoft.com/office/powerpoint/2010/main" val="16754099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169 CuadroTexto"/>
          <p:cNvSpPr txBox="1"/>
          <p:nvPr/>
        </p:nvSpPr>
        <p:spPr>
          <a:xfrm>
            <a:off x="2784862" y="1190897"/>
            <a:ext cx="1622765" cy="307777"/>
          </a:xfrm>
          <a:prstGeom prst="rect">
            <a:avLst/>
          </a:prstGeom>
          <a:solidFill>
            <a:schemeClr val="bg1"/>
          </a:solidFill>
          <a:ln>
            <a:solidFill>
              <a:srgbClr val="C00000"/>
            </a:solidFill>
          </a:ln>
        </p:spPr>
        <p:txBody>
          <a:bodyPr wrap="square">
            <a:spAutoFit/>
          </a:bodyPr>
          <a:lstStyle/>
          <a:p>
            <a:pPr algn="ctr">
              <a:defRPr/>
            </a:pPr>
            <a:r>
              <a:rPr lang="es-MX" sz="1400" b="1" dirty="0">
                <a:latin typeface="+mj-lt"/>
                <a:cs typeface="Arial" pitchFamily="34" charset="0"/>
              </a:rPr>
              <a:t>Centros a Asesoría</a:t>
            </a:r>
          </a:p>
        </p:txBody>
      </p:sp>
      <p:sp>
        <p:nvSpPr>
          <p:cNvPr id="105" name="104 CuadroTexto"/>
          <p:cNvSpPr txBox="1"/>
          <p:nvPr/>
        </p:nvSpPr>
        <p:spPr>
          <a:xfrm>
            <a:off x="1535839" y="4048396"/>
            <a:ext cx="1739901" cy="523220"/>
          </a:xfrm>
          <a:prstGeom prst="rect">
            <a:avLst/>
          </a:prstGeom>
          <a:solidFill>
            <a:schemeClr val="bg1"/>
          </a:solidFill>
        </p:spPr>
        <p:txBody>
          <a:bodyPr>
            <a:spAutoFit/>
          </a:bodyPr>
          <a:lstStyle/>
          <a:p>
            <a:pPr algn="ctr">
              <a:defRPr/>
            </a:pPr>
            <a:r>
              <a:rPr lang="es-MX" sz="1400" b="1" dirty="0">
                <a:latin typeface="+mj-lt"/>
                <a:cs typeface="Arial" pitchFamily="34" charset="0"/>
              </a:rPr>
              <a:t>Liquidez y</a:t>
            </a:r>
          </a:p>
          <a:p>
            <a:pPr algn="ctr">
              <a:defRPr/>
            </a:pPr>
            <a:r>
              <a:rPr lang="es-MX" sz="1400" b="1" dirty="0">
                <a:latin typeface="+mj-lt"/>
                <a:cs typeface="Arial" pitchFamily="34" charset="0"/>
              </a:rPr>
              <a:t>Financiamiento</a:t>
            </a:r>
          </a:p>
        </p:txBody>
      </p:sp>
      <p:sp>
        <p:nvSpPr>
          <p:cNvPr id="104" name="103 CuadroTexto"/>
          <p:cNvSpPr txBox="1"/>
          <p:nvPr/>
        </p:nvSpPr>
        <p:spPr>
          <a:xfrm>
            <a:off x="1773964" y="5292996"/>
            <a:ext cx="1917700" cy="523220"/>
          </a:xfrm>
          <a:prstGeom prst="rect">
            <a:avLst/>
          </a:prstGeom>
          <a:solidFill>
            <a:schemeClr val="bg1"/>
          </a:solidFill>
        </p:spPr>
        <p:txBody>
          <a:bodyPr>
            <a:spAutoFit/>
          </a:bodyPr>
          <a:lstStyle/>
          <a:p>
            <a:pPr algn="ctr">
              <a:defRPr/>
            </a:pPr>
            <a:r>
              <a:rPr lang="es-MX" sz="1400" b="1" dirty="0">
                <a:latin typeface="+mj-lt"/>
                <a:cs typeface="Arial" pitchFamily="34" charset="0"/>
              </a:rPr>
              <a:t>Compras </a:t>
            </a:r>
          </a:p>
          <a:p>
            <a:pPr algn="ctr">
              <a:defRPr/>
            </a:pPr>
            <a:r>
              <a:rPr lang="es-MX" sz="1400" b="1" dirty="0">
                <a:latin typeface="+mj-lt"/>
                <a:cs typeface="Arial" pitchFamily="34" charset="0"/>
              </a:rPr>
              <a:t>Electrónicas</a:t>
            </a:r>
          </a:p>
        </p:txBody>
      </p:sp>
      <p:sp>
        <p:nvSpPr>
          <p:cNvPr id="102" name="101 CuadroTexto"/>
          <p:cNvSpPr txBox="1"/>
          <p:nvPr/>
        </p:nvSpPr>
        <p:spPr>
          <a:xfrm>
            <a:off x="3074126" y="6118496"/>
            <a:ext cx="1917700" cy="523220"/>
          </a:xfrm>
          <a:prstGeom prst="rect">
            <a:avLst/>
          </a:prstGeom>
          <a:solidFill>
            <a:schemeClr val="bg1"/>
          </a:solidFill>
        </p:spPr>
        <p:txBody>
          <a:bodyPr>
            <a:spAutoFit/>
          </a:bodyPr>
          <a:lstStyle/>
          <a:p>
            <a:pPr algn="ctr">
              <a:defRPr/>
            </a:pPr>
            <a:r>
              <a:rPr lang="es-MX" sz="1400" b="1" dirty="0">
                <a:latin typeface="+mj-lt"/>
                <a:cs typeface="Arial" pitchFamily="34" charset="0"/>
              </a:rPr>
              <a:t>Portal  Informativo </a:t>
            </a:r>
          </a:p>
          <a:p>
            <a:pPr algn="ctr">
              <a:defRPr/>
            </a:pPr>
            <a:r>
              <a:rPr lang="es-MX" sz="1400" b="1" dirty="0">
                <a:latin typeface="+mj-lt"/>
                <a:cs typeface="Arial" pitchFamily="34" charset="0"/>
              </a:rPr>
              <a:t>Compra de Gobierno</a:t>
            </a:r>
          </a:p>
        </p:txBody>
      </p:sp>
      <p:sp>
        <p:nvSpPr>
          <p:cNvPr id="100" name="99 CuadroTexto"/>
          <p:cNvSpPr txBox="1"/>
          <p:nvPr/>
        </p:nvSpPr>
        <p:spPr>
          <a:xfrm>
            <a:off x="7377839" y="6183585"/>
            <a:ext cx="1362868" cy="307777"/>
          </a:xfrm>
          <a:prstGeom prst="rect">
            <a:avLst/>
          </a:prstGeom>
          <a:solidFill>
            <a:schemeClr val="bg1"/>
          </a:solidFill>
        </p:spPr>
        <p:txBody>
          <a:bodyPr wrap="square">
            <a:spAutoFit/>
          </a:bodyPr>
          <a:lstStyle/>
          <a:p>
            <a:pPr algn="ctr">
              <a:defRPr/>
            </a:pPr>
            <a:r>
              <a:rPr lang="es-MX" sz="1400" b="1" dirty="0">
                <a:latin typeface="+mj-lt"/>
                <a:cs typeface="Arial" pitchFamily="34" charset="0"/>
              </a:rPr>
              <a:t>Expo Compras</a:t>
            </a:r>
          </a:p>
        </p:txBody>
      </p:sp>
      <p:sp>
        <p:nvSpPr>
          <p:cNvPr id="99" name="98 Elipse"/>
          <p:cNvSpPr/>
          <p:nvPr/>
        </p:nvSpPr>
        <p:spPr>
          <a:xfrm>
            <a:off x="2705826" y="3273696"/>
            <a:ext cx="1498600" cy="102870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96" name="95 Elipse"/>
          <p:cNvSpPr/>
          <p:nvPr/>
        </p:nvSpPr>
        <p:spPr>
          <a:xfrm>
            <a:off x="4382226" y="5254896"/>
            <a:ext cx="1498600" cy="102870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95" name="94 Elipse"/>
          <p:cNvSpPr/>
          <p:nvPr/>
        </p:nvSpPr>
        <p:spPr>
          <a:xfrm>
            <a:off x="2972526" y="4505596"/>
            <a:ext cx="1498600" cy="102870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93" name="92 CuadroTexto"/>
          <p:cNvSpPr txBox="1"/>
          <p:nvPr/>
        </p:nvSpPr>
        <p:spPr>
          <a:xfrm>
            <a:off x="9116831" y="4476569"/>
            <a:ext cx="1130300" cy="307777"/>
          </a:xfrm>
          <a:prstGeom prst="rect">
            <a:avLst/>
          </a:prstGeom>
          <a:solidFill>
            <a:schemeClr val="bg1"/>
          </a:solidFill>
        </p:spPr>
        <p:txBody>
          <a:bodyPr>
            <a:spAutoFit/>
          </a:bodyPr>
          <a:lstStyle/>
          <a:p>
            <a:pPr algn="ctr">
              <a:defRPr/>
            </a:pPr>
            <a:r>
              <a:rPr lang="es-MX" sz="1400" b="1" dirty="0">
                <a:latin typeface="+mj-lt"/>
                <a:cs typeface="Arial" pitchFamily="34" charset="0"/>
              </a:rPr>
              <a:t>Información</a:t>
            </a:r>
          </a:p>
        </p:txBody>
      </p:sp>
      <p:sp>
        <p:nvSpPr>
          <p:cNvPr id="89" name="88 CuadroTexto"/>
          <p:cNvSpPr txBox="1"/>
          <p:nvPr/>
        </p:nvSpPr>
        <p:spPr>
          <a:xfrm>
            <a:off x="9147901" y="2986360"/>
            <a:ext cx="1130300" cy="307777"/>
          </a:xfrm>
          <a:prstGeom prst="rect">
            <a:avLst/>
          </a:prstGeom>
          <a:solidFill>
            <a:schemeClr val="bg1"/>
          </a:solidFill>
        </p:spPr>
        <p:txBody>
          <a:bodyPr>
            <a:spAutoFit/>
          </a:bodyPr>
          <a:lstStyle/>
          <a:p>
            <a:pPr algn="ctr">
              <a:defRPr/>
            </a:pPr>
            <a:r>
              <a:rPr lang="es-MX" sz="1400" b="1" dirty="0">
                <a:latin typeface="+mj-lt"/>
                <a:cs typeface="Arial" pitchFamily="34" charset="0"/>
              </a:rPr>
              <a:t>Capacitación</a:t>
            </a:r>
          </a:p>
        </p:txBody>
      </p:sp>
      <p:sp>
        <p:nvSpPr>
          <p:cNvPr id="91" name="90 CuadroTexto"/>
          <p:cNvSpPr txBox="1"/>
          <p:nvPr/>
        </p:nvSpPr>
        <p:spPr>
          <a:xfrm>
            <a:off x="8707483" y="1572551"/>
            <a:ext cx="1130300" cy="523220"/>
          </a:xfrm>
          <a:prstGeom prst="rect">
            <a:avLst/>
          </a:prstGeom>
          <a:solidFill>
            <a:schemeClr val="bg1"/>
          </a:solidFill>
        </p:spPr>
        <p:txBody>
          <a:bodyPr>
            <a:spAutoFit/>
          </a:bodyPr>
          <a:lstStyle/>
          <a:p>
            <a:pPr algn="ctr">
              <a:defRPr/>
            </a:pPr>
            <a:r>
              <a:rPr lang="es-MX" sz="1400" b="1" dirty="0">
                <a:latin typeface="+mj-lt"/>
                <a:cs typeface="Arial" pitchFamily="34" charset="0"/>
              </a:rPr>
              <a:t>Cambios</a:t>
            </a:r>
          </a:p>
          <a:p>
            <a:pPr algn="ctr">
              <a:defRPr/>
            </a:pPr>
            <a:r>
              <a:rPr lang="es-MX" sz="1400" b="1" dirty="0">
                <a:solidFill>
                  <a:sysClr val="windowText" lastClr="000000"/>
                </a:solidFill>
                <a:latin typeface="+mj-lt"/>
                <a:cs typeface="Arial" pitchFamily="34" charset="0"/>
              </a:rPr>
              <a:t>Normativos</a:t>
            </a:r>
          </a:p>
        </p:txBody>
      </p:sp>
      <p:sp>
        <p:nvSpPr>
          <p:cNvPr id="88" name="87 Elipse"/>
          <p:cNvSpPr/>
          <p:nvPr/>
        </p:nvSpPr>
        <p:spPr>
          <a:xfrm>
            <a:off x="7989026" y="3197496"/>
            <a:ext cx="1498600" cy="102870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84" name="83 Elipse"/>
          <p:cNvSpPr/>
          <p:nvPr/>
        </p:nvSpPr>
        <p:spPr>
          <a:xfrm>
            <a:off x="5982426" y="1127396"/>
            <a:ext cx="1638300" cy="106680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52238" name="AutoShape 24" descr="data:image/jpg;base64,/9j/4AAQSkZJRgABAQAAAQABAAD/2wCEAAkGBhISERQSEhIVExQTFhQXGBYXFx0fGhseGRwYHxUXFxwXGyYfGh4kHhYdIS8gIygpLCwsGR8xNTAqNSYrLCkBCQoKDgwOGg8PGjAkHyU0LC01KSovLCwxNDU1LzUtLzUsLCwxLCwpLDQpKi0sNDAsLCksLCwsKSwsLCksLCwsKf/AABEIAF0AfAMBIgACEQEDEQH/xAAcAAEAAgMBAQEAAAAAAAAAAAAABAUDBgcCAQj/xAA4EAACAQMCBAIIBQIHAQAAAAABAgMABBEFIQYSMUETUQcUImFxgZGxIzJCocEVUiREYoKS8PEW/8QAGQEBAAMBAQAAAAAAAAAAAAAAAAECAwQF/8QAJxEAAgEDAwMDBQAAAAAAAAAAAAECAxESIUFREzFhBCLwIzKxwdH/2gAMAwEAAhEDEQA/AO40pSgFKwW96js6qcmMgN7j5VnoBSlKAUpSgFKUoBSlKAUpSgFKUoBVNxbxCtlavM3UDCDzY9BVwa49xTqX9T1DwubFpa5aRu2F/Ofn0FbUYZy17IwrVMI6d2bd6KoZfVGmlzzTyvJv3B71ulaj6OdXNzFNJjlj8UrEvYIowoFbdVav3u5aj9isKV8ZgNztWKG7R8hWDY64NZmpmpWFr2MNyl1DHtnevckyr1IGfOliLnuleHlA6kDPSvryhRkkAe+hJ6pXwGsMl9Gp5S6g+WaC5npXjxlzjIyd8UMozy5GT270B7pXhpVBAJAJ6CvdAab6TeKfVbbw4z+NPlVx1A/U38fOucS2DxxRadFvc3RV5yOwP5Yz8BuauOIL5ZdTubmT2obBAFXsX6IP+WT8qkcIhbS3l1e73llz4YPU56Y+P2r0ILpw8/vY8yb6k3x+tzftFht7GGK2EiKRgYJGWY9Tj3mruvzWNZnmuGdSTJM2Fyc8vMduXPT5V33hazuIrZI7lw8i5BYdx2rCvRw1b1Z0enrqpolojWPSRfzSTW+nwNyNcHLsP7R/4axpwimkxy3iSuxSFgQx2JPQ/WmuyCPX7Rn2V4SoJ6Z9r/vzq79JURbTLgDsufoRVk7YxXZkNJuc33Ro+m+jyW6tDevO/rMgMib7DyBqDxFrct1plmxJ8VZnjbHUlRt+xFdP4Yu0OnQuCOUQjJ+A3+1cr0ofgWbdn1IkfD2a1hJybvszGpBRSUd1/DYuINYNxY6bLk8xuIQ2/cEBgfmKmeluZ3W3tYieeVmc48kFavq3+Hm9RO3JfxSxj/Q5BwKs+JuKYotZ55FaRIIjGAozhmG9FDVNeWHO8Wm+EX1jxaU0MXOcukfJ/uB5R/FUuiei9rqAXFzPJ40w5xg9M7jNa5b3/PpV7EuQI545VU9QrNv9Nq3Hi62mlsILq3uDGkMAJVTjm2XbbyxUNODsna7Ckpq8ley7GZoTHrdpHzEhLXHxwSM1m1Vj/XrUZOPAfaqjR7gnUtOZySz2K7nuTmrLWZwNdgP9lvIT9M1RrW3hmiftv5RrnGuqyf1Q3CE+HZPAjYO2WO/3rsMbggEdCARXAzxNE1vfRujtJdS86sBsOU+xk11/gbUvHsLd878gU/Fdj9qV4WivGg9PNOT176nIIAZrVR+q9vgGPuUL/LmvXpJ1lnufVh7MVriNVB2yBu1TLa38Dw42/wApqIDe5ZOUKfh7Jqy4T4Aknu3ubkDwlmk9lurEHb5V05Ri8nt8/ByYSksFv8/Jo3DDst1FKsTSiJldlUZOB8BXd+G+NILz2VDI+M8jggkDrjPX5VY2eh28Ls8caozgA4AGQKyjTogysEUMmcEAAjPXpXJWrRqbHdQoSpblDxzwf69GhRvDmiOUf+D9KruHdB1Iuy38oeExsnLnOc9zvUzXL4rdSMzlRbwCSNAcByefOfPoBiqxuNLs4VVjLLsxycHJOMbdsUip42RE3BSuyqb0f6lGrWsNwPVXJ77gHqMZq/1DgQiOxigI5bWVXYnqd8sfnUGfiyTD5XCSBznJyWCqeUeXc7V6/wDsbgF+RVJcs4yT7KoJMqdtj+F+9XfUZRdJcknjLgWS5vLe5iKjwynOD3CsCP22qbwvwm0Ut1NcBXeeTmHuXsKqtS4gljuyS5ETmEgdlIiLMPgcj6UHGE0qMCFAjUlsEgt7YC8uKrao4pbFsqak5bkuTgUm+uJPZ9WuYeR1HXPmPmBWuycA6pHG9pFOGtnyNz0B7YzVy/HFychUTPtSdTsgDnlO35vY/eskXFbyXA7rE0jLj9Q5JNj80qU6iKvpPsYtd4BmaG0a3lC3NoipzdiAP27/AFqLp/Al6fWbieUNdSxGNPJc7E5z5Ut+LrgO4wHMp5jyk4C+Gmy57jOTUm44kaJrEczFVjDSe/myBzH5ZqfqLT5yPpPX5wbDw7wqkFnHA6KzKhDHHUnOfvVHw3w9f2cRhTw2TndlJ8jjA6+6kXHUwDFxHsGYYJ/tJCnbrtVTq/pakglZBEsgySrZPTJA7e6qqFRtrvcs50rJ8GP0g2K21200ik216gSXH6XX8rj3jY/WsNtf+sILcaoQ6LmMgFQcdOcnYmunazo8V1C0Mq8yt+x7Ee+uNa96KLuBvwFM6k7cv5h8avSnGatJ2ZStCcHlFXRdjUJ5cKuqKLiEZ5ekZx1yScMfga3bhGF3VrmSbxWlAAwCFULn8oPYnv3rQOEvRHIzLJd5jUHPh/qPuPkK67BAqKFUBVUAADoAKzryivbFmnp4yfukrGG60uKRld41ZlzgkdM9axxaJAoAESgDpt7yfuanUrmuzrxXBAOhW+c+EmcEdPPrXpdFgBYiJcsSTt1JBBP0J+tTaUyZGK4Ikukwt+aNTuDuPIco/basS8P2w5cQp7OcbdM7mrClMnyMVwQU0SAZxEo5ixO3Uts31zX2DRYEbmWJVJJOQPPOfufrU2lMmMVwV0fD1soAEKDBLDbudiazNpUWCPDXBAB27Dp9Kl0pk+RiuCg03g+FA/iKJS8nPuNh1xj6mpUnCtoxJNvGSe+KtaVbOXJChFaWFKUqhcUpSgFKUoBSlKAUpSgFKUoBSlKAUpSgP//Z">
            <a:hlinkClick r:id="rId2"/>
          </p:cNvPr>
          <p:cNvSpPr>
            <a:spLocks noChangeAspect="1" noChangeArrowheads="1"/>
          </p:cNvSpPr>
          <p:nvPr/>
        </p:nvSpPr>
        <p:spPr bwMode="auto">
          <a:xfrm>
            <a:off x="1679575" y="-419100"/>
            <a:ext cx="1181100" cy="885825"/>
          </a:xfrm>
          <a:prstGeom prst="rect">
            <a:avLst/>
          </a:prstGeom>
          <a:noFill/>
          <a:ln w="9525">
            <a:noFill/>
            <a:miter lim="800000"/>
            <a:headEnd/>
            <a:tailEnd/>
          </a:ln>
        </p:spPr>
        <p:txBody>
          <a:bodyPr/>
          <a:lstStyle/>
          <a:p>
            <a:endParaRPr lang="es-ES"/>
          </a:p>
        </p:txBody>
      </p:sp>
      <p:sp>
        <p:nvSpPr>
          <p:cNvPr id="52239" name="AutoShape 26" descr="data:image/jpg;base64,/9j/4AAQSkZJRgABAQAAAQABAAD/2wCEAAkGBhISERQSEhIVExQTFhQXGBYXFx0fGhseGRwYHxUXFxwXGyYfGh4kHhYdIS8gIygpLCwsGR8xNTAqNSYrLCkBCQoKDgwOGg8PGjAkHyU0LC01KSovLCwxNDU1LzUtLzUsLCwxLCwpLDQpKi0sNDAsLCksLCwsKSwsLCksLCwsKf/AABEIAF0AfAMBIgACEQEDEQH/xAAcAAEAAgMBAQEAAAAAAAAAAAAABAUDBgcCAQj/xAA4EAACAQMCBAIIBQIHAQAAAAABAgMABBEFIQYSMUETUQcUImFxgZGxIzJCocEVUiREYoKS8PEW/8QAGQEBAAMBAQAAAAAAAAAAAAAAAAECAwQF/8QAJxEAAgEDAwMDBQAAAAAAAAAAAAECAxESIUFREzFhBCLwIzKxwdH/2gAMAwEAAhEDEQA/AO40pSgFKwW96js6qcmMgN7j5VnoBSlKAUpSgFKUoBSlKAUpSgFKUoBVNxbxCtlavM3UDCDzY9BVwa49xTqX9T1DwubFpa5aRu2F/Ofn0FbUYZy17IwrVMI6d2bd6KoZfVGmlzzTyvJv3B71ulaj6OdXNzFNJjlj8UrEvYIowoFbdVav3u5aj9isKV8ZgNztWKG7R8hWDY64NZmpmpWFr2MNyl1DHtnevckyr1IGfOliLnuleHlA6kDPSvryhRkkAe+hJ6pXwGsMl9Gp5S6g+WaC5npXjxlzjIyd8UMozy5GT270B7pXhpVBAJAJ6CvdAab6TeKfVbbw4z+NPlVx1A/U38fOucS2DxxRadFvc3RV5yOwP5Yz8BuauOIL5ZdTubmT2obBAFXsX6IP+WT8qkcIhbS3l1e73llz4YPU56Y+P2r0ILpw8/vY8yb6k3x+tzftFht7GGK2EiKRgYJGWY9Tj3mruvzWNZnmuGdSTJM2Fyc8vMduXPT5V33hazuIrZI7lw8i5BYdx2rCvRw1b1Z0enrqpolojWPSRfzSTW+nwNyNcHLsP7R/4axpwimkxy3iSuxSFgQx2JPQ/WmuyCPX7Rn2V4SoJ6Z9r/vzq79JURbTLgDsufoRVk7YxXZkNJuc33Ro+m+jyW6tDevO/rMgMib7DyBqDxFrct1plmxJ8VZnjbHUlRt+xFdP4Yu0OnQuCOUQjJ+A3+1cr0ofgWbdn1IkfD2a1hJybvszGpBRSUd1/DYuINYNxY6bLk8xuIQ2/cEBgfmKmeluZ3W3tYieeVmc48kFavq3+Hm9RO3JfxSxj/Q5BwKs+JuKYotZ55FaRIIjGAozhmG9FDVNeWHO8Wm+EX1jxaU0MXOcukfJ/uB5R/FUuiei9rqAXFzPJ40w5xg9M7jNa5b3/PpV7EuQI545VU9QrNv9Nq3Hi62mlsILq3uDGkMAJVTjm2XbbyxUNODsna7Ckpq8ley7GZoTHrdpHzEhLXHxwSM1m1Vj/XrUZOPAfaqjR7gnUtOZySz2K7nuTmrLWZwNdgP9lvIT9M1RrW3hmiftv5RrnGuqyf1Q3CE+HZPAjYO2WO/3rsMbggEdCARXAzxNE1vfRujtJdS86sBsOU+xk11/gbUvHsLd878gU/Fdj9qV4WivGg9PNOT176nIIAZrVR+q9vgGPuUL/LmvXpJ1lnufVh7MVriNVB2yBu1TLa38Dw42/wApqIDe5ZOUKfh7Jqy4T4Aknu3ubkDwlmk9lurEHb5V05Ri8nt8/ByYSksFv8/Jo3DDst1FKsTSiJldlUZOB8BXd+G+NILz2VDI+M8jggkDrjPX5VY2eh28Ls8caozgA4AGQKyjTogysEUMmcEAAjPXpXJWrRqbHdQoSpblDxzwf69GhRvDmiOUf+D9KruHdB1Iuy38oeExsnLnOc9zvUzXL4rdSMzlRbwCSNAcByefOfPoBiqxuNLs4VVjLLsxycHJOMbdsUip42RE3BSuyqb0f6lGrWsNwPVXJ77gHqMZq/1DgQiOxigI5bWVXYnqd8sfnUGfiyTD5XCSBznJyWCqeUeXc7V6/wDsbgF+RVJcs4yT7KoJMqdtj+F+9XfUZRdJcknjLgWS5vLe5iKjwynOD3CsCP22qbwvwm0Ut1NcBXeeTmHuXsKqtS4gljuyS5ETmEgdlIiLMPgcj6UHGE0qMCFAjUlsEgt7YC8uKrao4pbFsqak5bkuTgUm+uJPZ9WuYeR1HXPmPmBWuycA6pHG9pFOGtnyNz0B7YzVy/HFychUTPtSdTsgDnlO35vY/eskXFbyXA7rE0jLj9Q5JNj80qU6iKvpPsYtd4BmaG0a3lC3NoipzdiAP27/AFqLp/Al6fWbieUNdSxGNPJc7E5z5Ut+LrgO4wHMp5jyk4C+Gmy57jOTUm44kaJrEczFVjDSe/myBzH5ZqfqLT5yPpPX5wbDw7wqkFnHA6KzKhDHHUnOfvVHw3w9f2cRhTw2TndlJ8jjA6+6kXHUwDFxHsGYYJ/tJCnbrtVTq/pakglZBEsgySrZPTJA7e6qqFRtrvcs50rJ8GP0g2K21200ik216gSXH6XX8rj3jY/WsNtf+sILcaoQ6LmMgFQcdOcnYmunazo8V1C0Mq8yt+x7Ee+uNa96KLuBvwFM6k7cv5h8avSnGatJ2ZStCcHlFXRdjUJ5cKuqKLiEZ5ekZx1yScMfga3bhGF3VrmSbxWlAAwCFULn8oPYnv3rQOEvRHIzLJd5jUHPh/qPuPkK67BAqKFUBVUAADoAKzryivbFmnp4yfukrGG60uKRld41ZlzgkdM9axxaJAoAESgDpt7yfuanUrmuzrxXBAOhW+c+EmcEdPPrXpdFgBYiJcsSTt1JBBP0J+tTaUyZGK4Ikukwt+aNTuDuPIco/basS8P2w5cQp7OcbdM7mrClMnyMVwQU0SAZxEo5ixO3Uts31zX2DRYEbmWJVJJOQPPOfufrU2lMmMVwV0fD1soAEKDBLDbudiazNpUWCPDXBAB27Dp9Kl0pk+RiuCg03g+FA/iKJS8nPuNh1xj6mpUnCtoxJNvGSe+KtaVbOXJChFaWFKUqhcUpSgFKUoBSlKAUpSgFKUoBSlKAUpSgP//Z">
            <a:hlinkClick r:id="rId2"/>
          </p:cNvPr>
          <p:cNvSpPr>
            <a:spLocks noChangeAspect="1" noChangeArrowheads="1"/>
          </p:cNvSpPr>
          <p:nvPr/>
        </p:nvSpPr>
        <p:spPr bwMode="auto">
          <a:xfrm>
            <a:off x="1679575" y="-419100"/>
            <a:ext cx="1181100" cy="885825"/>
          </a:xfrm>
          <a:prstGeom prst="rect">
            <a:avLst/>
          </a:prstGeom>
          <a:noFill/>
          <a:ln w="9525">
            <a:noFill/>
            <a:miter lim="800000"/>
            <a:headEnd/>
            <a:tailEnd/>
          </a:ln>
        </p:spPr>
        <p:txBody>
          <a:bodyPr/>
          <a:lstStyle/>
          <a:p>
            <a:endParaRPr lang="es-ES"/>
          </a:p>
        </p:txBody>
      </p:sp>
      <p:sp>
        <p:nvSpPr>
          <p:cNvPr id="52240" name="AutoShape 30" descr="data:image/jpg;base64,/9j/4AAQSkZJRgABAQAAAQABAAD/2wCEAAkGBg4RERUQEg4UEBIPDxMQDxESGRAPEA8SHxwhHBcQHhIXJyceFxkjJRceHy8gIys1LCw4ISQxNTw2QTI3OCwBCQoKDgwOGg8PGi4kHiQpLyw1NTUuLikxKikqLS8sLjUpNSkwNSksLCk1MCssNSkpNSkpLCkyKSksKSwpKSwpLP/AABEIAGEAawMBIgACEQEDEQH/xAAcAAEAAgMBAQEAAAAAAAAAAAAABgcCBQgBAwT/xABBEAABAwIDAwYKCAUFAAAAAAABAAIDBBEFEiEGEzEHFCIyQXEXMzRUc3SSsbLSNVFSYXKBo7MVQ5OhwwgWQkSR/8QAGgEBAAMBAQEAAAAAAAAAAAAAAAIDBQEEBv/EACkRAQABAwICCgMAAAAAAAAAAAABAgMRBDEFEhQVITRRUnGBwdEyM6H/2gAMAwEAAhEDEQA/ALxREQYyPDQXHg0EnuUSHKlhv2pf6blKa3xb/Ru9y5zbwHcFGqcMvX6uvTzTyY7Vx+FHDftS+w5PCjhv2pf6blTqKHPLN61veEL0wLbGkrHmOEvLmsznM0sFrgcfzW9VT8kflUvqx+NqthWROW3o71V61FdW4iIuvWIiICIiAiIg+Nb4t/o3e5c5t4DuC6MrfFv9G73LnNvAdwUKmDxfej3+HqIirYSc8kflUvqx+NqthVPyR+VS+rH42q2FbTs+q4b3ePWRERSaIiIgIiICIiD41vi3+jd7lzm3gO4Loyt8W/0bvcuc28B3BQqYPF96Pf4eoiKthJzySeVS+rH42qanlCwvzoexN8qhPJL5VL6sfjaoTJxPeVPOIbNvV16fT0csR2zK6/CHhfnQ9ib5U8IeF+dD2JvlVJInNKPW13wj+/a9sO2yoKiQQxVAfI++VuWQXsLnUi3ALdqk+Tn6Rh7pf23K6wpUzmGvotRVft81Xi9REUntEREHxrfFv9G73LnNvAdwXRlb4t/o3e5c5t4DuChWweL70e/w9REVbCTjkl8ql9WPxtUJk4nvKm3JL5VL6sfjaoTJxPeVKdnuu93t+ssURFF4Ul5OfpGHul/bcrrCpTk5+kYe6X9tyutW0bPpuFfpn1+nqIik1RERBhOwFrgdAWkHusqr2Z2XwXEM4payok3IZvMzRHbNfL12C/VPBWpL1T+EqnP9PXGs/DTf5FzCq5Yt3fzjLYYFsrgtbLLDT1tQ99KcswLWsynMW8XMAOrTwW78ElH5xP8ApfKoBRbbV0DMWkE5L45o4YC4NIhzTvaXAW4ho0v9y2ex2L41T1FPJLLU1tHWUbaiZ72yyRQlzHOA3puGlpaAdQDm4cExCnoNjyQsLZzYeChkdJHLI8vj3ZD8lgLg30A10WqPJLRn/sTa6/yvlVW/70xkwHFhiMgtXCDm38ixjMnU6uXTLa1+291sK/afFqisrmwYhJDHFSy1QYSSGRNax5jZbqu6Vg7vTEJzpLM0xTNMYhYPgko/OJ/0vlXvgjo/OJ/0vlVbVO32JOoKKM1z4t9U1Ec9Te0uRrow0mQa2aJCTrc2FytxS7Q7QU9JWQ2qagsmjjoqoxSSOfGXvD5WOsc7S1ocDc2zA34JiEOg2PJCf4Hyd01LO2oZNK50eawdu8puCOwA9qlipLYnaLE6fFoKOorJahlTDG6WOYuLoXvh3uSz7lj2nonhftH1XauxGF9u1RajFEYgRERYIiIMJeqfwlUXyI7RUdI6p5xUMg3wpxFnNs5Ge4HtD/1XsRfT61F2cmGCggjD4gQQR19D2dqCkpIiYcYsOrWU7nfcOcyC/wDcKaYBt3IWUOFU8cczZsMDZnguMkMgjkzMsNARkGh+tWTS7HYfHvslJGOdgipFi4TAkkhwOh1cT+awwPYnDqJ5kpqRkT3Nyl4zudl+yC4nKPuCOudG1cf8GdDnbvf4o2Xd3GfJzctz5eOW+l1IsOiLa3FGuFizBqprh9REcYI/sri8HeEb/nPMIt7n3l+llz3vm3d8l768F+k7GYfvJZuas3lUx8dQ/pXlY+2dp14GwQURh1fBzCkpKinjdFU1096lznRyUnSja6RrhpoH3IdobC6xwvaKtpaGup4KpxiiqII45WEjK1z5A5zHf8A8MB0/JXm/YLCzAKU0Ue5bIZWs6XRedC4OvmaTbsKyg2FwxlO+kbRxiCUh0jOkS9w4OLyc1xbQ307EFI7FspxjGH7l+8zRRvqHXcTzl0bzKDftBNvyXRij9BsDhcEkc0VFHHJALRPGbM3iL3J1PSOp11UgRwREQEREBERAREQEREBERAREQEREH//Z">
            <a:hlinkClick r:id="rId3"/>
          </p:cNvPr>
          <p:cNvSpPr>
            <a:spLocks noChangeAspect="1" noChangeArrowheads="1"/>
          </p:cNvSpPr>
          <p:nvPr/>
        </p:nvSpPr>
        <p:spPr bwMode="auto">
          <a:xfrm>
            <a:off x="1679576" y="-441325"/>
            <a:ext cx="1019175" cy="923925"/>
          </a:xfrm>
          <a:prstGeom prst="rect">
            <a:avLst/>
          </a:prstGeom>
          <a:noFill/>
          <a:ln w="9525">
            <a:noFill/>
            <a:miter lim="800000"/>
            <a:headEnd/>
            <a:tailEnd/>
          </a:ln>
        </p:spPr>
        <p:txBody>
          <a:bodyPr/>
          <a:lstStyle/>
          <a:p>
            <a:endParaRPr lang="es-ES"/>
          </a:p>
        </p:txBody>
      </p:sp>
      <p:sp>
        <p:nvSpPr>
          <p:cNvPr id="52242" name="AutoShape 40" descr="data:image/jpg;base64,/9j/4AAQSkZJRgABAQAAAQABAAD/2wCEAAkGBhQSERQNEhMQFRUWFhAUGBASFBYUFBgWFhYWGRQXExgXJyYgIxkvHBISITAsLycpMCwuFx4yNTUqQTIrLy0BCQoKDgwNFw8PGi0gHyQpKSwsKTU1KTQpKy4sKikwKjUqLCk1MDU1LTI1MSkxKSkqNTQxNSs0KSkqLDUpKTApKf/AABEIAFEAlgMBIgACEQEDEQH/xAAbAAEAAgMBAQAAAAAAAAAAAAAABAYBAgMFB//EADwQAAIBAgMDCQQJAwUAAAAAAAECAAMRBBIhBTFBBhMVIlFhYoGRMnGxshQWJDRCU4KS0SNSoQczcrPB/8QAGgEBAAIDAQAAAAAAAAAAAAAAAAEFAgMGBP/EACwRAAIBAgQEBgEFAAAAAAAAAAABAgMRBDFRoRUhUnEFEhQzQcFhIoHR8PH/2gAMAwEAAhEDEQA/APdJmLwYnFnWi8XnX6K9s+R7f3ZTb1nNVJ0AJ7gLybMi6MXi8ZTe1jfdbjMshGhBHcRaQSYvF5lqZGpBF91wRf3TLUyNCCCeBBHpFmDW8XmzUWGpVh3kETWALxeIgC8uWwT9nT9XzGU2XHYH3dP1fMZaeF+8+32iu8R9pd/pnoyJV2rTXTNf/iC3EDh3kTliarEkglaaAsSvtMRrYX4aHdKrtvlqygpQQICoHOaXV2GbThu7ZeVKsaa/UU0Kbm7IuVDaCOLhuOXXTXs19073nyKh/qBXpuedIrJ1TlcajvBGoPnPpWyNpLURayNmp1NVuLFeBU+42HnFOqp5CdNwzPVSISJtNZ88M3osAyki4BUkdoB1E0M3o1MrKxAIBByncbHcZxazOteRea9d6yc5hay+zY0yB38d6t/jSeRyUw5RauKKsxHUVQLsTcZrD9voZqvKqmt3p4dFci2YEW87AXkQ8pGFFaNMFCCS1QEEsTcnS2mpvLeeIpOaqOV2k9bX+LXKuNCqoOCjZNrS9vm9iVtvB5MbTcbnek3nmAb4A+c48svvH6E+LTniuUPOLRzJd6TK2fN7VrXFrcbD0nbH8pKdUNmw6ZipUOWBI0NiNOF5oqTpSjNKVrtP505m6EKsXBuN7Jr4O/KT/YwvuHyJJHKP75hven/YJ52G5SLzaUq1FauS2VibHTde4MiYzbbVK64hgOoVIQHgpva/bMp16bTaefl5aWzMYUaiaTWXm/e5a32i30z6KQDTNO9iONifTS0pu1aAStUpruDMAOwdk9qpywFzUWggqEWzlrm3ZuBt5yu1apZi7G5JJJ7zqZhjK0Kisnfm32WnMzwtGUHdq3JLu9TWIiV57hLjsI/Z09zfMZTpcdg/d0/V8xlp4X7z7faK7xH2l3+mRqu0P6AxFFywBLaDMHUNZybi5AAJ0/zPmvKvaCVch6/PDMa2e1ixFrpY2yCxA9w759BbZ5qI+FBqUGpVGaky6hk3i43FTfUaSvPTayrUwmArZHKuabqjDfoVOXLuOhvu1lvOMpp/2xRwqqEk5af7yKbsnYzYhKppMrVU63MfjdbEk0777WtbvEtX+nmM+y4jnm5tadakeuCArEm+m++g0njUtiK9RsTTTFIodubbDgsM1x1FNidLmx8peDs2zUsNTpq4qMtXEvUILDJbKXtYZ7liRbgR3xSj5VlzM6tW6fldy3U4hInqNZ88MSEdoeEesdIeEes5nh2I6d0dD6+hrsybEhdIeEesdIeEescOxHTuh6+hrsybEhdIeEesdIeEescOxHTuh6+hrsybEhdIeEesdIeEescOxHTuh6+hrsybEhdIeEesdIeEescOxHTuh6+hrsybEhdIeEesdIeEescOxHTuh6+hrsybLjsH7un6vmMoPSHhHrPXwPLFqaCmKSm19SxG8k9nfPfgMJVo1HKasrfj8HixuKp1aaUH8/yW3G7PWoUclg1NiysptqRYg9o3ad0rm0ti1nZ89Fall6ldHyVG10VlNxxJO7u7Jp9fG/JT95/iPr435KfvP8S1lTUsyqyaa5HTY2w8RTqI6rSpoRZy+Zq1v7VHsjXs8+ye/svY9PDh+bBu7Z3ZiSS3b8ZXPr435KfvP8R9fG/JT95/iTGHlSSIsrtvMuSb4lSwvLdma3NLuJ9s93dMzKxlcqBm+HoF3WmLAsQoLGwuTbU9k0M64RSXRVALFlADAEEk2AIbS1zxmRiTKWwqjVHogrmRczXWpuuo0XLmv1h+GRxgDzfOlkUXdVvmu5W2bKAD2jfbfPSK4nngv9ItUQ0xpTamUpnVRplFjT9+kho9XN9EHNtmcgLlQgM9gchI6vDdbdAMYjYrolOqcuWpktYm/XFxe4HDfa9uM6tsBxWGFLUw53X5wAm5FgSvcdd3fNiteo64O6sVyWHVspprYam1tBY9thfhOTYusWOM6oZHALBEU53zHrADU9VoByTZbMlSqpVlp2uwJ1vvyAgE2vc6Cwm1bZDrRXFHLka1tTfUsBvFt6NuJI0nek+Ip07K1kFPnCoIsUrEJdhxO4a3t3TGMp11ohHKmnakMoKMVuGqU721BId9eNyIBhthua74enqUFyWIHBdB3ksAB2kTzJNG2awZnDkM5RmZbKSV9nUcO7cZFq1CzFja5JJsABcm5sBANYiIIEREAREQBERAJGA9vyPxERgPb8j8REhkkczehWKMtRd6srC+uqm4+E0JmLySD0Om6nOJVGQFM+VQtlGfNn07TmMivibvzhVL3By2JU27QT/7ON4vBJ6Lbdq52qAhWZEp5lGoVbWAJufwi51JmjbWY85daZ51g7ArpmGaxWx0PXb1kG8XgEx9quafM9W2VULZesUVsyqT2A6xitqvUXmzlA/p3yrYtza5UzHjYX9ZDvF4BmJi8XggzExeLwDMTF4vAMxMXi8AzExeLwCTgPb8j8REYA9fyPxESGSSzMREkCIiAIiIAiIgCIiAIiIAiIgCIiAIiIBIwXteR+IiIkEn/9k=">
            <a:hlinkClick r:id="rId4"/>
          </p:cNvPr>
          <p:cNvSpPr>
            <a:spLocks noChangeAspect="1" noChangeArrowheads="1"/>
          </p:cNvSpPr>
          <p:nvPr/>
        </p:nvSpPr>
        <p:spPr bwMode="auto">
          <a:xfrm>
            <a:off x="1679575" y="-365125"/>
            <a:ext cx="1428750" cy="771525"/>
          </a:xfrm>
          <a:prstGeom prst="rect">
            <a:avLst/>
          </a:prstGeom>
          <a:noFill/>
          <a:ln w="9525">
            <a:noFill/>
            <a:miter lim="800000"/>
            <a:headEnd/>
            <a:tailEnd/>
          </a:ln>
        </p:spPr>
        <p:txBody>
          <a:bodyPr/>
          <a:lstStyle/>
          <a:p>
            <a:endParaRPr lang="es-ES"/>
          </a:p>
        </p:txBody>
      </p:sp>
      <p:sp>
        <p:nvSpPr>
          <p:cNvPr id="52244" name="AutoShape 45" descr="data:image/jpg;base64,/9j/4AAQSkZJRgABAQAAAQABAAD/2wCEAAkGBhQREBUUExQUFBQVGB4XGRgYGCEfFhsaFBcdGx0fHRodHDIgHSEjGhgaIi8gJSoqOCwsFh4xNTAqNScwLykBCQoKDgwNGg8PGi0kHyQsLiwwKSsyLCosNC0tLCosMCwsLCw1LCksNCk0LywpKS0sLCwsLywpKSwpNCktKSwpLP/AABEIAFkAdwMBIgACEQEDEQH/xAAcAAAABwEBAAAAAAAAAAAAAAAAAQMEBQYHAgj/xABHEAABAwIDBAUFDAgGAwAAAAABAgMRACEEEjEFBkFREyJhcYEHMpGh8BQVI0JSYnKCsdHS4SQzQ1NUY7PTF3OSorLBFpTC/8QAGgEAAgMBAQAAAAAAAAAAAAAAAAIBAwQFBv/EACURAAICAQMEAQUAAAAAAAAAAAABAhEDEjFRBCFhoRNBUnGBkf/aAAwDAQACEQMRAD8A13AY5tLSAZkITPUJ+KOIFd4jHII6pjT4iuJj5POst3I322njmFKQ9gWENENjpQqT1ZsZvAjU1LbR3k2iwnMvHbL7kpWpR4+aL8K0Pp5J6W1ZCdl9b2o1Ak3j5CuA+jS+GxTbk5Lxr1SNe8VlW3fKHtHAstYlxeFxDDiwmG23G1EFJVILieKQYMHUa1qOGeDjSXQ4oJUgLE5bBQm/V5VXLG4pPkn8lD3yxCG8W4VC1hMGAeiBEgEG5AGvGolq6QTIJExKbHkZUI8RV0x+ysA+4XHMRK1RJGIyiwgWSoDQcqJG5eBKQoLcKTofdC4Pcc1JTFU4y2ZUOiHP1o/HUtuk4lOJkzAQo6X4cBNTyNwMIdC8e59f4qe7K3RYwznSN9LmAI6zqlCD2KMVAw+G0G7a3+YrnHyedN/fBAXJPVN4yK0IkfFqUoUAMDtVkan/AGK4fVp4iCAQLG+ldUS1xz8AT9lAAyDkKGQchSLuJscsz2pVHqHKk/dC+Q/0r+7uoAdZByFCo7bGOW00FJyzxnShUWBgO5e1Nr7LbcbZ2c4tLigs9JhnSQQItljhUpjN7tqvIKHNitrSTmIVg3zJBmSc0zc+k863VzEFJAyLVIFwBA4Xk0yfxskSFpjgQmePz+yPEVufVJy1OCv9i019TBN8drbW2kyhl3Zq20NqzDosK6DZJSBeRABNq3nAMkbPbSUnMMOkFMXkNARGszaKde+J/cvegfip4TVOTNrSSVUGnsZ2WOtIwLpGYqgtR+zCQAIMDPJ4+JottbCxD2AQhCFoJF0gKkddRiNY014Duqwq34bDSHOhfhxJcQIRmU0lvpC4PhIAy8DCpIEVwd/mc0Bp4pk9cBGWErbQpUFeaAXm+EnMYBg1GSEskdNGbp8Cwz1p+l4H+6WAcYwqG3CpSk2lXnRwn29dTFVg+UBofsnpJASOoM0uKbJBLkABaDOYixB7oXbflZa6F4YdDhcQQgLhJbGdRSF5kqINwYHG1KsMtqNiTl3RfHMWhKgkrSFHQEgE+FK154xm10ONQpJKyZLirqVIkzJ9pqV3O2ptHFqLDGIcytkCTo2lQUZK4uAQAEmSZgWBizLijCGqMr8F2LpskpVNaVy9jcqht6torYYCmylKs4EqFoIP3Uz2Th8SMTC8QXGkDUgDOYgwkcAdSO6ufKHtVWHwqVJDRJdSj4VOZAzBV48Ne+qY7ox5k3BpOvJXU7acUqStsKVcmQBMdnfThnaziTIdaBFx1hF7cRVbVvU8lRBGzpAJIDYBECeI++muO3/dQlRT73qgCIbBJsDYdkxHMVc5R4OasOau+R+zUtqOlWEbUdVJST3kJNCkH8QXMAwsgAraQohIhIKkpNhwF9KFZXudeOxZE6CknMGhRlSEk8ykE2pROgrqmAFChQoAizuthMpT7mYylWcjo0wVRExHIkdxIpLaWGYRYYdDri8xCAkScykqUVE2SnMhBKjxSnUwKmar2PxjzbrnRqwwFp6RRSrzQYnx52Ch4unKX1JVLchsDuGgHrhDi82YiIYQc6liYhTygVqgq56JqUPk9whZdbLYl1JClgAETJBSAITCjIgV0NqP5SA5gwREZXOF5BB+rfvoxtbE65sHYSQFqPMHS+scNbVNS3smWRy3MqxvkZ2klzI2thxubLKykx85OUkHsE1qG4e5Cdm4YtlfSOuHM6uIBIEBKRqEpGnOSeMUsdsPx5+DzBQmXDGUpk+MlMd/baXO1WRMut2166fvq3LmyZFUvQtuqsJWymy8l7L8IlOQGfinhGnE1Gb67vJxuGDanehAWleaJuJAEEjUqqYZx7azCVoUeQUCbdgNKPMhYhQBHI9hkesVn2ZDVqjM3fJWCZO0Ln+UjgPp8qbv+RpChlOP46dEi3++rkvd5YU5lawZQqyQpBByhKgAqB1rqjuzc6eYTYSZIcZw+XhkSZlROaZ5z6Sad1yVKC4ENo4LocG21Obo0JROk5AlMx2xQpzvJ+q9uYo6pZeSidBXVVBPlY2X/GN+hf4aP/FnZf8AGN+hf4au+Kf2v+C2i3UKqP8Aizsv+Mb9C/w1aEYgLbC0GUqTmSRxBEg3HLspZRlHdEi1NH9lMrVmW2hRPEpBOkfZamKMYr5Z/wBSP7XGjXi1Whw3+cn+32eulAcHd/DTPQNT9AcdeHZ6qTZ2SzmP6MhMgpzZU3GnAzcAUmvGK/eEfWTyP8ujOKUT55H1k8+1vtqbfIDhOwMODIYaB+gOPhRJ3fw40YatbzBx8KRTjFSevP1k8L/u7W+yjaxagRKpvoVJvI7Gx7Hwo1MBzhdjstKzNtNoVpKUgG+tx3U4eNvzimjG08ygITf53/WWm+8u1lYdpKk5brCSVAkAEEzAIPChW2LOShFyeyI7EbTxKc5AUSM3V6OQMrgCQhQHXKm5M3AOuXSpHZWMeWtwLScoJyynL+0UAAfjDIEqzDnqeFWf39dSRlDK+3Ioce1fj406wm+b62ioNJWekSjKgEWVqbq4VbNOMbaMuLqseSeiL7k/vH+p9uYoUnttzNh0k6kA+mKFZ2bTzbsnDNqR8KG/ONgEkeanQ6acpvPdT44FhMBTYBN/MTexI7OcTqarOG3hdQkpBBk5iVXMiIvPCKWG9b+vVnnHb316VwlZRYptXZKiVFCUBAPNKVXTpE9h75mvU+wj+gsf5CP6Y7R9oryQ/tl5ZJLihPAEgeifaa9c7vCcFhx/Jb/piuf16aUb8jxG6HDzVf5x/v8AjXQXzM34E8Bp+u1OY+kVIM4JKfnd4E/ZSnQJ+Sn0VzByK6UxqfSeF/3/AD+w1zm4gqI7FGP6/f6adnH4cTJQOdvyoHaGHmJROmn5UANjNrkjSyiD6env+VG0uDfMRF4UePe8efKnTWKYWQlJQSbgR2cPCnZYT8keigBHCpTqCqYuCsmJ7MxFV7yjdF7kT0zwZQHUnMUKWJhVsqb3vfsq0IbA0AHcKrPlB2aH8KlJDhAdSr4NGdVkqHmwbX5UAiio2Rh1aYpH/rOc+6uH9h4fMlHutAUqI/R3I00zRHrvRe8AQ80lGFxbiFTnWptKAiCAP2F7Em0TGt6msfuqgFhaGllaXk5gGxZpRIUQSixEhVuA0qtyofSi049IRgmUg5uohIIB60JTeNRYTehXePby4dhN7AC+tkRftoUwpiQ3MwqZSUpKgAeutwa3+LYyhaI7QoV3/wCIYPo82RBKlgCHHSIULA8Zmfz1pvjNPAf8UU/wP/Y+010vknyxKEG9y8KoElLQRMAh1wmwvrY8DPbFbVuxi4aSlSwUpbQEgXAAzJ1N/ijXsrFPi+J/4irtsLQ/RR/9Vmzybq2SjQffB2dG47zPtpRnaC40RNuNtL+vTsqpUKzWMWpONckSGo4wTPhR+7Fzo1E+MemqpQosgtIxrnJr0nn91d++DnJvhxPLrevSqnQoskt7OPXIzZAOMEzUfvY8tTADJUVZwTkmYAVyULTHEcKgKI1KZDVojkNY20nETHNWsf53tJonU46LdPb5y82vD4UjSNe2pKip/kZU8SZO4zFZmGRJW4kDMBdUhMEm9usCO+hUZsnzz9E/1DQqtsuo/9k=">
            <a:hlinkClick r:id="rId5"/>
          </p:cNvPr>
          <p:cNvSpPr>
            <a:spLocks noChangeAspect="1" noChangeArrowheads="1"/>
          </p:cNvSpPr>
          <p:nvPr/>
        </p:nvSpPr>
        <p:spPr bwMode="auto">
          <a:xfrm>
            <a:off x="1679576" y="-403225"/>
            <a:ext cx="1133475" cy="847725"/>
          </a:xfrm>
          <a:prstGeom prst="rect">
            <a:avLst/>
          </a:prstGeom>
          <a:noFill/>
          <a:ln w="9525">
            <a:noFill/>
            <a:miter lim="800000"/>
            <a:headEnd/>
            <a:tailEnd/>
          </a:ln>
        </p:spPr>
        <p:txBody>
          <a:bodyPr/>
          <a:lstStyle/>
          <a:p>
            <a:endParaRPr lang="es-ES"/>
          </a:p>
        </p:txBody>
      </p:sp>
      <p:sp>
        <p:nvSpPr>
          <p:cNvPr id="52247" name="AutoShape 13" descr="data:image/jpg;base64,/9j/4AAQSkZJRgABAQAAAQABAAD/2wCEAAkGBhQQDxAUEA8VFRQUFhcUFBAVFRAPGRQdGRQXGBYSEhUXJyYgFxkjGxYVITssLycpLDgvFh4xOTAqNSYrLSkBCQoKDgwOGg8PGTIkHyEtKSkvNCo1LC81KiwsNCwsKio1KTUwLCk1MjEqKSw0KSwsLCwwNSwuLCksKSw0LCwsLP/AABEIAHAAqAMBIgACEQEDEQH/xAAbAAEAAgMBAQAAAAAAAAAAAAAABQcCBAYDAf/EADQQAAICAQMCBAUDAgYDAAAAAAECAAMRBBIhBTEGEyJBMlFhcbEUI4FCoQczUnORwxU0cv/EABsBAQACAwEBAAAAAAAAAAAAAAAEBQEDBgIH/8QAKREBAAIBAQgBAwUAAAAAAAAAAAECEQMUFSExYWKh4RIEQXETIiNRgf/aAAwDAQACEQMRAD8AiIiJePn5ERAREQEREBERAREQEREMwvBOw+w/EymKdh9h+Jq9Q6kKhju57J7++CfpkYlJPN31eTbZgBknA+Z4ngNfWe1qfL4h8s/jmResqQ1+bq38sKFLru+E5wrA91zxxjv/ADOU6v4y0lLstena1Nq/uh2IbtivH9I4PcYyvb3mu2pWvOW2mna/KFjA5GQcg9iOc/Yz7OJ6J4pq1r1nT3PW5VU/TNgkhcnNbdmbG/4sfF88TqOmdTFoII2uO68/fjPyyAfr9JmtotGYebUms4mG9ERPTyo2IiXj5+sHw/4G0/6NdRrGblfMPqKKi+2ccniaHiHQ9MXTO2ls3W8BVFjnuQCSG+QzNzwr/iBXXQtGrU4UbRYBvBX/AEuvftx7yR8Q+D9LqNK2o0gVSENitXwrgDJUr2Hb6cyB8rVv++Z5uhjT09TQ/giszjjnmhvAvhKjWUWvcHytmwbWK8bFb8kzd1fhzpSLZ+/llDenzucgH04+eRN3/Cn/ANW//e/60kZ13WdL8vUCuoef6wDtt+PJ5z27zM2tOpMZn/GKaenX6atpiuZiebgoiJOc+REQEREBERDMLwr7D7D8SH0rhrGutbCocKDuUKT29JAK8Y9yCeeJLhcrg9iuD/IkL0zXj9M7msopsZdrlnZQONzh/cEdu0oNS/xd/SM4hz3i7QAsd12+ov8AqLETfuWsD4i2dp+Qz8xiVdqNd6PhwO2D6jgkjB47jE7zrPUrdMLUrAtR61S+ta2syq+gWVWDtvU7vpt7+0rjUkEtyTyeeMfzj3xz/Mqr0rNsrT6W9o08Ma7Gret0tCspyrZx75zn+RLo6D4k/VaajUq2XDeXfXu2gNjl2GQMlR/yQcHiVwOi6bqOmzo3FesqTNumc7RbsU77Ke4bOASowRzOr8C2fpej3G6stjUBPLBIORXX8TfInd/aTtKs0454Iuvq1mvH7LPBiYUEbFwCBgYB7jjsfrElIqkYiJePn7veh+I+nDS1VainLIuCXqFmSTkkMM8ZM9eu+PqBpmo0SH1KUB2+WqA8HaO5OCfaV7E0foVzmVhvDUinxiIjhjOOLtPA3i6jRUWpdvy1m4bV3DGxRz/IMk7vFnS2DZ03LZ58hM5Pvn5yuImZ0KzPyYp9fqVpFMRiP7giIm5AIiICIiAiIhmF4J2H2H4Eg/JD2arT30nyrNoQj+pSMH1d+GBP0+snE7D7D8TV6t0/z6im8ocqyuACVKnIOPeUGpWZ4xzh3scnHf8AjNTpLPL02pRkAHlVahmRhzwExhXyx7/bt3kJ1zVX26U1arT1hi4KOi1FmIJ9KivkNyTn7j346/xHb5aKNTW1lZGPOUJuBXv2BKlsA/L1YkBqOmVi5VDktjcENaCxeDlMFgN/Ye3LKJC1ZmOFK8fvnh+GzQrE2mJvjHLEZ/KI6V4S0/m0+ZoNQNSz+pV8+lExjZaAp4yMEndwc8TtdVVadTRVp0TygfNvcBdpLNyR2PAC4x7kEzHohutS6oaayhcFRfaSbGzkHuMZwfbt9ZN9C6Iukq8tGLZYuXbAJJwPb6ASRFczw5NXzteIykYiJIe1GxESdtfRz+5e/wAeyIiNr6G5e/x7IiI2vobl7/HsiIja+huXv8eyIiNr6G5e/wAeyIiNr6G5e/x7IiI2vobm7/Htd9Z4H2H4mWZR0SDK/iF45mBpQnJVc987VJ++f5P/ADKRiGV45jMo6IF45n2UbEBERARJqrptb6MuiE2opewubEwA+N1QxsZcYHJznMz1PS610VVgQmx03Fs3cfusuQAuzGAO7CBBRJjXaBa6a9tDuXqWz9TufaCTyFUDbhfh59/4my/Rqhohbj1+SLch2LZN5rGa8YFeB8WeDj5wOeiTt3S610Ndu0l3QsWzdxi1l4AXZjA92H4nhbXT+jFgpYWFzVu81yAVrrcvtx77yMQImJP63w8E0auP81Qj2jepwtm7A8scrt/byTj/ADPpPut6NUuk8xfjFdLkh2Y5sJzvTGFTA4IPfHzgQJrIAJBwc4ODg44OD74mMmn6abrNCm8/uUoSzHitdz7iPZVCgn8954+IOmrTYhrGK7EDqC6W7eSrIXXgkEf3gRcREBERAREQEREBERAREQNpWuNRANpqHcA2msfUj4RFPnOhVPNZPdF8xl+fKjiTHSOs11V6XddYpoex2qRWItDMpC5yFwcYOQe5nn0bq1aae2t22FrA49NzgDy2XjYwOQT75gQy6pwhQWMEPdNzBT9SucGZPXYqgsHVSNqsQ6ggjO1SeMHnj7zwk74h6pXeieW/ICZQrcpGKgpyWJU4I9gO8CMcXLUM+atTds+aqNnnjPpM8rKHVFLK4RjlSQwVjjupPBOB/aSnXtbXc72re7b2DDTurgJkcruztwOwx7fKbPUutVuNWy3WP+o27aGVgtOGDZyTtO0AqNvsfaBBEPyfX6lyT6vUo7k/6l4+3EyqqsZWKK5UDDFQ7ADuAxHAHGeeOJOaXxDWKfLcMdmnaupgB6XYMrr8yjAqfoV+pmHS+r1oml3X2VHTuztWiswuy4bIIIG4j0HdxiBBoXIJG7CjBI3YAOfST7A8/SelOnZnrRiVBPG4PgBv6go5Oe/A5kr0rrFSLalgYJfaPMRBnFeyzAX5lXdSP/metniFH1ejvbIFZHmAD4QLXYKnzAQqP4gQJqyzBMsBkg7SDtGfURzt4wfpPOTfh7rNelVmZHZ2ZQQpCDyxy6kkHcGOBjjhe/Mh7wu9thJXcdpPBIydpI+eMQMIiICIiAiIgIiICIiAiIgIiICIiAiIgIiICIiAiIgIiICIiAiIgf/Z"/>
          <p:cNvSpPr>
            <a:spLocks noChangeAspect="1" noChangeArrowheads="1"/>
          </p:cNvSpPr>
          <p:nvPr/>
        </p:nvSpPr>
        <p:spPr bwMode="auto">
          <a:xfrm>
            <a:off x="1679575" y="-509588"/>
            <a:ext cx="1600200" cy="1066801"/>
          </a:xfrm>
          <a:prstGeom prst="rect">
            <a:avLst/>
          </a:prstGeom>
          <a:noFill/>
          <a:ln w="9525">
            <a:noFill/>
            <a:miter lim="800000"/>
            <a:headEnd/>
            <a:tailEnd/>
          </a:ln>
        </p:spPr>
        <p:txBody>
          <a:bodyPr/>
          <a:lstStyle/>
          <a:p>
            <a:endParaRPr lang="es-ES"/>
          </a:p>
        </p:txBody>
      </p:sp>
      <p:grpSp>
        <p:nvGrpSpPr>
          <p:cNvPr id="2" name="Gruppe 199"/>
          <p:cNvGrpSpPr>
            <a:grpSpLocks/>
          </p:cNvGrpSpPr>
          <p:nvPr/>
        </p:nvGrpSpPr>
        <p:grpSpPr bwMode="auto">
          <a:xfrm>
            <a:off x="4825140" y="2851422"/>
            <a:ext cx="2592387" cy="1882775"/>
            <a:chOff x="2636520" y="2831705"/>
            <a:chExt cx="1919605" cy="1330207"/>
          </a:xfrm>
        </p:grpSpPr>
        <p:sp>
          <p:nvSpPr>
            <p:cNvPr id="74" name="Ellipse 10"/>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defPPr>
                <a:defRPr lang="da-DK"/>
              </a:defPPr>
              <a:lvl1pPr algn="l"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l" defTabSz="914400" rtl="0" eaLnBrk="1" latinLnBrk="0" hangingPunct="1">
                <a:defRPr kern="1200">
                  <a:solidFill>
                    <a:schemeClr val="tx1"/>
                  </a:solidFill>
                  <a:latin typeface="Arial" charset="0"/>
                  <a:ea typeface="ＭＳ Ｐゴシック" pitchFamily="-112" charset="-128"/>
                  <a:cs typeface="+mn-cs"/>
                </a:defRPr>
              </a:lvl6pPr>
              <a:lvl7pPr marL="2743200" algn="l" defTabSz="914400" rtl="0" eaLnBrk="1" latinLnBrk="0" hangingPunct="1">
                <a:defRPr kern="1200">
                  <a:solidFill>
                    <a:schemeClr val="tx1"/>
                  </a:solidFill>
                  <a:latin typeface="Arial" charset="0"/>
                  <a:ea typeface="ＭＳ Ｐゴシック" pitchFamily="-112" charset="-128"/>
                  <a:cs typeface="+mn-cs"/>
                </a:defRPr>
              </a:lvl7pPr>
              <a:lvl8pPr marL="3200400" algn="l" defTabSz="914400" rtl="0" eaLnBrk="1" latinLnBrk="0" hangingPunct="1">
                <a:defRPr kern="1200">
                  <a:solidFill>
                    <a:schemeClr val="tx1"/>
                  </a:solidFill>
                  <a:latin typeface="Arial" charset="0"/>
                  <a:ea typeface="ＭＳ Ｐゴシック" pitchFamily="-112" charset="-128"/>
                  <a:cs typeface="+mn-cs"/>
                </a:defRPr>
              </a:lvl8pPr>
              <a:lvl9pPr marL="3657600" algn="l" defTabSz="914400" rtl="0" eaLnBrk="1" latinLnBrk="0" hangingPunct="1">
                <a:defRPr kern="1200">
                  <a:solidFill>
                    <a:schemeClr val="tx1"/>
                  </a:solidFill>
                  <a:latin typeface="Arial" charset="0"/>
                  <a:ea typeface="ＭＳ Ｐゴシック" pitchFamily="-112" charset="-128"/>
                  <a:cs typeface="+mn-cs"/>
                </a:defRPr>
              </a:lvl9pPr>
            </a:lstStyle>
            <a:p>
              <a:pPr algn="ctr" fontAlgn="auto">
                <a:spcBef>
                  <a:spcPts val="0"/>
                </a:spcBef>
                <a:spcAft>
                  <a:spcPts val="0"/>
                </a:spcAft>
                <a:defRPr/>
              </a:pPr>
              <a:endParaRPr lang="da-DK" kern="0" dirty="0" err="1">
                <a:solidFill>
                  <a:sysClr val="window" lastClr="FFFFFF"/>
                </a:solidFill>
                <a:latin typeface="Calibri"/>
                <a:ea typeface="+mn-ea"/>
              </a:endParaRPr>
            </a:p>
          </p:txBody>
        </p:sp>
        <p:grpSp>
          <p:nvGrpSpPr>
            <p:cNvPr id="3" name="Gruppe 91"/>
            <p:cNvGrpSpPr>
              <a:grpSpLocks/>
            </p:cNvGrpSpPr>
            <p:nvPr/>
          </p:nvGrpSpPr>
          <p:grpSpPr bwMode="auto">
            <a:xfrm>
              <a:off x="2858109" y="2831705"/>
              <a:ext cx="1545402" cy="1187339"/>
              <a:chOff x="930467" y="2920232"/>
              <a:chExt cx="1840125" cy="1413777"/>
            </a:xfrm>
          </p:grpSpPr>
          <p:sp>
            <p:nvSpPr>
              <p:cNvPr id="76" name="Ellipse 44"/>
              <p:cNvSpPr/>
              <p:nvPr/>
            </p:nvSpPr>
            <p:spPr bwMode="auto">
              <a:xfrm>
                <a:off x="930467" y="2920232"/>
                <a:ext cx="1840125" cy="1413777"/>
              </a:xfrm>
              <a:prstGeom prst="ellipse">
                <a:avLst/>
              </a:prstGeom>
              <a:solidFill>
                <a:srgbClr val="A00627"/>
              </a:soli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defPPr>
                  <a:defRPr lang="da-DK"/>
                </a:defPPr>
                <a:lvl1pPr algn="l"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l" defTabSz="914400" rtl="0" eaLnBrk="1" latinLnBrk="0" hangingPunct="1">
                  <a:defRPr kern="1200">
                    <a:solidFill>
                      <a:schemeClr val="tx1"/>
                    </a:solidFill>
                    <a:latin typeface="Arial" charset="0"/>
                    <a:ea typeface="ＭＳ Ｐゴシック" pitchFamily="-112" charset="-128"/>
                    <a:cs typeface="+mn-cs"/>
                  </a:defRPr>
                </a:lvl6pPr>
                <a:lvl7pPr marL="2743200" algn="l" defTabSz="914400" rtl="0" eaLnBrk="1" latinLnBrk="0" hangingPunct="1">
                  <a:defRPr kern="1200">
                    <a:solidFill>
                      <a:schemeClr val="tx1"/>
                    </a:solidFill>
                    <a:latin typeface="Arial" charset="0"/>
                    <a:ea typeface="ＭＳ Ｐゴシック" pitchFamily="-112" charset="-128"/>
                    <a:cs typeface="+mn-cs"/>
                  </a:defRPr>
                </a:lvl7pPr>
                <a:lvl8pPr marL="3200400" algn="l" defTabSz="914400" rtl="0" eaLnBrk="1" latinLnBrk="0" hangingPunct="1">
                  <a:defRPr kern="1200">
                    <a:solidFill>
                      <a:schemeClr val="tx1"/>
                    </a:solidFill>
                    <a:latin typeface="Arial" charset="0"/>
                    <a:ea typeface="ＭＳ Ｐゴシック" pitchFamily="-112" charset="-128"/>
                    <a:cs typeface="+mn-cs"/>
                  </a:defRPr>
                </a:lvl8pPr>
                <a:lvl9pPr marL="3657600" algn="l" defTabSz="914400" rtl="0" eaLnBrk="1" latinLnBrk="0" hangingPunct="1">
                  <a:defRPr kern="1200">
                    <a:solidFill>
                      <a:schemeClr val="tx1"/>
                    </a:solidFill>
                    <a:latin typeface="Arial" charset="0"/>
                    <a:ea typeface="ＭＳ Ｐゴシック" pitchFamily="-112" charset="-128"/>
                    <a:cs typeface="+mn-cs"/>
                  </a:defRPr>
                </a:lvl9pPr>
              </a:lstStyle>
              <a:p>
                <a:pPr algn="ctr" fontAlgn="auto">
                  <a:spcBef>
                    <a:spcPts val="0"/>
                  </a:spcBef>
                  <a:spcAft>
                    <a:spcPts val="0"/>
                  </a:spcAft>
                  <a:defRPr/>
                </a:pPr>
                <a:endParaRPr lang="da-DK" b="1" kern="0" dirty="0">
                  <a:solidFill>
                    <a:sysClr val="window" lastClr="FFFFFF"/>
                  </a:solidFill>
                  <a:latin typeface="Calibri"/>
                  <a:ea typeface="+mn-ea"/>
                </a:endParaRPr>
              </a:p>
            </p:txBody>
          </p:sp>
          <p:sp>
            <p:nvSpPr>
              <p:cNvPr id="77" name="Måne 14"/>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defPPr>
                  <a:defRPr lang="da-DK"/>
                </a:defPPr>
                <a:lvl1pPr algn="l"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l" defTabSz="914400" rtl="0" eaLnBrk="1" latinLnBrk="0" hangingPunct="1">
                  <a:defRPr kern="1200">
                    <a:solidFill>
                      <a:schemeClr val="tx1"/>
                    </a:solidFill>
                    <a:latin typeface="Arial" charset="0"/>
                    <a:ea typeface="ＭＳ Ｐゴシック" pitchFamily="-112" charset="-128"/>
                    <a:cs typeface="+mn-cs"/>
                  </a:defRPr>
                </a:lvl6pPr>
                <a:lvl7pPr marL="2743200" algn="l" defTabSz="914400" rtl="0" eaLnBrk="1" latinLnBrk="0" hangingPunct="1">
                  <a:defRPr kern="1200">
                    <a:solidFill>
                      <a:schemeClr val="tx1"/>
                    </a:solidFill>
                    <a:latin typeface="Arial" charset="0"/>
                    <a:ea typeface="ＭＳ Ｐゴシック" pitchFamily="-112" charset="-128"/>
                    <a:cs typeface="+mn-cs"/>
                  </a:defRPr>
                </a:lvl7pPr>
                <a:lvl8pPr marL="3200400" algn="l" defTabSz="914400" rtl="0" eaLnBrk="1" latinLnBrk="0" hangingPunct="1">
                  <a:defRPr kern="1200">
                    <a:solidFill>
                      <a:schemeClr val="tx1"/>
                    </a:solidFill>
                    <a:latin typeface="Arial" charset="0"/>
                    <a:ea typeface="ＭＳ Ｐゴシック" pitchFamily="-112" charset="-128"/>
                    <a:cs typeface="+mn-cs"/>
                  </a:defRPr>
                </a:lvl8pPr>
                <a:lvl9pPr marL="3657600" algn="l" defTabSz="914400" rtl="0" eaLnBrk="1" latinLnBrk="0" hangingPunct="1">
                  <a:defRPr kern="1200">
                    <a:solidFill>
                      <a:schemeClr val="tx1"/>
                    </a:solidFill>
                    <a:latin typeface="Arial" charset="0"/>
                    <a:ea typeface="ＭＳ Ｐゴシック" pitchFamily="-112" charset="-128"/>
                    <a:cs typeface="+mn-cs"/>
                  </a:defRPr>
                </a:lvl9pPr>
              </a:lstStyle>
              <a:p>
                <a:pPr algn="ctr" fontAlgn="auto">
                  <a:spcBef>
                    <a:spcPts val="0"/>
                  </a:spcBef>
                  <a:spcAft>
                    <a:spcPts val="0"/>
                  </a:spcAft>
                  <a:defRPr/>
                </a:pPr>
                <a:endParaRPr lang="da-DK" kern="0" dirty="0" err="1">
                  <a:solidFill>
                    <a:sysClr val="window" lastClr="FFFFFF"/>
                  </a:solidFill>
                  <a:latin typeface="Calibri"/>
                  <a:ea typeface="+mn-ea"/>
                </a:endParaRPr>
              </a:p>
            </p:txBody>
          </p:sp>
        </p:grpSp>
      </p:grpSp>
      <p:sp>
        <p:nvSpPr>
          <p:cNvPr id="83" name="82 CuadroTexto"/>
          <p:cNvSpPr txBox="1"/>
          <p:nvPr/>
        </p:nvSpPr>
        <p:spPr>
          <a:xfrm>
            <a:off x="7385776" y="929286"/>
            <a:ext cx="1384300" cy="523220"/>
          </a:xfrm>
          <a:prstGeom prst="rect">
            <a:avLst/>
          </a:prstGeom>
          <a:noFill/>
        </p:spPr>
        <p:txBody>
          <a:bodyPr>
            <a:spAutoFit/>
          </a:bodyPr>
          <a:lstStyle/>
          <a:p>
            <a:pPr algn="ctr">
              <a:defRPr/>
            </a:pPr>
            <a:r>
              <a:rPr lang="es-MX" sz="1400" b="1" dirty="0">
                <a:latin typeface="+mj-lt"/>
                <a:cs typeface="Arial" pitchFamily="34" charset="0"/>
              </a:rPr>
              <a:t>Comisión Intersecretarial</a:t>
            </a:r>
          </a:p>
        </p:txBody>
      </p:sp>
      <p:sp>
        <p:nvSpPr>
          <p:cNvPr id="85" name="84 Elipse"/>
          <p:cNvSpPr/>
          <p:nvPr/>
        </p:nvSpPr>
        <p:spPr>
          <a:xfrm>
            <a:off x="7493726" y="1902096"/>
            <a:ext cx="1498600" cy="102870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pic>
        <p:nvPicPr>
          <p:cNvPr id="52256" name="Picture 2" descr="http://www.fundspeople.com/userfiles/2010/Aug_11/horizontal_372/leyde_horizontal.jpg"/>
          <p:cNvPicPr>
            <a:picLocks noChangeAspect="1" noChangeArrowheads="1"/>
          </p:cNvPicPr>
          <p:nvPr/>
        </p:nvPicPr>
        <p:blipFill>
          <a:blip r:embed="rId6" cstate="print"/>
          <a:srcRect/>
          <a:stretch>
            <a:fillRect/>
          </a:stretch>
        </p:blipFill>
        <p:spPr bwMode="auto">
          <a:xfrm>
            <a:off x="7785826" y="2156096"/>
            <a:ext cx="901700" cy="508000"/>
          </a:xfrm>
          <a:prstGeom prst="rect">
            <a:avLst/>
          </a:prstGeom>
          <a:noFill/>
          <a:ln w="9525">
            <a:noFill/>
            <a:miter lim="800000"/>
            <a:headEnd/>
            <a:tailEnd/>
          </a:ln>
        </p:spPr>
      </p:pic>
      <p:pic>
        <p:nvPicPr>
          <p:cNvPr id="52257" name="Picture 4" descr="http://1.bp.blogspot.com/_jr17s1JQ-ao/SkBJo8VLJiI/AAAAAAAABN8/HmdWi3v55ps/s400/COMIENZA+EL+CURSO+DE+CAPACITACION+1.JPG"/>
          <p:cNvPicPr>
            <a:picLocks noChangeAspect="1" noChangeArrowheads="1"/>
          </p:cNvPicPr>
          <p:nvPr/>
        </p:nvPicPr>
        <p:blipFill>
          <a:blip r:embed="rId7" cstate="print"/>
          <a:srcRect/>
          <a:stretch>
            <a:fillRect/>
          </a:stretch>
        </p:blipFill>
        <p:spPr bwMode="auto">
          <a:xfrm>
            <a:off x="8425590" y="3310210"/>
            <a:ext cx="630237" cy="382587"/>
          </a:xfrm>
          <a:prstGeom prst="rect">
            <a:avLst/>
          </a:prstGeom>
          <a:noFill/>
          <a:ln w="9525">
            <a:noFill/>
            <a:miter lim="800000"/>
            <a:headEnd/>
            <a:tailEnd/>
          </a:ln>
        </p:spPr>
      </p:pic>
      <p:sp>
        <p:nvSpPr>
          <p:cNvPr id="92" name="91 Elipse"/>
          <p:cNvSpPr/>
          <p:nvPr/>
        </p:nvSpPr>
        <p:spPr>
          <a:xfrm>
            <a:off x="7887426" y="4543696"/>
            <a:ext cx="1498600" cy="102870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pic>
        <p:nvPicPr>
          <p:cNvPr id="52260" name="Picture 8" descr="http://sfp01.funcionpublica.gob.mx/pasop/images/paaaspaop.jpg"/>
          <p:cNvPicPr>
            <a:picLocks noChangeAspect="1" noChangeArrowheads="1"/>
          </p:cNvPicPr>
          <p:nvPr/>
        </p:nvPicPr>
        <p:blipFill>
          <a:blip r:embed="rId8" cstate="print"/>
          <a:srcRect/>
          <a:stretch>
            <a:fillRect/>
          </a:stretch>
        </p:blipFill>
        <p:spPr bwMode="auto">
          <a:xfrm>
            <a:off x="8233502" y="4758009"/>
            <a:ext cx="873125" cy="582612"/>
          </a:xfrm>
          <a:prstGeom prst="rect">
            <a:avLst/>
          </a:prstGeom>
          <a:noFill/>
          <a:ln w="9525">
            <a:noFill/>
            <a:miter lim="800000"/>
            <a:headEnd/>
            <a:tailEnd/>
          </a:ln>
        </p:spPr>
      </p:pic>
      <p:sp>
        <p:nvSpPr>
          <p:cNvPr id="94" name="93 Elipse"/>
          <p:cNvSpPr/>
          <p:nvPr/>
        </p:nvSpPr>
        <p:spPr>
          <a:xfrm>
            <a:off x="6249126" y="5292996"/>
            <a:ext cx="1498600" cy="102870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pic>
        <p:nvPicPr>
          <p:cNvPr id="52264" name="Picture 3"/>
          <p:cNvPicPr>
            <a:picLocks noChangeAspect="1" noChangeArrowheads="1"/>
          </p:cNvPicPr>
          <p:nvPr/>
        </p:nvPicPr>
        <p:blipFill>
          <a:blip r:embed="rId9" cstate="print"/>
          <a:srcRect/>
          <a:stretch>
            <a:fillRect/>
          </a:stretch>
        </p:blipFill>
        <p:spPr bwMode="auto">
          <a:xfrm>
            <a:off x="8382726" y="3680097"/>
            <a:ext cx="427038" cy="398463"/>
          </a:xfrm>
          <a:prstGeom prst="rect">
            <a:avLst/>
          </a:prstGeom>
          <a:noFill/>
          <a:ln w="9525">
            <a:noFill/>
            <a:miter lim="800000"/>
            <a:headEnd/>
            <a:tailEnd/>
          </a:ln>
        </p:spPr>
      </p:pic>
      <p:pic>
        <p:nvPicPr>
          <p:cNvPr id="98" name="Picture 3"/>
          <p:cNvPicPr>
            <a:picLocks noChangeAspect="1" noChangeArrowheads="1"/>
          </p:cNvPicPr>
          <p:nvPr/>
        </p:nvPicPr>
        <p:blipFill>
          <a:blip r:embed="rId10" cstate="screen"/>
          <a:srcRect/>
          <a:stretch>
            <a:fillRect/>
          </a:stretch>
        </p:blipFill>
        <p:spPr bwMode="auto">
          <a:xfrm>
            <a:off x="8827227" y="3670796"/>
            <a:ext cx="353307" cy="364901"/>
          </a:xfrm>
          <a:prstGeom prst="roundRect">
            <a:avLst>
              <a:gd name="adj" fmla="val 12346"/>
            </a:avLst>
          </a:prstGeom>
          <a:solidFill>
            <a:srgbClr val="FFFFFF">
              <a:shade val="85000"/>
            </a:srgbClr>
          </a:solidFill>
          <a:ln>
            <a:noFill/>
          </a:ln>
          <a:effectLst>
            <a:outerShdw blurRad="76200" dir="18900000" sy="23000" kx="-1200000" algn="bl" rotWithShape="0">
              <a:prstClr val="black">
                <a:alpha val="20000"/>
              </a:prstClr>
            </a:outerShdw>
            <a:reflection blurRad="12700" stA="38000" endPos="28000" dist="5000" dir="5400000" sy="-100000" algn="bl" rotWithShape="0"/>
          </a:effectLst>
        </p:spPr>
      </p:pic>
      <p:pic>
        <p:nvPicPr>
          <p:cNvPr id="15374" name="Picture 14"/>
          <p:cNvPicPr>
            <a:picLocks noChangeAspect="1" noChangeArrowheads="1"/>
          </p:cNvPicPr>
          <p:nvPr/>
        </p:nvPicPr>
        <p:blipFill>
          <a:blip r:embed="rId11" cstate="print"/>
          <a:srcRect/>
          <a:stretch>
            <a:fillRect/>
          </a:stretch>
        </p:blipFill>
        <p:spPr bwMode="auto">
          <a:xfrm>
            <a:off x="3102702" y="3438796"/>
            <a:ext cx="695325" cy="628650"/>
          </a:xfrm>
          <a:prstGeom prst="rect">
            <a:avLst/>
          </a:prstGeom>
          <a:solidFill>
            <a:schemeClr val="bg1">
              <a:lumMod val="75000"/>
            </a:schemeClr>
          </a:solidFill>
          <a:ln>
            <a:solidFill>
              <a:schemeClr val="bg1"/>
            </a:solidFill>
          </a:ln>
        </p:spPr>
      </p:pic>
      <p:cxnSp>
        <p:nvCxnSpPr>
          <p:cNvPr id="110" name="109 Conector recto de flecha"/>
          <p:cNvCxnSpPr/>
          <p:nvPr/>
        </p:nvCxnSpPr>
        <p:spPr>
          <a:xfrm rot="5400000" flipH="1" flipV="1">
            <a:off x="6172926" y="2410096"/>
            <a:ext cx="673100" cy="266700"/>
          </a:xfrm>
          <a:prstGeom prst="straightConnector1">
            <a:avLst/>
          </a:prstGeom>
          <a:ln>
            <a:solidFill>
              <a:schemeClr val="dk1">
                <a:alpha val="65000"/>
              </a:schemeClr>
            </a:solidFill>
            <a:tailEnd type="arrow"/>
          </a:ln>
        </p:spPr>
        <p:style>
          <a:lnRef idx="3">
            <a:schemeClr val="dk1"/>
          </a:lnRef>
          <a:fillRef idx="0">
            <a:schemeClr val="dk1"/>
          </a:fillRef>
          <a:effectRef idx="2">
            <a:schemeClr val="dk1"/>
          </a:effectRef>
          <a:fontRef idx="minor">
            <a:schemeClr val="tx1"/>
          </a:fontRef>
        </p:style>
      </p:cxnSp>
      <p:cxnSp>
        <p:nvCxnSpPr>
          <p:cNvPr id="111" name="110 Conector recto de flecha"/>
          <p:cNvCxnSpPr/>
          <p:nvPr/>
        </p:nvCxnSpPr>
        <p:spPr>
          <a:xfrm flipV="1">
            <a:off x="7006364" y="2778397"/>
            <a:ext cx="576262" cy="415925"/>
          </a:xfrm>
          <a:prstGeom prst="straightConnector1">
            <a:avLst/>
          </a:prstGeom>
          <a:ln>
            <a:solidFill>
              <a:schemeClr val="dk1">
                <a:alpha val="65000"/>
              </a:schemeClr>
            </a:solidFill>
            <a:tailEnd type="arrow"/>
          </a:ln>
        </p:spPr>
        <p:style>
          <a:lnRef idx="3">
            <a:schemeClr val="dk1"/>
          </a:lnRef>
          <a:fillRef idx="0">
            <a:schemeClr val="dk1"/>
          </a:fillRef>
          <a:effectRef idx="2">
            <a:schemeClr val="dk1"/>
          </a:effectRef>
          <a:fontRef idx="minor">
            <a:schemeClr val="tx1"/>
          </a:fontRef>
        </p:style>
      </p:cxnSp>
      <p:cxnSp>
        <p:nvCxnSpPr>
          <p:cNvPr id="113" name="112 Conector recto de flecha"/>
          <p:cNvCxnSpPr/>
          <p:nvPr/>
        </p:nvCxnSpPr>
        <p:spPr>
          <a:xfrm>
            <a:off x="7209564" y="3727722"/>
            <a:ext cx="715962" cy="9525"/>
          </a:xfrm>
          <a:prstGeom prst="straightConnector1">
            <a:avLst/>
          </a:prstGeom>
          <a:ln>
            <a:solidFill>
              <a:schemeClr val="dk1">
                <a:alpha val="65000"/>
              </a:schemeClr>
            </a:solidFill>
            <a:tailEnd type="arrow"/>
          </a:ln>
        </p:spPr>
        <p:style>
          <a:lnRef idx="3">
            <a:schemeClr val="dk1"/>
          </a:lnRef>
          <a:fillRef idx="0">
            <a:schemeClr val="dk1"/>
          </a:fillRef>
          <a:effectRef idx="2">
            <a:schemeClr val="dk1"/>
          </a:effectRef>
          <a:fontRef idx="minor">
            <a:schemeClr val="tx1"/>
          </a:fontRef>
        </p:style>
      </p:cxnSp>
      <p:cxnSp>
        <p:nvCxnSpPr>
          <p:cNvPr id="117" name="116 Conector recto de flecha"/>
          <p:cNvCxnSpPr/>
          <p:nvPr/>
        </p:nvCxnSpPr>
        <p:spPr>
          <a:xfrm>
            <a:off x="6980964" y="4210322"/>
            <a:ext cx="982662" cy="511175"/>
          </a:xfrm>
          <a:prstGeom prst="straightConnector1">
            <a:avLst/>
          </a:prstGeom>
          <a:ln>
            <a:solidFill>
              <a:schemeClr val="dk1">
                <a:alpha val="65000"/>
              </a:schemeClr>
            </a:solidFill>
            <a:tailEnd type="arrow"/>
          </a:ln>
        </p:spPr>
        <p:style>
          <a:lnRef idx="3">
            <a:schemeClr val="dk1"/>
          </a:lnRef>
          <a:fillRef idx="0">
            <a:schemeClr val="dk1"/>
          </a:fillRef>
          <a:effectRef idx="2">
            <a:schemeClr val="dk1"/>
          </a:effectRef>
          <a:fontRef idx="minor">
            <a:schemeClr val="tx1"/>
          </a:fontRef>
        </p:style>
      </p:cxnSp>
      <p:cxnSp>
        <p:nvCxnSpPr>
          <p:cNvPr id="120" name="119 Conector recto de flecha"/>
          <p:cNvCxnSpPr/>
          <p:nvPr/>
        </p:nvCxnSpPr>
        <p:spPr>
          <a:xfrm rot="16200000" flipH="1">
            <a:off x="6346758" y="4679428"/>
            <a:ext cx="765175" cy="334962"/>
          </a:xfrm>
          <a:prstGeom prst="straightConnector1">
            <a:avLst/>
          </a:prstGeom>
          <a:ln>
            <a:solidFill>
              <a:schemeClr val="dk1">
                <a:alpha val="65000"/>
              </a:schemeClr>
            </a:solidFill>
            <a:tailEnd type="arrow"/>
          </a:ln>
        </p:spPr>
        <p:style>
          <a:lnRef idx="3">
            <a:schemeClr val="dk1"/>
          </a:lnRef>
          <a:fillRef idx="0">
            <a:schemeClr val="dk1"/>
          </a:fillRef>
          <a:effectRef idx="2">
            <a:schemeClr val="dk1"/>
          </a:effectRef>
          <a:fontRef idx="minor">
            <a:schemeClr val="tx1"/>
          </a:fontRef>
        </p:style>
      </p:cxnSp>
      <p:cxnSp>
        <p:nvCxnSpPr>
          <p:cNvPr id="124" name="123 Conector recto de flecha"/>
          <p:cNvCxnSpPr/>
          <p:nvPr/>
        </p:nvCxnSpPr>
        <p:spPr>
          <a:xfrm flipH="1">
            <a:off x="5410926" y="4464322"/>
            <a:ext cx="355600" cy="739775"/>
          </a:xfrm>
          <a:prstGeom prst="straightConnector1">
            <a:avLst/>
          </a:prstGeom>
          <a:ln>
            <a:solidFill>
              <a:schemeClr val="dk1">
                <a:alpha val="65000"/>
              </a:schemeClr>
            </a:solidFill>
            <a:tailEnd type="arrow"/>
          </a:ln>
        </p:spPr>
        <p:style>
          <a:lnRef idx="3">
            <a:schemeClr val="dk1"/>
          </a:lnRef>
          <a:fillRef idx="0">
            <a:schemeClr val="dk1"/>
          </a:fillRef>
          <a:effectRef idx="2">
            <a:schemeClr val="dk1"/>
          </a:effectRef>
          <a:fontRef idx="minor">
            <a:schemeClr val="tx1"/>
          </a:fontRef>
        </p:style>
      </p:cxnSp>
      <p:cxnSp>
        <p:nvCxnSpPr>
          <p:cNvPr id="128" name="127 Conector recto de flecha"/>
          <p:cNvCxnSpPr/>
          <p:nvPr/>
        </p:nvCxnSpPr>
        <p:spPr>
          <a:xfrm rot="10800000">
            <a:off x="4267926" y="3781696"/>
            <a:ext cx="850900" cy="1588"/>
          </a:xfrm>
          <a:prstGeom prst="straightConnector1">
            <a:avLst/>
          </a:prstGeom>
          <a:ln>
            <a:solidFill>
              <a:schemeClr val="dk1">
                <a:alpha val="65000"/>
              </a:schemeClr>
            </a:solidFill>
            <a:tailEnd type="arrow"/>
          </a:ln>
        </p:spPr>
        <p:style>
          <a:lnRef idx="3">
            <a:schemeClr val="dk1"/>
          </a:lnRef>
          <a:fillRef idx="0">
            <a:schemeClr val="dk1"/>
          </a:fillRef>
          <a:effectRef idx="2">
            <a:schemeClr val="dk1"/>
          </a:effectRef>
          <a:fontRef idx="minor">
            <a:schemeClr val="tx1"/>
          </a:fontRef>
        </p:style>
      </p:cxnSp>
      <p:cxnSp>
        <p:nvCxnSpPr>
          <p:cNvPr id="134" name="133 Conector recto de flecha"/>
          <p:cNvCxnSpPr/>
          <p:nvPr/>
        </p:nvCxnSpPr>
        <p:spPr>
          <a:xfrm rot="10800000" flipV="1">
            <a:off x="4445726" y="4149996"/>
            <a:ext cx="838200" cy="558800"/>
          </a:xfrm>
          <a:prstGeom prst="straightConnector1">
            <a:avLst/>
          </a:prstGeom>
          <a:ln>
            <a:solidFill>
              <a:schemeClr val="dk1">
                <a:alpha val="65000"/>
              </a:schemeClr>
            </a:solidFill>
            <a:tailEnd type="arrow"/>
          </a:ln>
        </p:spPr>
        <p:style>
          <a:lnRef idx="3">
            <a:schemeClr val="dk1"/>
          </a:lnRef>
          <a:fillRef idx="0">
            <a:schemeClr val="dk1"/>
          </a:fillRef>
          <a:effectRef idx="2">
            <a:schemeClr val="dk1"/>
          </a:effectRef>
          <a:fontRef idx="minor">
            <a:schemeClr val="tx1"/>
          </a:fontRef>
        </p:style>
      </p:cxnSp>
      <p:sp>
        <p:nvSpPr>
          <p:cNvPr id="142" name="141 CuadroTexto"/>
          <p:cNvSpPr txBox="1"/>
          <p:nvPr/>
        </p:nvSpPr>
        <p:spPr>
          <a:xfrm>
            <a:off x="1956526" y="2537096"/>
            <a:ext cx="1066800" cy="523220"/>
          </a:xfrm>
          <a:prstGeom prst="rect">
            <a:avLst/>
          </a:prstGeom>
          <a:solidFill>
            <a:schemeClr val="bg1"/>
          </a:solidFill>
          <a:ln>
            <a:solidFill>
              <a:srgbClr val="C00000"/>
            </a:solidFill>
          </a:ln>
        </p:spPr>
        <p:txBody>
          <a:bodyPr wrap="square">
            <a:spAutoFit/>
          </a:bodyPr>
          <a:lstStyle/>
          <a:p>
            <a:pPr algn="ctr">
              <a:defRPr/>
            </a:pPr>
            <a:r>
              <a:rPr lang="es-MX" sz="1400" b="1" dirty="0">
                <a:latin typeface="+mj-lt"/>
                <a:cs typeface="Arial" pitchFamily="34" charset="0"/>
              </a:rPr>
              <a:t>Catálogo </a:t>
            </a:r>
          </a:p>
          <a:p>
            <a:pPr algn="ctr">
              <a:defRPr/>
            </a:pPr>
            <a:r>
              <a:rPr lang="es-MX" sz="1400" b="1" dirty="0">
                <a:latin typeface="+mj-lt"/>
                <a:cs typeface="Arial" pitchFamily="34" charset="0"/>
              </a:rPr>
              <a:t>Electrónico</a:t>
            </a:r>
          </a:p>
        </p:txBody>
      </p:sp>
      <p:sp>
        <p:nvSpPr>
          <p:cNvPr id="143" name="142 Elipse"/>
          <p:cNvSpPr/>
          <p:nvPr/>
        </p:nvSpPr>
        <p:spPr>
          <a:xfrm>
            <a:off x="2896326" y="1990996"/>
            <a:ext cx="1498600" cy="1028700"/>
          </a:xfrm>
          <a:prstGeom prst="ellipse">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MX"/>
          </a:p>
        </p:txBody>
      </p:sp>
      <p:cxnSp>
        <p:nvCxnSpPr>
          <p:cNvPr id="145" name="144 Conector recto de flecha"/>
          <p:cNvCxnSpPr/>
          <p:nvPr/>
        </p:nvCxnSpPr>
        <p:spPr>
          <a:xfrm rot="10800000">
            <a:off x="4433026" y="2841896"/>
            <a:ext cx="850900" cy="444500"/>
          </a:xfrm>
          <a:prstGeom prst="straightConnector1">
            <a:avLst/>
          </a:prstGeom>
          <a:ln>
            <a:solidFill>
              <a:schemeClr val="dk1">
                <a:alpha val="65000"/>
              </a:schemeClr>
            </a:solidFill>
            <a:tailEnd type="arrow"/>
          </a:ln>
        </p:spPr>
        <p:style>
          <a:lnRef idx="3">
            <a:schemeClr val="dk1"/>
          </a:lnRef>
          <a:fillRef idx="0">
            <a:schemeClr val="dk1"/>
          </a:fillRef>
          <a:effectRef idx="2">
            <a:schemeClr val="dk1"/>
          </a:effectRef>
          <a:fontRef idx="minor">
            <a:schemeClr val="tx1"/>
          </a:fontRef>
        </p:style>
      </p:cxnSp>
      <p:pic>
        <p:nvPicPr>
          <p:cNvPr id="52278" name="Picture 2"/>
          <p:cNvPicPr>
            <a:picLocks noChangeAspect="1" noChangeArrowheads="1"/>
          </p:cNvPicPr>
          <p:nvPr/>
        </p:nvPicPr>
        <p:blipFill>
          <a:blip r:embed="rId12" cstate="print"/>
          <a:srcRect/>
          <a:stretch>
            <a:fillRect/>
          </a:stretch>
        </p:blipFill>
        <p:spPr bwMode="auto">
          <a:xfrm>
            <a:off x="3167790" y="2219596"/>
            <a:ext cx="896937" cy="558800"/>
          </a:xfrm>
          <a:prstGeom prst="rect">
            <a:avLst/>
          </a:prstGeom>
          <a:noFill/>
          <a:ln w="9525">
            <a:solidFill>
              <a:schemeClr val="bg1"/>
            </a:solidFill>
            <a:miter lim="800000"/>
            <a:headEnd/>
            <a:tailEnd/>
          </a:ln>
        </p:spPr>
      </p:pic>
      <p:cxnSp>
        <p:nvCxnSpPr>
          <p:cNvPr id="159" name="158 Conector recto de flecha"/>
          <p:cNvCxnSpPr/>
          <p:nvPr/>
        </p:nvCxnSpPr>
        <p:spPr>
          <a:xfrm rot="16200000" flipV="1">
            <a:off x="5207726" y="2422796"/>
            <a:ext cx="660400" cy="355600"/>
          </a:xfrm>
          <a:prstGeom prst="straightConnector1">
            <a:avLst/>
          </a:prstGeom>
          <a:ln>
            <a:solidFill>
              <a:schemeClr val="dk1">
                <a:alpha val="65000"/>
              </a:schemeClr>
            </a:solidFill>
            <a:tailEnd type="arrow"/>
          </a:ln>
        </p:spPr>
        <p:style>
          <a:lnRef idx="3">
            <a:schemeClr val="dk1"/>
          </a:lnRef>
          <a:fillRef idx="0">
            <a:schemeClr val="dk1"/>
          </a:fillRef>
          <a:effectRef idx="2">
            <a:schemeClr val="dk1"/>
          </a:effectRef>
          <a:fontRef idx="minor">
            <a:schemeClr val="tx1"/>
          </a:fontRef>
        </p:style>
      </p:cxnSp>
      <p:sp>
        <p:nvSpPr>
          <p:cNvPr id="165" name="164 Elipse"/>
          <p:cNvSpPr/>
          <p:nvPr/>
        </p:nvSpPr>
        <p:spPr>
          <a:xfrm>
            <a:off x="4140926" y="1216296"/>
            <a:ext cx="1638300" cy="1066800"/>
          </a:xfrm>
          <a:prstGeom prst="ellipse">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pic>
        <p:nvPicPr>
          <p:cNvPr id="52281" name="Picture 16" descr="http://erpint.com/images/mexico-emprende.jpg"/>
          <p:cNvPicPr>
            <a:picLocks noChangeAspect="1" noChangeArrowheads="1"/>
          </p:cNvPicPr>
          <p:nvPr/>
        </p:nvPicPr>
        <p:blipFill>
          <a:blip r:embed="rId13" cstate="print"/>
          <a:srcRect/>
          <a:stretch>
            <a:fillRect/>
          </a:stretch>
        </p:blipFill>
        <p:spPr bwMode="auto">
          <a:xfrm>
            <a:off x="4496527" y="1460771"/>
            <a:ext cx="777875" cy="330200"/>
          </a:xfrm>
          <a:prstGeom prst="rect">
            <a:avLst/>
          </a:prstGeom>
          <a:noFill/>
          <a:ln w="9525">
            <a:noFill/>
            <a:miter lim="800000"/>
            <a:headEnd/>
            <a:tailEnd/>
          </a:ln>
        </p:spPr>
      </p:pic>
      <p:pic>
        <p:nvPicPr>
          <p:cNvPr id="52282" name="Picture 18" descr="http://www.lapoliciaca.com/wp-content/plugins/wp-o-matic/cache-enero/15576_1561089905.jpg"/>
          <p:cNvPicPr>
            <a:picLocks noChangeAspect="1" noChangeArrowheads="1"/>
          </p:cNvPicPr>
          <p:nvPr/>
        </p:nvPicPr>
        <p:blipFill>
          <a:blip r:embed="rId14" cstate="print"/>
          <a:srcRect/>
          <a:stretch>
            <a:fillRect/>
          </a:stretch>
        </p:blipFill>
        <p:spPr bwMode="auto">
          <a:xfrm>
            <a:off x="4648926" y="1786210"/>
            <a:ext cx="749300" cy="312737"/>
          </a:xfrm>
          <a:prstGeom prst="rect">
            <a:avLst/>
          </a:prstGeom>
          <a:noFill/>
          <a:ln w="9525">
            <a:noFill/>
            <a:miter lim="800000"/>
            <a:headEnd/>
            <a:tailEnd/>
          </a:ln>
        </p:spPr>
      </p:pic>
      <p:pic>
        <p:nvPicPr>
          <p:cNvPr id="52287" name="Picture 2" descr="http://new.alamais.com/wp-content/themes/yoo_air_wp/images/secretaria.jpg"/>
          <p:cNvPicPr>
            <a:picLocks noChangeAspect="1" noChangeArrowheads="1"/>
          </p:cNvPicPr>
          <p:nvPr/>
        </p:nvPicPr>
        <p:blipFill>
          <a:blip r:embed="rId15" cstate="print"/>
          <a:srcRect/>
          <a:stretch>
            <a:fillRect/>
          </a:stretch>
        </p:blipFill>
        <p:spPr bwMode="auto">
          <a:xfrm>
            <a:off x="3552757" y="1546496"/>
            <a:ext cx="379412" cy="254000"/>
          </a:xfrm>
          <a:prstGeom prst="rect">
            <a:avLst/>
          </a:prstGeom>
          <a:noFill/>
          <a:ln w="9525">
            <a:noFill/>
            <a:miter lim="800000"/>
            <a:headEnd/>
            <a:tailEnd/>
          </a:ln>
        </p:spPr>
      </p:pic>
      <p:sp>
        <p:nvSpPr>
          <p:cNvPr id="78" name="53 CuadroTexto"/>
          <p:cNvSpPr txBox="1">
            <a:spLocks noChangeArrowheads="1"/>
          </p:cNvSpPr>
          <p:nvPr/>
        </p:nvSpPr>
        <p:spPr bwMode="auto">
          <a:xfrm>
            <a:off x="1665289" y="183356"/>
            <a:ext cx="2506135" cy="523220"/>
          </a:xfrm>
          <a:prstGeom prst="rect">
            <a:avLst/>
          </a:prstGeom>
          <a:noFill/>
          <a:ln w="9525">
            <a:noFill/>
            <a:miter lim="800000"/>
            <a:headEnd/>
            <a:tailEnd/>
          </a:ln>
        </p:spPr>
        <p:txBody>
          <a:bodyPr wrap="none">
            <a:spAutoFit/>
          </a:bodyPr>
          <a:lstStyle/>
          <a:p>
            <a:r>
              <a:rPr lang="es-MX" sz="2800" b="1" dirty="0">
                <a:solidFill>
                  <a:schemeClr val="bg1"/>
                </a:solidFill>
              </a:rPr>
              <a:t>Que nos falta …</a:t>
            </a:r>
          </a:p>
        </p:txBody>
      </p:sp>
      <p:pic>
        <p:nvPicPr>
          <p:cNvPr id="3074" name="Picture 2"/>
          <p:cNvPicPr>
            <a:picLocks noChangeAspect="1" noChangeArrowheads="1"/>
          </p:cNvPicPr>
          <p:nvPr/>
        </p:nvPicPr>
        <p:blipFill>
          <a:blip r:embed="rId16" cstate="print">
            <a:extLst>
              <a:ext uri="{BEBA8EAE-BF5A-486C-A8C5-ECC9F3942E4B}">
                <a14:imgProps xmlns:a14="http://schemas.microsoft.com/office/drawing/2010/main">
                  <a14:imgLayer r:embed="rId17">
                    <a14:imgEffect>
                      <a14:sharpenSoften amount="-1000"/>
                    </a14:imgEffect>
                  </a14:imgLayer>
                </a14:imgProps>
              </a:ext>
              <a:ext uri="{28A0092B-C50C-407E-A947-70E740481C1C}">
                <a14:useLocalDpi xmlns:a14="http://schemas.microsoft.com/office/drawing/2010/main" val="0"/>
              </a:ext>
            </a:extLst>
          </a:blip>
          <a:srcRect/>
          <a:stretch>
            <a:fillRect/>
          </a:stretch>
        </p:blipFill>
        <p:spPr bwMode="auto">
          <a:xfrm>
            <a:off x="5367385" y="3238362"/>
            <a:ext cx="1437507" cy="777782"/>
          </a:xfrm>
          <a:prstGeom prst="rect">
            <a:avLst/>
          </a:prstGeom>
          <a:solidFill>
            <a:srgbClr val="920031">
              <a:alpha val="48000"/>
            </a:srgbClr>
          </a:solidFill>
          <a:ln>
            <a:noFill/>
          </a:ln>
          <a:effectLst/>
        </p:spPr>
      </p:pic>
      <p:sp>
        <p:nvSpPr>
          <p:cNvPr id="70" name="1 Marcador de texto"/>
          <p:cNvSpPr txBox="1">
            <a:spLocks/>
          </p:cNvSpPr>
          <p:nvPr/>
        </p:nvSpPr>
        <p:spPr>
          <a:xfrm>
            <a:off x="3796894" y="282475"/>
            <a:ext cx="4501289" cy="432499"/>
          </a:xfrm>
          <a:prstGeom prst="rect">
            <a:avLst/>
          </a:prstGeom>
          <a:solidFill>
            <a:srgbClr val="C00000"/>
          </a:solidFill>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es-MX" sz="2800" b="1" dirty="0" smtClean="0">
                <a:solidFill>
                  <a:schemeClr val="bg1"/>
                </a:solidFill>
              </a:rPr>
              <a:t>Modelo de Compras a Pymes</a:t>
            </a:r>
            <a:endParaRPr lang="es-MX" sz="2800" b="1" dirty="0">
              <a:solidFill>
                <a:schemeClr val="bg1"/>
              </a:solidFill>
            </a:endParaRPr>
          </a:p>
        </p:txBody>
      </p:sp>
      <p:pic>
        <p:nvPicPr>
          <p:cNvPr id="71" name="Picture 6" descr="http://www.funcionpublica.gob.mx/web/2013/images/logoSFP_hoz.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30843"/>
          <a:stretch/>
        </p:blipFill>
        <p:spPr bwMode="auto">
          <a:xfrm>
            <a:off x="2169818" y="2130933"/>
            <a:ext cx="670926" cy="33262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descr="http://www.economia.gob.mx/images/logoSE_hoz.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31673"/>
          <a:stretch/>
        </p:blipFill>
        <p:spPr bwMode="auto">
          <a:xfrm>
            <a:off x="3759205" y="5764378"/>
            <a:ext cx="601518" cy="30183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http://www.funcionpublica.gob.mx/web/2013/images/logoSFP_hoz.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30843"/>
          <a:stretch/>
        </p:blipFill>
        <p:spPr bwMode="auto">
          <a:xfrm>
            <a:off x="2333352" y="5000255"/>
            <a:ext cx="670926" cy="33262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0" descr="http://www.economia.gob.mx/images/logoSE_hoz.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r="31673"/>
          <a:stretch/>
        </p:blipFill>
        <p:spPr bwMode="auto">
          <a:xfrm>
            <a:off x="7781208" y="5839095"/>
            <a:ext cx="686520" cy="344489"/>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http://www.funcionpublica.gob.mx/web/2013/images/logoSFP_hoz.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30843"/>
          <a:stretch/>
        </p:blipFill>
        <p:spPr bwMode="auto">
          <a:xfrm>
            <a:off x="9438819" y="4784346"/>
            <a:ext cx="670926" cy="332624"/>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67000" y="3310210"/>
            <a:ext cx="541566" cy="337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6" descr="http://www.funcionpublica.gob.mx/web/2013/images/logoSFP_hoz.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30843"/>
          <a:stretch/>
        </p:blipFill>
        <p:spPr bwMode="auto">
          <a:xfrm>
            <a:off x="9512417" y="3688519"/>
            <a:ext cx="670926" cy="33262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http://www.funcionpublica.gob.mx/web/2013/images/logoSFP_hoz.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r="30843"/>
          <a:stretch/>
        </p:blipFill>
        <p:spPr bwMode="auto">
          <a:xfrm>
            <a:off x="9041049" y="2057319"/>
            <a:ext cx="733233" cy="36351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http://www.funcionpublica.gob.mx/web/2013/images/logoSFP_hoz.png"/>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r="30843"/>
          <a:stretch/>
        </p:blipFill>
        <p:spPr bwMode="auto">
          <a:xfrm>
            <a:off x="6230272" y="1804144"/>
            <a:ext cx="285750" cy="131137"/>
          </a:xfrm>
          <a:prstGeom prst="rect">
            <a:avLst/>
          </a:prstGeom>
          <a:solidFill>
            <a:schemeClr val="bg1"/>
          </a:solidFill>
          <a:extLst/>
        </p:spPr>
      </p:pic>
      <p:pic>
        <p:nvPicPr>
          <p:cNvPr id="103" name="Picture 1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131890" y="1803467"/>
            <a:ext cx="235583" cy="14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 name="Picture 10" descr="http://www.economia.gob.mx/images/logoSE_hoz.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r="31673"/>
          <a:stretch/>
        </p:blipFill>
        <p:spPr bwMode="auto">
          <a:xfrm>
            <a:off x="6561864" y="1810190"/>
            <a:ext cx="271398" cy="136186"/>
          </a:xfrm>
          <a:prstGeom prst="rect">
            <a:avLst/>
          </a:prstGeom>
          <a:solidFill>
            <a:schemeClr val="bg1"/>
          </a:solidFill>
          <a:extLst/>
        </p:spPr>
      </p:pic>
      <p:pic>
        <p:nvPicPr>
          <p:cNvPr id="109" name="Picture 8" descr="http://hacienda.gob.mx/imagenes/buscador/logoSHCP_hoz.png"/>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r="32552"/>
          <a:stretch/>
        </p:blipFill>
        <p:spPr bwMode="auto">
          <a:xfrm>
            <a:off x="6841593" y="1804144"/>
            <a:ext cx="268517" cy="142232"/>
          </a:xfrm>
          <a:prstGeom prst="rect">
            <a:avLst/>
          </a:prstGeom>
          <a:solidFill>
            <a:schemeClr val="bg1"/>
          </a:solidFill>
          <a:extLst/>
        </p:spPr>
      </p:pic>
      <p:pic>
        <p:nvPicPr>
          <p:cNvPr id="112" name="Picture 2" descr="http://agencia.medianell.com/m/p/770x410/agencia/files/39723-media.jpg"/>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t="12324" b="12761"/>
          <a:stretch/>
        </p:blipFill>
        <p:spPr bwMode="auto">
          <a:xfrm>
            <a:off x="6364817" y="1330364"/>
            <a:ext cx="941269" cy="37547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560399" y="5541073"/>
            <a:ext cx="985860" cy="550286"/>
          </a:xfrm>
          <a:prstGeom prst="rect">
            <a:avLst/>
          </a:prstGeom>
        </p:spPr>
      </p:pic>
      <p:pic>
        <p:nvPicPr>
          <p:cNvPr id="114" name="Imagen 113"/>
          <p:cNvPicPr>
            <a:picLocks noChangeAspect="1"/>
          </p:cNvPicPr>
          <p:nvPr/>
        </p:nvPicPr>
        <p:blipFill>
          <a:blip r:embed="rId29"/>
          <a:stretch>
            <a:fillRect/>
          </a:stretch>
        </p:blipFill>
        <p:spPr>
          <a:xfrm flipH="1">
            <a:off x="4651068" y="5504611"/>
            <a:ext cx="935516" cy="525971"/>
          </a:xfrm>
          <a:prstGeom prst="rect">
            <a:avLst/>
          </a:prstGeom>
        </p:spPr>
      </p:pic>
      <p:pic>
        <p:nvPicPr>
          <p:cNvPr id="7" name="Imagen 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147000" y="4765798"/>
            <a:ext cx="1199563" cy="449836"/>
          </a:xfrm>
          <a:prstGeom prst="rect">
            <a:avLst/>
          </a:prstGeom>
        </p:spPr>
      </p:pic>
      <p:pic>
        <p:nvPicPr>
          <p:cNvPr id="115" name="Picture 1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028510" y="3627253"/>
            <a:ext cx="541566" cy="337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84347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62708" y="2476085"/>
            <a:ext cx="11180946" cy="2554545"/>
          </a:xfrm>
          <a:prstGeom prst="rect">
            <a:avLst/>
          </a:prstGeom>
          <a:noFill/>
        </p:spPr>
        <p:txBody>
          <a:bodyPr wrap="none" rtlCol="0">
            <a:spAutoFit/>
          </a:bodyPr>
          <a:lstStyle/>
          <a:p>
            <a:pPr marL="714375"/>
            <a:r>
              <a:rPr lang="es-MX" sz="4000" i="1" dirty="0" smtClean="0"/>
              <a:t>1. </a:t>
            </a:r>
            <a:r>
              <a:rPr lang="es-MX" sz="4000" b="1" i="1" dirty="0" smtClean="0"/>
              <a:t>Distintos modelos utilizados para promover </a:t>
            </a:r>
          </a:p>
          <a:p>
            <a:pPr marL="714375"/>
            <a:r>
              <a:rPr lang="es-MX" sz="4000" b="1" i="1" dirty="0" smtClean="0"/>
              <a:t>el acceso de las </a:t>
            </a:r>
            <a:r>
              <a:rPr lang="es-MX" sz="4000" b="1" i="1" dirty="0" err="1" smtClean="0"/>
              <a:t>Mipymes</a:t>
            </a:r>
            <a:r>
              <a:rPr lang="es-MX" sz="4000" b="1" i="1" dirty="0" smtClean="0"/>
              <a:t> a las Compras Públicas</a:t>
            </a:r>
          </a:p>
          <a:p>
            <a:endParaRPr lang="es-MX" sz="4000" i="1" dirty="0"/>
          </a:p>
          <a:p>
            <a:r>
              <a:rPr lang="es-MX" sz="4000" i="1" dirty="0" smtClean="0"/>
              <a:t>Modelos </a:t>
            </a:r>
            <a:r>
              <a:rPr lang="es-MX" sz="4000" i="1" dirty="0" err="1" smtClean="0"/>
              <a:t>Extraregionales</a:t>
            </a:r>
            <a:r>
              <a:rPr lang="es-MX" sz="4000" i="1" dirty="0" smtClean="0"/>
              <a:t> de Promoción a las Pymes</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00" y="488496"/>
            <a:ext cx="3200000" cy="55873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1756" y="545639"/>
            <a:ext cx="1523809" cy="444444"/>
          </a:xfrm>
          <a:prstGeom prst="rect">
            <a:avLst/>
          </a:prstGeom>
        </p:spPr>
      </p:pic>
    </p:spTree>
    <p:extLst>
      <p:ext uri="{BB962C8B-B14F-4D97-AF65-F5344CB8AC3E}">
        <p14:creationId xmlns:p14="http://schemas.microsoft.com/office/powerpoint/2010/main" val="31016611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741804" y="2849067"/>
            <a:ext cx="8373061" cy="923330"/>
          </a:xfrm>
          <a:prstGeom prst="rect">
            <a:avLst/>
          </a:prstGeom>
          <a:noFill/>
        </p:spPr>
        <p:txBody>
          <a:bodyPr wrap="none" rtlCol="0">
            <a:spAutoFit/>
          </a:bodyPr>
          <a:lstStyle/>
          <a:p>
            <a:pPr marL="714375"/>
            <a:r>
              <a:rPr lang="es-MX" sz="5400" i="1" dirty="0" smtClean="0"/>
              <a:t>SBA </a:t>
            </a:r>
            <a:r>
              <a:rPr lang="es-MX" sz="5400" i="1" dirty="0" err="1" smtClean="0"/>
              <a:t>Procurement</a:t>
            </a:r>
            <a:r>
              <a:rPr lang="es-MX" sz="5400" i="1" dirty="0" smtClean="0"/>
              <a:t> </a:t>
            </a:r>
            <a:r>
              <a:rPr lang="es-MX" sz="5400" i="1" dirty="0" err="1" smtClean="0"/>
              <a:t>Program</a:t>
            </a:r>
            <a:endParaRPr lang="es-MX" sz="5400" i="1" dirty="0" smtClean="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00" y="488496"/>
            <a:ext cx="3200000" cy="558730"/>
          </a:xfrm>
          <a:prstGeom prst="rect">
            <a:avLst/>
          </a:prstGeom>
        </p:spPr>
      </p:pic>
    </p:spTree>
    <p:extLst>
      <p:ext uri="{BB962C8B-B14F-4D97-AF65-F5344CB8AC3E}">
        <p14:creationId xmlns:p14="http://schemas.microsoft.com/office/powerpoint/2010/main" val="4842044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91970" y="1355817"/>
            <a:ext cx="4182979" cy="5262979"/>
          </a:xfrm>
          <a:prstGeom prst="rect">
            <a:avLst/>
          </a:prstGeom>
        </p:spPr>
        <p:txBody>
          <a:bodyPr wrap="square">
            <a:spAutoFit/>
          </a:bodyPr>
          <a:lstStyle/>
          <a:p>
            <a:pPr algn="just"/>
            <a:r>
              <a:rPr lang="es-MX" sz="2400" dirty="0"/>
              <a:t>El gobierno de los Estados Unidos </a:t>
            </a:r>
            <a:r>
              <a:rPr lang="es-MX" sz="2400" dirty="0" smtClean="0"/>
              <a:t>es el </a:t>
            </a:r>
            <a:r>
              <a:rPr lang="es-MX" sz="2400" dirty="0"/>
              <a:t>mayor comprador individual de </a:t>
            </a:r>
            <a:r>
              <a:rPr lang="es-MX" sz="2400" dirty="0" smtClean="0"/>
              <a:t>bienes y </a:t>
            </a:r>
            <a:r>
              <a:rPr lang="es-MX" sz="2400" dirty="0"/>
              <a:t>servicios del mundo. Compra </a:t>
            </a:r>
            <a:r>
              <a:rPr lang="es-MX" sz="2400" dirty="0" smtClean="0"/>
              <a:t>desde tanques </a:t>
            </a:r>
            <a:r>
              <a:rPr lang="es-MX" sz="2400" dirty="0"/>
              <a:t>blindados hasta sujetapapeles</a:t>
            </a:r>
            <a:r>
              <a:rPr lang="es-MX" sz="2400" dirty="0" smtClean="0"/>
              <a:t>. Cada </a:t>
            </a:r>
            <a:r>
              <a:rPr lang="es-MX" sz="2400" dirty="0"/>
              <a:t>año, el gobierno federal asigna </a:t>
            </a:r>
            <a:r>
              <a:rPr lang="es-MX" sz="2400" dirty="0" smtClean="0"/>
              <a:t>más de </a:t>
            </a:r>
            <a:r>
              <a:rPr lang="es-MX" sz="3600" b="1" dirty="0"/>
              <a:t>USD 500 mil millones</a:t>
            </a:r>
            <a:r>
              <a:rPr lang="es-MX" sz="2400" dirty="0"/>
              <a:t> en contratos </a:t>
            </a:r>
            <a:r>
              <a:rPr lang="es-MX" sz="2400" dirty="0" smtClean="0"/>
              <a:t>y una </a:t>
            </a:r>
            <a:r>
              <a:rPr lang="es-MX" sz="2400" dirty="0"/>
              <a:t>parte importante de esos </a:t>
            </a:r>
            <a:r>
              <a:rPr lang="es-MX" sz="2400" dirty="0" smtClean="0"/>
              <a:t>contratos se </a:t>
            </a:r>
            <a:r>
              <a:rPr lang="es-MX" sz="2400" dirty="0"/>
              <a:t>asigna específicamente a las </a:t>
            </a:r>
            <a:r>
              <a:rPr lang="es-MX" sz="2400" dirty="0" smtClean="0"/>
              <a:t>pequeñas empresas</a:t>
            </a:r>
            <a:r>
              <a:rPr lang="es-MX" sz="2400" dirty="0"/>
              <a:t>.</a:t>
            </a:r>
          </a:p>
        </p:txBody>
      </p:sp>
      <p:pic>
        <p:nvPicPr>
          <p:cNvPr id="7" name="Imagen 6"/>
          <p:cNvPicPr>
            <a:picLocks noChangeAspect="1"/>
          </p:cNvPicPr>
          <p:nvPr/>
        </p:nvPicPr>
        <p:blipFill>
          <a:blip r:embed="rId2"/>
          <a:stretch>
            <a:fillRect/>
          </a:stretch>
        </p:blipFill>
        <p:spPr>
          <a:xfrm>
            <a:off x="5619980" y="1631318"/>
            <a:ext cx="5867901" cy="3985150"/>
          </a:xfrm>
          <a:prstGeom prst="rect">
            <a:avLst/>
          </a:prstGeom>
        </p:spPr>
      </p:pic>
      <p:sp>
        <p:nvSpPr>
          <p:cNvPr id="3" name="Rectángulo 2"/>
          <p:cNvSpPr/>
          <p:nvPr/>
        </p:nvSpPr>
        <p:spPr>
          <a:xfrm>
            <a:off x="727139" y="428583"/>
            <a:ext cx="7490738" cy="800219"/>
          </a:xfrm>
          <a:prstGeom prst="rect">
            <a:avLst/>
          </a:prstGeom>
        </p:spPr>
        <p:txBody>
          <a:bodyPr wrap="square">
            <a:spAutoFit/>
          </a:bodyPr>
          <a:lstStyle/>
          <a:p>
            <a:r>
              <a:rPr lang="es-MX" sz="3200" dirty="0" smtClean="0">
                <a:solidFill>
                  <a:srgbClr val="000078"/>
                </a:solidFill>
                <a:latin typeface="Impact" panose="020B0806030902050204" pitchFamily="34" charset="0"/>
              </a:rPr>
              <a:t>Compras a Pymes en Estados Unidos</a:t>
            </a:r>
            <a:endParaRPr lang="es-MX" sz="3200" dirty="0">
              <a:solidFill>
                <a:srgbClr val="000078"/>
              </a:solidFill>
              <a:latin typeface="Impact" panose="020B0806030902050204" pitchFamily="34" charset="0"/>
            </a:endParaRPr>
          </a:p>
          <a:p>
            <a:endParaRPr lang="es-MX" sz="1400" dirty="0"/>
          </a:p>
        </p:txBody>
      </p:sp>
    </p:spTree>
    <p:extLst>
      <p:ext uri="{BB962C8B-B14F-4D97-AF65-F5344CB8AC3E}">
        <p14:creationId xmlns:p14="http://schemas.microsoft.com/office/powerpoint/2010/main" val="4867334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46859" y="993558"/>
            <a:ext cx="4753561" cy="5632311"/>
          </a:xfrm>
          <a:prstGeom prst="rect">
            <a:avLst/>
          </a:prstGeom>
        </p:spPr>
        <p:txBody>
          <a:bodyPr wrap="square">
            <a:spAutoFit/>
          </a:bodyPr>
          <a:lstStyle/>
          <a:p>
            <a:pPr algn="just"/>
            <a:r>
              <a:rPr lang="es-MX" dirty="0"/>
              <a:t>La SBA, para la mayoría de las industrias, define una "pequeña empresa", ya </a:t>
            </a:r>
            <a:r>
              <a:rPr lang="es-MX" dirty="0" smtClean="0"/>
              <a:t>sea en </a:t>
            </a:r>
            <a:r>
              <a:rPr lang="es-MX" dirty="0"/>
              <a:t>términos del </a:t>
            </a:r>
            <a:r>
              <a:rPr lang="es-MX" b="1" dirty="0"/>
              <a:t>número medio de empleados</a:t>
            </a:r>
            <a:r>
              <a:rPr lang="es-MX" dirty="0"/>
              <a:t> durante los últimos 12 meses, o </a:t>
            </a:r>
            <a:r>
              <a:rPr lang="es-MX" dirty="0" smtClean="0"/>
              <a:t> i</a:t>
            </a:r>
            <a:r>
              <a:rPr lang="es-MX" b="1" dirty="0" smtClean="0"/>
              <a:t>ngresos </a:t>
            </a:r>
            <a:r>
              <a:rPr lang="es-MX" b="1" dirty="0"/>
              <a:t>anuales promedio</a:t>
            </a:r>
            <a:r>
              <a:rPr lang="es-MX" dirty="0"/>
              <a:t> en los últimos tres años. </a:t>
            </a:r>
            <a:endParaRPr lang="es-MX" dirty="0" smtClean="0"/>
          </a:p>
          <a:p>
            <a:pPr algn="just"/>
            <a:endParaRPr lang="es-MX" dirty="0"/>
          </a:p>
          <a:p>
            <a:pPr algn="just"/>
            <a:r>
              <a:rPr lang="es-MX" dirty="0" smtClean="0"/>
              <a:t>Además</a:t>
            </a:r>
            <a:r>
              <a:rPr lang="es-MX" dirty="0"/>
              <a:t>, la SBA define una pequeña empresa como una empresa en EE.UU. que</a:t>
            </a:r>
            <a:r>
              <a:rPr lang="es-MX" dirty="0" smtClean="0"/>
              <a:t>:</a:t>
            </a:r>
          </a:p>
          <a:p>
            <a:pPr algn="just"/>
            <a:endParaRPr lang="es-MX" dirty="0"/>
          </a:p>
          <a:p>
            <a:pPr marL="265113" indent="-265113" algn="just">
              <a:buFont typeface="Arial" panose="020B0604020202020204" pitchFamily="34" charset="0"/>
              <a:buChar char="•"/>
            </a:pPr>
            <a:r>
              <a:rPr lang="es-MX" dirty="0" smtClean="0"/>
              <a:t>Está </a:t>
            </a:r>
            <a:r>
              <a:rPr lang="es-MX" dirty="0"/>
              <a:t>organizada con fines de lucro</a:t>
            </a:r>
          </a:p>
          <a:p>
            <a:pPr marL="265113" indent="-265113" algn="just">
              <a:buFont typeface="Arial" panose="020B0604020202020204" pitchFamily="34" charset="0"/>
              <a:buChar char="•"/>
            </a:pPr>
            <a:r>
              <a:rPr lang="es-MX" dirty="0" smtClean="0"/>
              <a:t>Tiene </a:t>
            </a:r>
            <a:r>
              <a:rPr lang="es-MX" dirty="0"/>
              <a:t>un lugar de negocios en los EE.UU.</a:t>
            </a:r>
          </a:p>
          <a:p>
            <a:pPr marL="265113" indent="-265113" algn="just">
              <a:buFont typeface="Arial" panose="020B0604020202020204" pitchFamily="34" charset="0"/>
              <a:buChar char="•"/>
            </a:pPr>
            <a:r>
              <a:rPr lang="es-MX" dirty="0" smtClean="0"/>
              <a:t>Opera </a:t>
            </a:r>
            <a:r>
              <a:rPr lang="es-MX" dirty="0"/>
              <a:t>principalmente en los EE.UU. o hace una contribución significativa a la economía de los EE.UU. a través del pago de impuestos o la utilización de </a:t>
            </a:r>
            <a:r>
              <a:rPr lang="es-MX" dirty="0" smtClean="0"/>
              <a:t> productos </a:t>
            </a:r>
            <a:r>
              <a:rPr lang="es-MX" dirty="0"/>
              <a:t>estadounidenses, materiales o mano de obra</a:t>
            </a:r>
          </a:p>
          <a:p>
            <a:pPr marL="265113" indent="-265113" algn="just">
              <a:buFont typeface="Arial" panose="020B0604020202020204" pitchFamily="34" charset="0"/>
              <a:buChar char="•"/>
            </a:pPr>
            <a:r>
              <a:rPr lang="es-MX" dirty="0" smtClean="0"/>
              <a:t> Es </a:t>
            </a:r>
            <a:r>
              <a:rPr lang="es-MX" dirty="0"/>
              <a:t>propiedad y operado de forma independiente</a:t>
            </a:r>
          </a:p>
          <a:p>
            <a:pPr marL="265113" indent="-265113" algn="just">
              <a:buFont typeface="Arial" panose="020B0604020202020204" pitchFamily="34" charset="0"/>
              <a:buChar char="•"/>
            </a:pPr>
            <a:r>
              <a:rPr lang="es-MX" dirty="0" smtClean="0"/>
              <a:t> No </a:t>
            </a:r>
            <a:r>
              <a:rPr lang="es-MX" dirty="0"/>
              <a:t>es dominante en su campo a nivel nacional</a:t>
            </a:r>
            <a:endParaRPr lang="es-MX" dirty="0">
              <a:effectLst/>
            </a:endParaRPr>
          </a:p>
        </p:txBody>
      </p:sp>
      <p:pic>
        <p:nvPicPr>
          <p:cNvPr id="4" name="Imagen 3"/>
          <p:cNvPicPr>
            <a:picLocks noChangeAspect="1"/>
          </p:cNvPicPr>
          <p:nvPr/>
        </p:nvPicPr>
        <p:blipFill>
          <a:blip r:embed="rId2"/>
          <a:stretch>
            <a:fillRect/>
          </a:stretch>
        </p:blipFill>
        <p:spPr>
          <a:xfrm>
            <a:off x="5860711" y="993558"/>
            <a:ext cx="6076449" cy="5197643"/>
          </a:xfrm>
          <a:prstGeom prst="rect">
            <a:avLst/>
          </a:prstGeom>
        </p:spPr>
      </p:pic>
      <p:sp>
        <p:nvSpPr>
          <p:cNvPr id="5" name="Rectángulo 4"/>
          <p:cNvSpPr/>
          <p:nvPr/>
        </p:nvSpPr>
        <p:spPr>
          <a:xfrm>
            <a:off x="422741" y="278472"/>
            <a:ext cx="4009774" cy="646331"/>
          </a:xfrm>
          <a:prstGeom prst="rect">
            <a:avLst/>
          </a:prstGeom>
        </p:spPr>
        <p:txBody>
          <a:bodyPr wrap="square">
            <a:spAutoFit/>
          </a:bodyPr>
          <a:lstStyle/>
          <a:p>
            <a:r>
              <a:rPr lang="es-MX" sz="3600" dirty="0" smtClean="0">
                <a:solidFill>
                  <a:srgbClr val="000078"/>
                </a:solidFill>
                <a:latin typeface="Impact" panose="020B0806030902050204" pitchFamily="34" charset="0"/>
              </a:rPr>
              <a:t>Tamaño de Empresa</a:t>
            </a:r>
            <a:endParaRPr lang="es-MX" sz="3600" dirty="0">
              <a:solidFill>
                <a:srgbClr val="000078"/>
              </a:solidFill>
              <a:latin typeface="Impact" panose="020B0806030902050204" pitchFamily="34" charset="0"/>
            </a:endParaRPr>
          </a:p>
        </p:txBody>
      </p:sp>
    </p:spTree>
    <p:extLst>
      <p:ext uri="{BB962C8B-B14F-4D97-AF65-F5344CB8AC3E}">
        <p14:creationId xmlns:p14="http://schemas.microsoft.com/office/powerpoint/2010/main" val="31840811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24010" y="358816"/>
            <a:ext cx="10611852" cy="6093976"/>
          </a:xfrm>
          <a:prstGeom prst="rect">
            <a:avLst/>
          </a:prstGeom>
        </p:spPr>
        <p:txBody>
          <a:bodyPr wrap="square">
            <a:spAutoFit/>
          </a:bodyPr>
          <a:lstStyle/>
          <a:p>
            <a:r>
              <a:rPr lang="es-MX" sz="3600" dirty="0">
                <a:solidFill>
                  <a:srgbClr val="000078"/>
                </a:solidFill>
                <a:latin typeface="Impact" panose="020B0806030902050204" pitchFamily="34" charset="0"/>
              </a:rPr>
              <a:t>Políticas de reserva de pequeñas empresas</a:t>
            </a:r>
          </a:p>
          <a:p>
            <a:endParaRPr lang="es-MX" sz="2800" dirty="0" smtClean="0"/>
          </a:p>
          <a:p>
            <a:pPr algn="just"/>
            <a:r>
              <a:rPr lang="es-MX" dirty="0" smtClean="0">
                <a:solidFill>
                  <a:srgbClr val="000000"/>
                </a:solidFill>
              </a:rPr>
              <a:t>Existen dos maneras </a:t>
            </a:r>
            <a:r>
              <a:rPr lang="es-MX" dirty="0">
                <a:solidFill>
                  <a:srgbClr val="000000"/>
                </a:solidFill>
              </a:rPr>
              <a:t>en las que se </a:t>
            </a:r>
            <a:r>
              <a:rPr lang="es-MX" dirty="0" smtClean="0">
                <a:solidFill>
                  <a:srgbClr val="000000"/>
                </a:solidFill>
              </a:rPr>
              <a:t>pueden determinar </a:t>
            </a:r>
            <a:r>
              <a:rPr lang="es-MX" dirty="0">
                <a:solidFill>
                  <a:srgbClr val="000000"/>
                </a:solidFill>
              </a:rPr>
              <a:t>las políticas de </a:t>
            </a:r>
            <a:r>
              <a:rPr lang="es-MX" dirty="0" smtClean="0">
                <a:solidFill>
                  <a:srgbClr val="000000"/>
                </a:solidFill>
              </a:rPr>
              <a:t>reservas</a:t>
            </a:r>
            <a:r>
              <a:rPr lang="es-MX" dirty="0">
                <a:solidFill>
                  <a:srgbClr val="000000"/>
                </a:solidFill>
              </a:rPr>
              <a:t>:</a:t>
            </a:r>
            <a:endParaRPr lang="es-MX" dirty="0" smtClean="0">
              <a:solidFill>
                <a:srgbClr val="000000"/>
              </a:solidFill>
            </a:endParaRPr>
          </a:p>
          <a:p>
            <a:pPr algn="just"/>
            <a:endParaRPr lang="es-MX" dirty="0">
              <a:solidFill>
                <a:srgbClr val="000000"/>
              </a:solidFill>
            </a:endParaRPr>
          </a:p>
          <a:p>
            <a:pPr algn="just"/>
            <a:r>
              <a:rPr lang="es-MX" sz="2800" b="1" dirty="0">
                <a:solidFill>
                  <a:srgbClr val="000000"/>
                </a:solidFill>
              </a:rPr>
              <a:t>Primero</a:t>
            </a:r>
            <a:r>
              <a:rPr lang="es-MX" dirty="0">
                <a:solidFill>
                  <a:srgbClr val="000000"/>
                </a:solidFill>
              </a:rPr>
              <a:t>, si una adquisición de bienes </a:t>
            </a:r>
            <a:r>
              <a:rPr lang="es-MX" dirty="0" smtClean="0">
                <a:solidFill>
                  <a:srgbClr val="000000"/>
                </a:solidFill>
              </a:rPr>
              <a:t>o servicios </a:t>
            </a:r>
            <a:r>
              <a:rPr lang="es-MX" dirty="0">
                <a:solidFill>
                  <a:srgbClr val="000000"/>
                </a:solidFill>
              </a:rPr>
              <a:t>tiene un valor previsto </a:t>
            </a:r>
            <a:r>
              <a:rPr lang="es-MX" dirty="0" smtClean="0">
                <a:solidFill>
                  <a:srgbClr val="000000"/>
                </a:solidFill>
              </a:rPr>
              <a:t>en dólares </a:t>
            </a:r>
            <a:r>
              <a:rPr lang="es-MX" dirty="0">
                <a:solidFill>
                  <a:srgbClr val="000000"/>
                </a:solidFill>
              </a:rPr>
              <a:t>de al menos USD </a:t>
            </a:r>
            <a:r>
              <a:rPr lang="es-MX" dirty="0" smtClean="0">
                <a:solidFill>
                  <a:srgbClr val="000000"/>
                </a:solidFill>
              </a:rPr>
              <a:t>3,000 </a:t>
            </a:r>
            <a:r>
              <a:rPr lang="es-MX" dirty="0">
                <a:solidFill>
                  <a:srgbClr val="000000"/>
                </a:solidFill>
              </a:rPr>
              <a:t>pero </a:t>
            </a:r>
            <a:r>
              <a:rPr lang="es-MX" dirty="0" smtClean="0">
                <a:solidFill>
                  <a:srgbClr val="000000"/>
                </a:solidFill>
              </a:rPr>
              <a:t>no excede </a:t>
            </a:r>
            <a:r>
              <a:rPr lang="es-MX" dirty="0">
                <a:solidFill>
                  <a:srgbClr val="000000"/>
                </a:solidFill>
              </a:rPr>
              <a:t>USD </a:t>
            </a:r>
            <a:r>
              <a:rPr lang="es-MX" dirty="0" smtClean="0">
                <a:solidFill>
                  <a:srgbClr val="000000"/>
                </a:solidFill>
              </a:rPr>
              <a:t>100,000</a:t>
            </a:r>
            <a:r>
              <a:rPr lang="es-MX" dirty="0">
                <a:solidFill>
                  <a:srgbClr val="000000"/>
                </a:solidFill>
              </a:rPr>
              <a:t>, ésta se </a:t>
            </a:r>
            <a:r>
              <a:rPr lang="es-MX" dirty="0" smtClean="0">
                <a:solidFill>
                  <a:srgbClr val="000000"/>
                </a:solidFill>
              </a:rPr>
              <a:t>reserva automáticamente </a:t>
            </a:r>
            <a:r>
              <a:rPr lang="es-MX" dirty="0">
                <a:solidFill>
                  <a:srgbClr val="000000"/>
                </a:solidFill>
              </a:rPr>
              <a:t>para las </a:t>
            </a:r>
            <a:r>
              <a:rPr lang="es-MX" dirty="0" smtClean="0">
                <a:solidFill>
                  <a:srgbClr val="000000"/>
                </a:solidFill>
              </a:rPr>
              <a:t>pequeñas empresas</a:t>
            </a:r>
            <a:r>
              <a:rPr lang="es-MX" dirty="0">
                <a:solidFill>
                  <a:srgbClr val="000000"/>
                </a:solidFill>
              </a:rPr>
              <a:t>. </a:t>
            </a:r>
            <a:endParaRPr lang="es-MX" dirty="0" smtClean="0">
              <a:solidFill>
                <a:srgbClr val="000000"/>
              </a:solidFill>
            </a:endParaRPr>
          </a:p>
          <a:p>
            <a:pPr algn="just"/>
            <a:endParaRPr lang="es-MX" dirty="0">
              <a:solidFill>
                <a:srgbClr val="000000"/>
              </a:solidFill>
            </a:endParaRPr>
          </a:p>
          <a:p>
            <a:pPr algn="just"/>
            <a:r>
              <a:rPr lang="es-MX" dirty="0" smtClean="0">
                <a:solidFill>
                  <a:srgbClr val="000000"/>
                </a:solidFill>
              </a:rPr>
              <a:t>La </a:t>
            </a:r>
            <a:r>
              <a:rPr lang="es-MX" dirty="0">
                <a:solidFill>
                  <a:srgbClr val="000000"/>
                </a:solidFill>
              </a:rPr>
              <a:t>adquisición se </a:t>
            </a:r>
            <a:r>
              <a:rPr lang="es-MX" dirty="0" smtClean="0">
                <a:solidFill>
                  <a:srgbClr val="000000"/>
                </a:solidFill>
              </a:rPr>
              <a:t>reservará solamente </a:t>
            </a:r>
            <a:r>
              <a:rPr lang="es-MX" dirty="0">
                <a:solidFill>
                  <a:srgbClr val="000000"/>
                </a:solidFill>
              </a:rPr>
              <a:t>si el funcionario </a:t>
            </a:r>
            <a:r>
              <a:rPr lang="es-MX" dirty="0" smtClean="0">
                <a:solidFill>
                  <a:srgbClr val="000000"/>
                </a:solidFill>
              </a:rPr>
              <a:t>contratista determina </a:t>
            </a:r>
            <a:r>
              <a:rPr lang="es-MX" dirty="0">
                <a:solidFill>
                  <a:srgbClr val="000000"/>
                </a:solidFill>
              </a:rPr>
              <a:t>que no es probable </a:t>
            </a:r>
            <a:r>
              <a:rPr lang="es-MX" dirty="0" smtClean="0">
                <a:solidFill>
                  <a:srgbClr val="000000"/>
                </a:solidFill>
              </a:rPr>
              <a:t>que existan dos </a:t>
            </a:r>
            <a:r>
              <a:rPr lang="es-MX" dirty="0">
                <a:solidFill>
                  <a:srgbClr val="000000"/>
                </a:solidFill>
              </a:rPr>
              <a:t>o más pequeñas </a:t>
            </a:r>
            <a:r>
              <a:rPr lang="es-MX" dirty="0" smtClean="0">
                <a:solidFill>
                  <a:srgbClr val="000000"/>
                </a:solidFill>
              </a:rPr>
              <a:t>empresas responsables </a:t>
            </a:r>
            <a:r>
              <a:rPr lang="es-MX" dirty="0">
                <a:solidFill>
                  <a:srgbClr val="000000"/>
                </a:solidFill>
              </a:rPr>
              <a:t>que sean competitivas </a:t>
            </a:r>
            <a:r>
              <a:rPr lang="es-MX" dirty="0" smtClean="0">
                <a:solidFill>
                  <a:srgbClr val="000000"/>
                </a:solidFill>
              </a:rPr>
              <a:t>en cuanto </a:t>
            </a:r>
            <a:r>
              <a:rPr lang="es-MX" dirty="0">
                <a:solidFill>
                  <a:srgbClr val="000000"/>
                </a:solidFill>
              </a:rPr>
              <a:t>a precios de mercado, calidad </a:t>
            </a:r>
            <a:r>
              <a:rPr lang="es-MX" dirty="0" smtClean="0">
                <a:solidFill>
                  <a:srgbClr val="000000"/>
                </a:solidFill>
              </a:rPr>
              <a:t>y entrega</a:t>
            </a:r>
            <a:r>
              <a:rPr lang="es-MX" dirty="0">
                <a:solidFill>
                  <a:srgbClr val="000000"/>
                </a:solidFill>
              </a:rPr>
              <a:t>. </a:t>
            </a:r>
            <a:endParaRPr lang="es-MX" dirty="0" smtClean="0">
              <a:solidFill>
                <a:srgbClr val="000000"/>
              </a:solidFill>
            </a:endParaRPr>
          </a:p>
          <a:p>
            <a:pPr algn="just"/>
            <a:endParaRPr lang="es-MX" dirty="0">
              <a:solidFill>
                <a:srgbClr val="000000"/>
              </a:solidFill>
            </a:endParaRPr>
          </a:p>
          <a:p>
            <a:pPr algn="just"/>
            <a:r>
              <a:rPr lang="es-MX" sz="2800" b="1" dirty="0" smtClean="0">
                <a:solidFill>
                  <a:srgbClr val="000000"/>
                </a:solidFill>
              </a:rPr>
              <a:t>Segundo</a:t>
            </a:r>
            <a:r>
              <a:rPr lang="es-MX" dirty="0">
                <a:solidFill>
                  <a:srgbClr val="000000"/>
                </a:solidFill>
              </a:rPr>
              <a:t>, si una adquisición </a:t>
            </a:r>
            <a:r>
              <a:rPr lang="es-MX" dirty="0" smtClean="0">
                <a:solidFill>
                  <a:srgbClr val="000000"/>
                </a:solidFill>
              </a:rPr>
              <a:t>de bienes </a:t>
            </a:r>
            <a:r>
              <a:rPr lang="es-MX" dirty="0">
                <a:solidFill>
                  <a:srgbClr val="000000"/>
                </a:solidFill>
              </a:rPr>
              <a:t>o servicios es mayor a </a:t>
            </a:r>
            <a:r>
              <a:rPr lang="es-MX" dirty="0" smtClean="0">
                <a:solidFill>
                  <a:srgbClr val="000000"/>
                </a:solidFill>
              </a:rPr>
              <a:t>USD 100,000 </a:t>
            </a:r>
            <a:r>
              <a:rPr lang="es-MX" dirty="0">
                <a:solidFill>
                  <a:srgbClr val="000000"/>
                </a:solidFill>
              </a:rPr>
              <a:t>y si es probable que se </a:t>
            </a:r>
            <a:r>
              <a:rPr lang="es-MX" dirty="0" smtClean="0">
                <a:solidFill>
                  <a:srgbClr val="000000"/>
                </a:solidFill>
              </a:rPr>
              <a:t>obtengan ofertas </a:t>
            </a:r>
            <a:r>
              <a:rPr lang="es-MX" dirty="0">
                <a:solidFill>
                  <a:srgbClr val="000000"/>
                </a:solidFill>
              </a:rPr>
              <a:t>de al menos dos </a:t>
            </a:r>
            <a:r>
              <a:rPr lang="es-MX" dirty="0" smtClean="0">
                <a:solidFill>
                  <a:srgbClr val="000000"/>
                </a:solidFill>
              </a:rPr>
              <a:t>pequeñas empresas </a:t>
            </a:r>
            <a:r>
              <a:rPr lang="es-MX" dirty="0">
                <a:solidFill>
                  <a:srgbClr val="000000"/>
                </a:solidFill>
              </a:rPr>
              <a:t>responsables y si </a:t>
            </a:r>
            <a:r>
              <a:rPr lang="es-MX" dirty="0" smtClean="0">
                <a:solidFill>
                  <a:srgbClr val="000000"/>
                </a:solidFill>
              </a:rPr>
              <a:t>las adjudicaciones </a:t>
            </a:r>
            <a:r>
              <a:rPr lang="es-MX" dirty="0">
                <a:solidFill>
                  <a:srgbClr val="000000"/>
                </a:solidFill>
              </a:rPr>
              <a:t>se otorgarán a precios </a:t>
            </a:r>
            <a:r>
              <a:rPr lang="es-MX" dirty="0" smtClean="0">
                <a:solidFill>
                  <a:srgbClr val="000000"/>
                </a:solidFill>
              </a:rPr>
              <a:t>de  mercado </a:t>
            </a:r>
            <a:r>
              <a:rPr lang="es-MX" dirty="0">
                <a:solidFill>
                  <a:srgbClr val="000000"/>
                </a:solidFill>
              </a:rPr>
              <a:t>justos, la adquisición se </a:t>
            </a:r>
            <a:r>
              <a:rPr lang="es-MX" dirty="0" smtClean="0">
                <a:solidFill>
                  <a:srgbClr val="000000"/>
                </a:solidFill>
              </a:rPr>
              <a:t>reserva a </a:t>
            </a:r>
            <a:r>
              <a:rPr lang="es-MX" dirty="0">
                <a:solidFill>
                  <a:srgbClr val="000000"/>
                </a:solidFill>
              </a:rPr>
              <a:t>las pequeñas empresas. </a:t>
            </a:r>
            <a:endParaRPr lang="es-MX" dirty="0" smtClean="0">
              <a:solidFill>
                <a:srgbClr val="000000"/>
              </a:solidFill>
            </a:endParaRPr>
          </a:p>
          <a:p>
            <a:pPr algn="just"/>
            <a:endParaRPr lang="es-MX" dirty="0">
              <a:solidFill>
                <a:srgbClr val="000000"/>
              </a:solidFill>
            </a:endParaRPr>
          </a:p>
          <a:p>
            <a:pPr algn="just"/>
            <a:r>
              <a:rPr lang="es-MX" dirty="0" smtClean="0">
                <a:solidFill>
                  <a:srgbClr val="000000"/>
                </a:solidFill>
              </a:rPr>
              <a:t>Es posible evaluar </a:t>
            </a:r>
            <a:r>
              <a:rPr lang="es-MX" dirty="0">
                <a:solidFill>
                  <a:srgbClr val="000000"/>
                </a:solidFill>
              </a:rPr>
              <a:t>las expectativas razonables </a:t>
            </a:r>
            <a:r>
              <a:rPr lang="es-MX" dirty="0" smtClean="0">
                <a:solidFill>
                  <a:srgbClr val="000000"/>
                </a:solidFill>
              </a:rPr>
              <a:t>por medio </a:t>
            </a:r>
            <a:r>
              <a:rPr lang="es-MX" dirty="0">
                <a:solidFill>
                  <a:srgbClr val="000000"/>
                </a:solidFill>
              </a:rPr>
              <a:t>del historial de </a:t>
            </a:r>
            <a:r>
              <a:rPr lang="es-MX" dirty="0" smtClean="0">
                <a:solidFill>
                  <a:srgbClr val="000000"/>
                </a:solidFill>
              </a:rPr>
              <a:t>adquisiciones anteriores </a:t>
            </a:r>
            <a:r>
              <a:rPr lang="es-MX" dirty="0">
                <a:solidFill>
                  <a:srgbClr val="000000"/>
                </a:solidFill>
              </a:rPr>
              <a:t>de algún </a:t>
            </a:r>
            <a:r>
              <a:rPr lang="es-MX" dirty="0" smtClean="0">
                <a:solidFill>
                  <a:srgbClr val="000000"/>
                </a:solidFill>
              </a:rPr>
              <a:t>artículo </a:t>
            </a:r>
            <a:r>
              <a:rPr lang="es-MX" dirty="0">
                <a:solidFill>
                  <a:srgbClr val="000000"/>
                </a:solidFill>
              </a:rPr>
              <a:t>o </a:t>
            </a:r>
            <a:r>
              <a:rPr lang="es-MX" dirty="0" smtClean="0">
                <a:solidFill>
                  <a:srgbClr val="000000"/>
                </a:solidFill>
              </a:rPr>
              <a:t>de artículos </a:t>
            </a:r>
            <a:r>
              <a:rPr lang="es-MX" dirty="0">
                <a:solidFill>
                  <a:srgbClr val="000000"/>
                </a:solidFill>
              </a:rPr>
              <a:t>parecidos</a:t>
            </a:r>
            <a:r>
              <a:rPr lang="es-MX" dirty="0" smtClean="0">
                <a:solidFill>
                  <a:srgbClr val="000000"/>
                </a:solidFill>
              </a:rPr>
              <a:t>. </a:t>
            </a:r>
          </a:p>
          <a:p>
            <a:pPr algn="just"/>
            <a:endParaRPr lang="es-MX" dirty="0">
              <a:solidFill>
                <a:srgbClr val="000000"/>
              </a:solidFill>
            </a:endParaRPr>
          </a:p>
          <a:p>
            <a:pPr algn="just"/>
            <a:r>
              <a:rPr lang="es-MX" dirty="0">
                <a:solidFill>
                  <a:srgbClr val="000000"/>
                </a:solidFill>
              </a:rPr>
              <a:t>Existen varias excepciones y </a:t>
            </a:r>
            <a:r>
              <a:rPr lang="es-MX" dirty="0" smtClean="0">
                <a:solidFill>
                  <a:srgbClr val="000000"/>
                </a:solidFill>
              </a:rPr>
              <a:t>reglas exclusivas </a:t>
            </a:r>
            <a:r>
              <a:rPr lang="es-MX" dirty="0">
                <a:solidFill>
                  <a:srgbClr val="000000"/>
                </a:solidFill>
              </a:rPr>
              <a:t>de ciertos tipos de </a:t>
            </a:r>
            <a:r>
              <a:rPr lang="es-MX" dirty="0" smtClean="0">
                <a:solidFill>
                  <a:srgbClr val="000000"/>
                </a:solidFill>
              </a:rPr>
              <a:t>pequeñas empresas </a:t>
            </a:r>
            <a:r>
              <a:rPr lang="es-MX" dirty="0">
                <a:solidFill>
                  <a:srgbClr val="000000"/>
                </a:solidFill>
              </a:rPr>
              <a:t>e industrias. </a:t>
            </a:r>
            <a:endParaRPr lang="es-MX" dirty="0"/>
          </a:p>
        </p:txBody>
      </p:sp>
    </p:spTree>
    <p:extLst>
      <p:ext uri="{BB962C8B-B14F-4D97-AF65-F5344CB8AC3E}">
        <p14:creationId xmlns:p14="http://schemas.microsoft.com/office/powerpoint/2010/main" val="3413581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300790" y="6373903"/>
            <a:ext cx="10336958" cy="374461"/>
          </a:xfrm>
          <a:prstGeom prst="rect">
            <a:avLst/>
          </a:prstGeom>
          <a:noFill/>
        </p:spPr>
        <p:txBody>
          <a:bodyPr wrap="square" rtlCol="0">
            <a:spAutoFit/>
          </a:bodyPr>
          <a:lstStyle/>
          <a:p>
            <a:pPr algn="just">
              <a:lnSpc>
                <a:spcPts val="1100"/>
              </a:lnSpc>
            </a:pPr>
            <a:r>
              <a:rPr lang="es-MX" sz="1000" dirty="0">
                <a:latin typeface="Arial" panose="020B0604020202020204" pitchFamily="34" charset="0"/>
                <a:cs typeface="Arial" panose="020B0604020202020204" pitchFamily="34" charset="0"/>
              </a:rPr>
              <a:t>Fuentes: Ley 590 de 2010 y Ley 905 de 2004. Valor del Salario Mínimo Mensual Legal Vigente publicado por el Ministerio del Trabajo en los Decretos número 2738 y 2739 de 2012. Tipo de cambio al 15 de noviembre de 2013, publicado por el Banco de la República de Colombia.</a:t>
            </a: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5072" y="352050"/>
            <a:ext cx="1660954" cy="946075"/>
          </a:xfrm>
          <a:prstGeom prst="rect">
            <a:avLst/>
          </a:prstGeom>
        </p:spPr>
      </p:pic>
      <p:sp>
        <p:nvSpPr>
          <p:cNvPr id="10" name="Marcador de contenido 2"/>
          <p:cNvSpPr txBox="1">
            <a:spLocks/>
          </p:cNvSpPr>
          <p:nvPr/>
        </p:nvSpPr>
        <p:spPr>
          <a:xfrm>
            <a:off x="1058634" y="1704710"/>
            <a:ext cx="8821270" cy="4199586"/>
          </a:xfrm>
          <a:prstGeom prst="rect">
            <a:avLst/>
          </a:prstGeom>
        </p:spPr>
        <p:txBody>
          <a:bodyPr vert="horz" lIns="0" tIns="34290" rIns="0" bIns="3429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41338" lvl="1" indent="-388938" algn="just">
              <a:lnSpc>
                <a:spcPct val="100000"/>
              </a:lnSpc>
              <a:spcBef>
                <a:spcPts val="0"/>
              </a:spcBef>
              <a:spcAft>
                <a:spcPts val="1200"/>
              </a:spcAft>
              <a:buAutoNum type="arabicParenR"/>
            </a:pPr>
            <a:r>
              <a:rPr lang="es-MX" sz="2200" b="1" dirty="0">
                <a:cs typeface="Arial" panose="020B0604020202020204" pitchFamily="34" charset="0"/>
              </a:rPr>
              <a:t>Mediana empresa: </a:t>
            </a:r>
            <a:r>
              <a:rPr lang="es-MX" sz="2200" dirty="0">
                <a:cs typeface="Arial" panose="020B0604020202020204" pitchFamily="34" charset="0"/>
              </a:rPr>
              <a:t>Planta de personal entre 51 y 200 trabajadores; </a:t>
            </a:r>
            <a:r>
              <a:rPr lang="es-MX" sz="2200" b="1" dirty="0">
                <a:cs typeface="Arial" panose="020B0604020202020204" pitchFamily="34" charset="0"/>
              </a:rPr>
              <a:t>o</a:t>
            </a:r>
            <a:r>
              <a:rPr lang="es-MX" sz="2200" dirty="0">
                <a:cs typeface="Arial" panose="020B0604020202020204" pitchFamily="34" charset="0"/>
              </a:rPr>
              <a:t> activos totales por valor entre 5,001 a 30,000 salarios mínimos mensuales legales vigentes (entre USD 1.7 millones y USD 10.3 millones</a:t>
            </a:r>
            <a:r>
              <a:rPr lang="es-MX" sz="2200" dirty="0" smtClean="0">
                <a:cs typeface="Arial" panose="020B0604020202020204" pitchFamily="34" charset="0"/>
              </a:rPr>
              <a:t>)</a:t>
            </a:r>
          </a:p>
          <a:p>
            <a:pPr marL="541338" lvl="1" indent="-388938" algn="just">
              <a:lnSpc>
                <a:spcPct val="100000"/>
              </a:lnSpc>
              <a:spcBef>
                <a:spcPts val="0"/>
              </a:spcBef>
              <a:spcAft>
                <a:spcPts val="1200"/>
              </a:spcAft>
              <a:buAutoNum type="arabicParenR"/>
            </a:pPr>
            <a:endParaRPr lang="es-MX" sz="2200" dirty="0">
              <a:cs typeface="Arial" panose="020B0604020202020204" pitchFamily="34" charset="0"/>
            </a:endParaRPr>
          </a:p>
          <a:p>
            <a:pPr marL="541338" lvl="1" indent="-388938" algn="just">
              <a:lnSpc>
                <a:spcPct val="100000"/>
              </a:lnSpc>
              <a:spcBef>
                <a:spcPts val="0"/>
              </a:spcBef>
              <a:spcAft>
                <a:spcPts val="1200"/>
              </a:spcAft>
              <a:buAutoNum type="arabicParenR"/>
            </a:pPr>
            <a:r>
              <a:rPr lang="es-MX" sz="2200" b="1" dirty="0">
                <a:cs typeface="Arial" panose="020B0604020202020204" pitchFamily="34" charset="0"/>
              </a:rPr>
              <a:t>Pequeña empresa:</a:t>
            </a:r>
            <a:r>
              <a:rPr lang="es-MX" sz="2200" dirty="0">
                <a:cs typeface="Arial" panose="020B0604020202020204" pitchFamily="34" charset="0"/>
              </a:rPr>
              <a:t> Planta de personal entre 11 y 50 trabajadores; </a:t>
            </a:r>
            <a:r>
              <a:rPr lang="es-MX" sz="2200" b="1" dirty="0">
                <a:cs typeface="Arial" panose="020B0604020202020204" pitchFamily="34" charset="0"/>
              </a:rPr>
              <a:t>o</a:t>
            </a:r>
            <a:r>
              <a:rPr lang="es-MX" sz="2200" dirty="0">
                <a:cs typeface="Arial" panose="020B0604020202020204" pitchFamily="34" charset="0"/>
              </a:rPr>
              <a:t> activos totales por valor entre 501 y menos de 5,000 salarios mínimos mensuales legales vigentes (entre USD 171 mil y USD 1.7 millones</a:t>
            </a:r>
            <a:r>
              <a:rPr lang="es-MX" sz="2200" dirty="0" smtClean="0">
                <a:cs typeface="Arial" panose="020B0604020202020204" pitchFamily="34" charset="0"/>
              </a:rPr>
              <a:t>)</a:t>
            </a:r>
          </a:p>
          <a:p>
            <a:pPr marL="541338" lvl="1" indent="-388938" algn="just">
              <a:lnSpc>
                <a:spcPct val="100000"/>
              </a:lnSpc>
              <a:spcBef>
                <a:spcPts val="0"/>
              </a:spcBef>
              <a:spcAft>
                <a:spcPts val="1200"/>
              </a:spcAft>
              <a:buAutoNum type="arabicParenR"/>
            </a:pPr>
            <a:endParaRPr lang="es-MX" sz="2200" dirty="0">
              <a:cs typeface="Arial" panose="020B0604020202020204" pitchFamily="34" charset="0"/>
            </a:endParaRPr>
          </a:p>
          <a:p>
            <a:pPr marL="541338" lvl="1" indent="-388938" algn="just">
              <a:lnSpc>
                <a:spcPct val="100000"/>
              </a:lnSpc>
              <a:spcBef>
                <a:spcPts val="0"/>
              </a:spcBef>
              <a:spcAft>
                <a:spcPts val="1200"/>
              </a:spcAft>
              <a:buAutoNum type="arabicParenR"/>
            </a:pPr>
            <a:r>
              <a:rPr lang="es-MX" sz="2200" b="1" dirty="0">
                <a:cs typeface="Arial" panose="020B0604020202020204" pitchFamily="34" charset="0"/>
              </a:rPr>
              <a:t>Microempresa:</a:t>
            </a:r>
            <a:r>
              <a:rPr lang="es-MX" sz="2200" dirty="0">
                <a:cs typeface="Arial" panose="020B0604020202020204" pitchFamily="34" charset="0"/>
              </a:rPr>
              <a:t> Planta de personal no superior a los 10 trabajadores; </a:t>
            </a:r>
            <a:r>
              <a:rPr lang="es-MX" sz="2200" b="1" dirty="0">
                <a:cs typeface="Arial" panose="020B0604020202020204" pitchFamily="34" charset="0"/>
              </a:rPr>
              <a:t>o</a:t>
            </a:r>
            <a:r>
              <a:rPr lang="es-MX" sz="2200" dirty="0">
                <a:cs typeface="Arial" panose="020B0604020202020204" pitchFamily="34" charset="0"/>
              </a:rPr>
              <a:t> activos totales, </a:t>
            </a:r>
            <a:r>
              <a:rPr lang="es-MX" sz="2200" b="1" dirty="0">
                <a:cs typeface="Arial" panose="020B0604020202020204" pitchFamily="34" charset="0"/>
              </a:rPr>
              <a:t>excluida la vivienda, </a:t>
            </a:r>
            <a:r>
              <a:rPr lang="es-MX" sz="2200" dirty="0">
                <a:cs typeface="Arial" panose="020B0604020202020204" pitchFamily="34" charset="0"/>
              </a:rPr>
              <a:t>por valor inferior a 500 salarios mínimos mensuales legales vigentes (menos de USD 171 mil)</a:t>
            </a:r>
          </a:p>
        </p:txBody>
      </p:sp>
      <p:sp>
        <p:nvSpPr>
          <p:cNvPr id="8" name="Título 1"/>
          <p:cNvSpPr txBox="1">
            <a:spLocks/>
          </p:cNvSpPr>
          <p:nvPr/>
        </p:nvSpPr>
        <p:spPr>
          <a:xfrm>
            <a:off x="736332" y="790850"/>
            <a:ext cx="6181825" cy="57029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200" smtClean="0">
                <a:solidFill>
                  <a:srgbClr val="000078"/>
                </a:solidFill>
                <a:latin typeface="Impact" panose="020B0806030902050204" pitchFamily="34" charset="0"/>
                <a:ea typeface="+mn-ea"/>
                <a:cs typeface="+mn-cs"/>
              </a:rPr>
              <a:t>Algunos ejemplos de clasificación</a:t>
            </a:r>
            <a:endParaRPr lang="es-MX" sz="3200" dirty="0">
              <a:solidFill>
                <a:srgbClr val="000078"/>
              </a:solidFill>
              <a:latin typeface="Impact" panose="020B0806030902050204" pitchFamily="34" charset="0"/>
              <a:ea typeface="+mn-ea"/>
              <a:cs typeface="+mn-cs"/>
            </a:endParaRPr>
          </a:p>
        </p:txBody>
      </p:sp>
    </p:spTree>
    <p:extLst>
      <p:ext uri="{BB962C8B-B14F-4D97-AF65-F5344CB8AC3E}">
        <p14:creationId xmlns:p14="http://schemas.microsoft.com/office/powerpoint/2010/main" val="16850545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02505" y="705700"/>
            <a:ext cx="4740442" cy="5324535"/>
          </a:xfrm>
          <a:prstGeom prst="rect">
            <a:avLst/>
          </a:prstGeom>
        </p:spPr>
        <p:txBody>
          <a:bodyPr wrap="square">
            <a:spAutoFit/>
          </a:bodyPr>
          <a:lstStyle/>
          <a:p>
            <a:endParaRPr lang="es-MX" sz="3200" b="1" dirty="0">
              <a:solidFill>
                <a:srgbClr val="000000"/>
              </a:solidFill>
            </a:endParaRPr>
          </a:p>
          <a:p>
            <a:endParaRPr lang="es-MX" sz="2800" b="1" dirty="0" smtClean="0">
              <a:solidFill>
                <a:srgbClr val="000000"/>
              </a:solidFill>
            </a:endParaRPr>
          </a:p>
          <a:p>
            <a:pPr algn="just"/>
            <a:r>
              <a:rPr lang="es-MX" dirty="0" smtClean="0">
                <a:solidFill>
                  <a:srgbClr val="000000"/>
                </a:solidFill>
              </a:rPr>
              <a:t>Los </a:t>
            </a:r>
            <a:r>
              <a:rPr lang="es-MX" dirty="0">
                <a:solidFill>
                  <a:srgbClr val="000000"/>
                </a:solidFill>
              </a:rPr>
              <a:t>reglamentos actuales </a:t>
            </a:r>
            <a:r>
              <a:rPr lang="es-MX" dirty="0" smtClean="0">
                <a:solidFill>
                  <a:srgbClr val="000000"/>
                </a:solidFill>
              </a:rPr>
              <a:t>estipulan que </a:t>
            </a:r>
            <a:r>
              <a:rPr lang="es-MX" dirty="0">
                <a:solidFill>
                  <a:srgbClr val="000000"/>
                </a:solidFill>
              </a:rPr>
              <a:t>para los contratos que </a:t>
            </a:r>
            <a:r>
              <a:rPr lang="es-MX" dirty="0" smtClean="0">
                <a:solidFill>
                  <a:srgbClr val="000000"/>
                </a:solidFill>
              </a:rPr>
              <a:t>ofrecen oportunidades </a:t>
            </a:r>
            <a:r>
              <a:rPr lang="es-MX" dirty="0">
                <a:solidFill>
                  <a:srgbClr val="000000"/>
                </a:solidFill>
              </a:rPr>
              <a:t>de </a:t>
            </a:r>
            <a:r>
              <a:rPr lang="es-MX" dirty="0" smtClean="0">
                <a:solidFill>
                  <a:srgbClr val="000000"/>
                </a:solidFill>
              </a:rPr>
              <a:t> subcontratación </a:t>
            </a:r>
            <a:r>
              <a:rPr lang="es-MX" dirty="0">
                <a:solidFill>
                  <a:srgbClr val="000000"/>
                </a:solidFill>
              </a:rPr>
              <a:t>y </a:t>
            </a:r>
            <a:r>
              <a:rPr lang="es-MX" dirty="0" smtClean="0">
                <a:solidFill>
                  <a:srgbClr val="000000"/>
                </a:solidFill>
              </a:rPr>
              <a:t>que son </a:t>
            </a:r>
            <a:r>
              <a:rPr lang="es-MX" dirty="0">
                <a:solidFill>
                  <a:srgbClr val="000000"/>
                </a:solidFill>
              </a:rPr>
              <a:t>mayores a USD </a:t>
            </a:r>
            <a:r>
              <a:rPr lang="es-MX" dirty="0" smtClean="0">
                <a:solidFill>
                  <a:srgbClr val="000000"/>
                </a:solidFill>
              </a:rPr>
              <a:t>550,000 </a:t>
            </a:r>
            <a:r>
              <a:rPr lang="es-MX" dirty="0">
                <a:solidFill>
                  <a:srgbClr val="000000"/>
                </a:solidFill>
              </a:rPr>
              <a:t>en bienes </a:t>
            </a:r>
            <a:r>
              <a:rPr lang="es-MX" dirty="0" smtClean="0">
                <a:solidFill>
                  <a:srgbClr val="000000"/>
                </a:solidFill>
              </a:rPr>
              <a:t>y servicios</a:t>
            </a:r>
            <a:r>
              <a:rPr lang="es-MX" dirty="0">
                <a:solidFill>
                  <a:srgbClr val="000000"/>
                </a:solidFill>
              </a:rPr>
              <a:t>, o USD 1 millón para </a:t>
            </a:r>
            <a:r>
              <a:rPr lang="es-MX" dirty="0" smtClean="0">
                <a:solidFill>
                  <a:srgbClr val="000000"/>
                </a:solidFill>
              </a:rPr>
              <a:t>la construcción</a:t>
            </a:r>
            <a:r>
              <a:rPr lang="es-MX" dirty="0">
                <a:solidFill>
                  <a:srgbClr val="000000"/>
                </a:solidFill>
              </a:rPr>
              <a:t>, </a:t>
            </a:r>
            <a:endParaRPr lang="es-MX" dirty="0" smtClean="0">
              <a:solidFill>
                <a:srgbClr val="000000"/>
              </a:solidFill>
            </a:endParaRPr>
          </a:p>
          <a:p>
            <a:pPr algn="just"/>
            <a:endParaRPr lang="es-MX" dirty="0">
              <a:solidFill>
                <a:srgbClr val="000000"/>
              </a:solidFill>
            </a:endParaRPr>
          </a:p>
          <a:p>
            <a:pPr algn="just"/>
            <a:r>
              <a:rPr lang="es-MX" dirty="0" smtClean="0">
                <a:solidFill>
                  <a:srgbClr val="000000"/>
                </a:solidFill>
              </a:rPr>
              <a:t>Los contratistas preferenciales </a:t>
            </a:r>
            <a:r>
              <a:rPr lang="es-MX" dirty="0">
                <a:solidFill>
                  <a:srgbClr val="000000"/>
                </a:solidFill>
              </a:rPr>
              <a:t>de empresas </a:t>
            </a:r>
            <a:r>
              <a:rPr lang="es-MX" dirty="0" smtClean="0">
                <a:solidFill>
                  <a:srgbClr val="000000"/>
                </a:solidFill>
              </a:rPr>
              <a:t>importantes deben </a:t>
            </a:r>
            <a:r>
              <a:rPr lang="es-MX" dirty="0">
                <a:solidFill>
                  <a:srgbClr val="000000"/>
                </a:solidFill>
              </a:rPr>
              <a:t>ofrecer la mejor </a:t>
            </a:r>
            <a:r>
              <a:rPr lang="es-MX" dirty="0" smtClean="0">
                <a:solidFill>
                  <a:srgbClr val="000000"/>
                </a:solidFill>
              </a:rPr>
              <a:t>oportunidad posible </a:t>
            </a:r>
            <a:r>
              <a:rPr lang="es-MX" dirty="0">
                <a:solidFill>
                  <a:srgbClr val="000000"/>
                </a:solidFill>
              </a:rPr>
              <a:t>para las pequeñas empresas. </a:t>
            </a:r>
            <a:endParaRPr lang="es-MX" dirty="0" smtClean="0">
              <a:solidFill>
                <a:srgbClr val="000000"/>
              </a:solidFill>
            </a:endParaRPr>
          </a:p>
          <a:p>
            <a:pPr algn="just"/>
            <a:endParaRPr lang="es-MX" dirty="0">
              <a:solidFill>
                <a:srgbClr val="000000"/>
              </a:solidFill>
            </a:endParaRPr>
          </a:p>
          <a:p>
            <a:pPr algn="just"/>
            <a:r>
              <a:rPr lang="es-MX" dirty="0" smtClean="0">
                <a:solidFill>
                  <a:srgbClr val="000000"/>
                </a:solidFill>
              </a:rPr>
              <a:t>Los contratistas deben </a:t>
            </a:r>
            <a:r>
              <a:rPr lang="es-MX" dirty="0">
                <a:solidFill>
                  <a:srgbClr val="000000"/>
                </a:solidFill>
              </a:rPr>
              <a:t>presentar un </a:t>
            </a:r>
            <a:r>
              <a:rPr lang="es-MX" dirty="0" smtClean="0">
                <a:solidFill>
                  <a:srgbClr val="000000"/>
                </a:solidFill>
              </a:rPr>
              <a:t>plan que </a:t>
            </a:r>
            <a:r>
              <a:rPr lang="es-MX" dirty="0">
                <a:solidFill>
                  <a:srgbClr val="000000"/>
                </a:solidFill>
              </a:rPr>
              <a:t>describa cómo subcontratarán, </a:t>
            </a:r>
            <a:r>
              <a:rPr lang="es-MX" dirty="0" smtClean="0">
                <a:solidFill>
                  <a:srgbClr val="000000"/>
                </a:solidFill>
              </a:rPr>
              <a:t>con éxito</a:t>
            </a:r>
            <a:r>
              <a:rPr lang="es-MX" dirty="0">
                <a:solidFill>
                  <a:srgbClr val="000000"/>
                </a:solidFill>
              </a:rPr>
              <a:t>, a las pequeñas empresas</a:t>
            </a:r>
            <a:r>
              <a:rPr lang="es-MX" dirty="0" smtClean="0">
                <a:solidFill>
                  <a:srgbClr val="000000"/>
                </a:solidFill>
              </a:rPr>
              <a:t>.</a:t>
            </a:r>
          </a:p>
          <a:p>
            <a:endParaRPr lang="es-MX" dirty="0">
              <a:solidFill>
                <a:srgbClr val="000000"/>
              </a:solidFill>
            </a:endParaRPr>
          </a:p>
          <a:p>
            <a:r>
              <a:rPr lang="es-MX" sz="2800" dirty="0" smtClean="0">
                <a:solidFill>
                  <a:srgbClr val="000000"/>
                </a:solidFill>
              </a:rPr>
              <a:t>www.gsa.gov </a:t>
            </a:r>
            <a:r>
              <a:rPr lang="es-MX" sz="2800" dirty="0">
                <a:solidFill>
                  <a:srgbClr val="000000"/>
                </a:solidFill>
              </a:rPr>
              <a:t>y </a:t>
            </a:r>
            <a:r>
              <a:rPr lang="es-MX" sz="2800" dirty="0" smtClean="0">
                <a:solidFill>
                  <a:srgbClr val="000000"/>
                </a:solidFill>
              </a:rPr>
              <a:t>www.sba.gov </a:t>
            </a:r>
            <a:endParaRPr lang="es-MX" sz="2800" dirty="0">
              <a:solidFill>
                <a:srgbClr val="000000"/>
              </a:solidFill>
            </a:endParaRPr>
          </a:p>
        </p:txBody>
      </p:sp>
      <p:pic>
        <p:nvPicPr>
          <p:cNvPr id="4" name="Imagen 3"/>
          <p:cNvPicPr>
            <a:picLocks noChangeAspect="1"/>
          </p:cNvPicPr>
          <p:nvPr/>
        </p:nvPicPr>
        <p:blipFill>
          <a:blip r:embed="rId2"/>
          <a:stretch>
            <a:fillRect/>
          </a:stretch>
        </p:blipFill>
        <p:spPr>
          <a:xfrm>
            <a:off x="5822281" y="1371601"/>
            <a:ext cx="6004761" cy="4403558"/>
          </a:xfrm>
          <a:prstGeom prst="rect">
            <a:avLst/>
          </a:prstGeom>
        </p:spPr>
      </p:pic>
      <p:sp>
        <p:nvSpPr>
          <p:cNvPr id="5" name="Rectángulo 4"/>
          <p:cNvSpPr/>
          <p:nvPr/>
        </p:nvSpPr>
        <p:spPr>
          <a:xfrm>
            <a:off x="484734" y="448954"/>
            <a:ext cx="4009774" cy="646331"/>
          </a:xfrm>
          <a:prstGeom prst="rect">
            <a:avLst/>
          </a:prstGeom>
        </p:spPr>
        <p:txBody>
          <a:bodyPr wrap="square">
            <a:spAutoFit/>
          </a:bodyPr>
          <a:lstStyle/>
          <a:p>
            <a:r>
              <a:rPr lang="es-MX" sz="3600" dirty="0" smtClean="0">
                <a:solidFill>
                  <a:srgbClr val="000078"/>
                </a:solidFill>
                <a:latin typeface="Impact" panose="020B0806030902050204" pitchFamily="34" charset="0"/>
              </a:rPr>
              <a:t>Subcontratación</a:t>
            </a:r>
            <a:endParaRPr lang="es-MX" sz="3600" dirty="0">
              <a:solidFill>
                <a:srgbClr val="000078"/>
              </a:solidFill>
              <a:latin typeface="Impact" panose="020B0806030902050204" pitchFamily="34" charset="0"/>
            </a:endParaRPr>
          </a:p>
        </p:txBody>
      </p:sp>
    </p:spTree>
    <p:extLst>
      <p:ext uri="{BB962C8B-B14F-4D97-AF65-F5344CB8AC3E}">
        <p14:creationId xmlns:p14="http://schemas.microsoft.com/office/powerpoint/2010/main" val="33706514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67119" y="309261"/>
            <a:ext cx="10587790" cy="2308324"/>
          </a:xfrm>
          <a:prstGeom prst="rect">
            <a:avLst/>
          </a:prstGeom>
        </p:spPr>
        <p:txBody>
          <a:bodyPr wrap="square">
            <a:spAutoFit/>
          </a:bodyPr>
          <a:lstStyle/>
          <a:p>
            <a:r>
              <a:rPr lang="es-MX" sz="3600" dirty="0" err="1" smtClean="0">
                <a:solidFill>
                  <a:srgbClr val="000078"/>
                </a:solidFill>
                <a:latin typeface="Impact" panose="020B0806030902050204" pitchFamily="34" charset="0"/>
              </a:rPr>
              <a:t>HUBzone</a:t>
            </a:r>
            <a:endParaRPr lang="es-MX" sz="3600" dirty="0" smtClean="0">
              <a:solidFill>
                <a:srgbClr val="000078"/>
              </a:solidFill>
              <a:latin typeface="Impact" panose="020B0806030902050204" pitchFamily="34" charset="0"/>
            </a:endParaRPr>
          </a:p>
          <a:p>
            <a:endParaRPr lang="es-MX" sz="3600" dirty="0">
              <a:solidFill>
                <a:srgbClr val="000078"/>
              </a:solidFill>
              <a:latin typeface="Impact" panose="020B0806030902050204" pitchFamily="34" charset="0"/>
            </a:endParaRPr>
          </a:p>
          <a:p>
            <a:pPr algn="just"/>
            <a:r>
              <a:rPr lang="es-MX" dirty="0">
                <a:solidFill>
                  <a:srgbClr val="000000"/>
                </a:solidFill>
              </a:rPr>
              <a:t>Las zonas comerciales </a:t>
            </a:r>
            <a:r>
              <a:rPr lang="es-MX" dirty="0" smtClean="0">
                <a:solidFill>
                  <a:srgbClr val="000000"/>
                </a:solidFill>
              </a:rPr>
              <a:t>históricamente subutilizadas </a:t>
            </a:r>
            <a:r>
              <a:rPr lang="es-MX" dirty="0">
                <a:solidFill>
                  <a:srgbClr val="000000"/>
                </a:solidFill>
              </a:rPr>
              <a:t>(</a:t>
            </a:r>
            <a:r>
              <a:rPr lang="es-MX" dirty="0" err="1">
                <a:solidFill>
                  <a:srgbClr val="000000"/>
                </a:solidFill>
              </a:rPr>
              <a:t>HUBZones</a:t>
            </a:r>
            <a:r>
              <a:rPr lang="es-MX" dirty="0">
                <a:solidFill>
                  <a:srgbClr val="000000"/>
                </a:solidFill>
              </a:rPr>
              <a:t>, por sus </a:t>
            </a:r>
            <a:r>
              <a:rPr lang="es-MX" dirty="0" smtClean="0">
                <a:solidFill>
                  <a:srgbClr val="000000"/>
                </a:solidFill>
              </a:rPr>
              <a:t>siglas en </a:t>
            </a:r>
            <a:r>
              <a:rPr lang="es-MX" dirty="0">
                <a:solidFill>
                  <a:srgbClr val="000000"/>
                </a:solidFill>
              </a:rPr>
              <a:t>inglés) son </a:t>
            </a:r>
            <a:r>
              <a:rPr lang="es-MX" dirty="0" smtClean="0">
                <a:solidFill>
                  <a:srgbClr val="000000"/>
                </a:solidFill>
              </a:rPr>
              <a:t>regiones geográficas designadas </a:t>
            </a:r>
            <a:r>
              <a:rPr lang="es-MX" dirty="0">
                <a:solidFill>
                  <a:srgbClr val="000000"/>
                </a:solidFill>
              </a:rPr>
              <a:t>por la SBA que han </a:t>
            </a:r>
            <a:r>
              <a:rPr lang="es-MX" dirty="0" smtClean="0">
                <a:solidFill>
                  <a:srgbClr val="000000"/>
                </a:solidFill>
              </a:rPr>
              <a:t>sido históricamente  subutilizadas</a:t>
            </a:r>
            <a:r>
              <a:rPr lang="es-MX" dirty="0">
                <a:solidFill>
                  <a:srgbClr val="000000"/>
                </a:solidFill>
              </a:rPr>
              <a:t>. Existe </a:t>
            </a:r>
            <a:r>
              <a:rPr lang="es-MX" dirty="0" smtClean="0">
                <a:solidFill>
                  <a:srgbClr val="000000"/>
                </a:solidFill>
              </a:rPr>
              <a:t>una meta </a:t>
            </a:r>
            <a:r>
              <a:rPr lang="es-MX" dirty="0">
                <a:solidFill>
                  <a:srgbClr val="000000"/>
                </a:solidFill>
              </a:rPr>
              <a:t>a nivel del gobierno federal </a:t>
            </a:r>
            <a:r>
              <a:rPr lang="es-MX" dirty="0" smtClean="0">
                <a:solidFill>
                  <a:srgbClr val="000000"/>
                </a:solidFill>
              </a:rPr>
              <a:t>de adjudicar </a:t>
            </a:r>
            <a:r>
              <a:rPr lang="es-MX" dirty="0">
                <a:solidFill>
                  <a:srgbClr val="000000"/>
                </a:solidFill>
              </a:rPr>
              <a:t>como mínimo el 3% de </a:t>
            </a:r>
            <a:r>
              <a:rPr lang="es-MX" dirty="0" smtClean="0">
                <a:solidFill>
                  <a:srgbClr val="000000"/>
                </a:solidFill>
              </a:rPr>
              <a:t>las sumas </a:t>
            </a:r>
            <a:r>
              <a:rPr lang="es-MX" dirty="0">
                <a:solidFill>
                  <a:srgbClr val="000000"/>
                </a:solidFill>
              </a:rPr>
              <a:t>en dólares de los contratos a </a:t>
            </a:r>
            <a:r>
              <a:rPr lang="es-MX" dirty="0" smtClean="0">
                <a:solidFill>
                  <a:srgbClr val="000000"/>
                </a:solidFill>
              </a:rPr>
              <a:t>las pequeñas </a:t>
            </a:r>
            <a:r>
              <a:rPr lang="es-MX" dirty="0">
                <a:solidFill>
                  <a:srgbClr val="000000"/>
                </a:solidFill>
              </a:rPr>
              <a:t>empresas que se </a:t>
            </a:r>
            <a:r>
              <a:rPr lang="es-MX" dirty="0" smtClean="0">
                <a:solidFill>
                  <a:srgbClr val="000000"/>
                </a:solidFill>
              </a:rPr>
              <a:t> encuentran en </a:t>
            </a:r>
            <a:r>
              <a:rPr lang="es-MX" dirty="0" err="1">
                <a:solidFill>
                  <a:srgbClr val="000000"/>
                </a:solidFill>
              </a:rPr>
              <a:t>HUBZones</a:t>
            </a:r>
            <a:r>
              <a:rPr lang="es-MX" dirty="0">
                <a:solidFill>
                  <a:srgbClr val="000000"/>
                </a:solidFill>
              </a:rPr>
              <a:t>.</a:t>
            </a:r>
            <a:endParaRPr lang="es-MX"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106" y="3582981"/>
            <a:ext cx="3437355" cy="1523309"/>
          </a:xfrm>
          <a:prstGeom prst="rect">
            <a:avLst/>
          </a:prstGeom>
        </p:spPr>
      </p:pic>
      <p:pic>
        <p:nvPicPr>
          <p:cNvPr id="6" name="Imagen 5"/>
          <p:cNvPicPr>
            <a:picLocks noChangeAspect="1"/>
          </p:cNvPicPr>
          <p:nvPr/>
        </p:nvPicPr>
        <p:blipFill>
          <a:blip r:embed="rId3"/>
          <a:stretch>
            <a:fillRect/>
          </a:stretch>
        </p:blipFill>
        <p:spPr>
          <a:xfrm>
            <a:off x="5666878" y="2778730"/>
            <a:ext cx="5342021" cy="3530394"/>
          </a:xfrm>
          <a:prstGeom prst="rect">
            <a:avLst/>
          </a:prstGeom>
        </p:spPr>
      </p:pic>
    </p:spTree>
    <p:extLst>
      <p:ext uri="{BB962C8B-B14F-4D97-AF65-F5344CB8AC3E}">
        <p14:creationId xmlns:p14="http://schemas.microsoft.com/office/powerpoint/2010/main" val="33206010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22741" y="293970"/>
            <a:ext cx="10587790" cy="646331"/>
          </a:xfrm>
          <a:prstGeom prst="rect">
            <a:avLst/>
          </a:prstGeom>
        </p:spPr>
        <p:txBody>
          <a:bodyPr wrap="square">
            <a:spAutoFit/>
          </a:bodyPr>
          <a:lstStyle/>
          <a:p>
            <a:r>
              <a:rPr lang="es-MX" sz="3600" dirty="0" smtClean="0">
                <a:solidFill>
                  <a:srgbClr val="000078"/>
                </a:solidFill>
                <a:latin typeface="Impact" panose="020B0806030902050204" pitchFamily="34" charset="0"/>
              </a:rPr>
              <a:t>Capacitación</a:t>
            </a:r>
            <a:endParaRPr lang="es-MX" sz="3600" dirty="0">
              <a:solidFill>
                <a:srgbClr val="000078"/>
              </a:solidFill>
              <a:latin typeface="Impact" panose="020B0806030902050204" pitchFamily="34" charset="0"/>
            </a:endParaRPr>
          </a:p>
        </p:txBody>
      </p:sp>
      <p:sp>
        <p:nvSpPr>
          <p:cNvPr id="3" name="Rectángulo 2"/>
          <p:cNvSpPr/>
          <p:nvPr/>
        </p:nvSpPr>
        <p:spPr>
          <a:xfrm>
            <a:off x="325464" y="1392297"/>
            <a:ext cx="11639227" cy="4801314"/>
          </a:xfrm>
          <a:prstGeom prst="rect">
            <a:avLst/>
          </a:prstGeom>
        </p:spPr>
        <p:txBody>
          <a:bodyPr wrap="square">
            <a:spAutoFit/>
          </a:bodyPr>
          <a:lstStyle/>
          <a:p>
            <a:pPr marL="449263" indent="-449263">
              <a:buFont typeface="Wingdings" panose="05000000000000000000" pitchFamily="2" charset="2"/>
              <a:buChar char="q"/>
            </a:pPr>
            <a:r>
              <a:rPr lang="es-MX" b="1" dirty="0" smtClean="0">
                <a:solidFill>
                  <a:srgbClr val="000000"/>
                </a:solidFill>
                <a:latin typeface="Formata-Medium"/>
              </a:rPr>
              <a:t>El </a:t>
            </a:r>
            <a:r>
              <a:rPr lang="es-MX" b="1" dirty="0">
                <a:solidFill>
                  <a:srgbClr val="000000"/>
                </a:solidFill>
                <a:latin typeface="Formata-Medium"/>
              </a:rPr>
              <a:t>Programa de desarrollo </a:t>
            </a:r>
            <a:r>
              <a:rPr lang="es-MX" b="1" dirty="0" smtClean="0">
                <a:solidFill>
                  <a:srgbClr val="000000"/>
                </a:solidFill>
                <a:latin typeface="Formata-Medium"/>
              </a:rPr>
              <a:t>empresarial 8(a</a:t>
            </a:r>
            <a:r>
              <a:rPr lang="es-MX" b="1" dirty="0" smtClean="0">
                <a:latin typeface="Formata-Medium"/>
              </a:rPr>
              <a:t>)  </a:t>
            </a:r>
            <a:r>
              <a:rPr lang="es-MX" dirty="0" smtClean="0">
                <a:latin typeface="CenturySchoolbook"/>
                <a:hlinkClick r:id="rId2"/>
              </a:rPr>
              <a:t>www.sba.gov/aboutsba/sbaprograms/</a:t>
            </a:r>
            <a:r>
              <a:rPr lang="es-MX" dirty="0" smtClean="0">
                <a:latin typeface="CenturySchoolbook"/>
              </a:rPr>
              <a:t>8abd</a:t>
            </a:r>
            <a:r>
              <a:rPr lang="es-MX" dirty="0">
                <a:latin typeface="CenturySchoolbook"/>
              </a:rPr>
              <a:t>/.</a:t>
            </a:r>
          </a:p>
          <a:p>
            <a:pPr marL="449263" indent="-449263">
              <a:buFont typeface="Wingdings" panose="05000000000000000000" pitchFamily="2" charset="2"/>
              <a:buChar char="q"/>
            </a:pPr>
            <a:endParaRPr lang="es-MX" b="1" dirty="0">
              <a:solidFill>
                <a:srgbClr val="000000"/>
              </a:solidFill>
              <a:latin typeface="Formata-Medium"/>
            </a:endParaRPr>
          </a:p>
          <a:p>
            <a:pPr marL="449263" indent="-449263">
              <a:buFont typeface="Wingdings" panose="05000000000000000000" pitchFamily="2" charset="2"/>
              <a:buChar char="q"/>
            </a:pPr>
            <a:r>
              <a:rPr lang="es-MX" b="1" dirty="0" smtClean="0">
                <a:solidFill>
                  <a:srgbClr val="000000"/>
                </a:solidFill>
                <a:latin typeface="Formata-Medium"/>
              </a:rPr>
              <a:t>El </a:t>
            </a:r>
            <a:r>
              <a:rPr lang="es-MX" b="1" dirty="0">
                <a:solidFill>
                  <a:srgbClr val="000000"/>
                </a:solidFill>
                <a:latin typeface="Formata-Medium"/>
              </a:rPr>
              <a:t>Programa de protegidos </a:t>
            </a:r>
            <a:r>
              <a:rPr lang="es-MX" b="1" dirty="0" smtClean="0">
                <a:solidFill>
                  <a:srgbClr val="000000"/>
                </a:solidFill>
                <a:latin typeface="Formata-Medium"/>
              </a:rPr>
              <a:t>de Mentores w</a:t>
            </a:r>
            <a:r>
              <a:rPr lang="es-MX" dirty="0" smtClean="0">
                <a:solidFill>
                  <a:srgbClr val="000000"/>
                </a:solidFill>
                <a:latin typeface="CenturySchoolbook"/>
              </a:rPr>
              <a:t>ww.sba.gov/aboutsba/sbaprograms/8abd/mentroprogram/index.html</a:t>
            </a:r>
          </a:p>
          <a:p>
            <a:pPr marL="449263" indent="-449263">
              <a:buFont typeface="Wingdings" panose="05000000000000000000" pitchFamily="2" charset="2"/>
              <a:buChar char="q"/>
            </a:pPr>
            <a:endParaRPr lang="es-MX" b="1" dirty="0">
              <a:solidFill>
                <a:srgbClr val="000000"/>
              </a:solidFill>
              <a:latin typeface="CenturySchoolbook"/>
            </a:endParaRPr>
          </a:p>
          <a:p>
            <a:pPr marL="449263" indent="-449263">
              <a:buFont typeface="Wingdings" panose="05000000000000000000" pitchFamily="2" charset="2"/>
              <a:buChar char="q"/>
            </a:pPr>
            <a:r>
              <a:rPr lang="es-MX" b="1" dirty="0" smtClean="0">
                <a:solidFill>
                  <a:srgbClr val="000000"/>
                </a:solidFill>
                <a:latin typeface="Formata-Medium"/>
              </a:rPr>
              <a:t>Programas </a:t>
            </a:r>
            <a:r>
              <a:rPr lang="es-MX" b="1" dirty="0">
                <a:solidFill>
                  <a:srgbClr val="000000"/>
                </a:solidFill>
                <a:latin typeface="Formata-Medium"/>
              </a:rPr>
              <a:t>de capacitación en </a:t>
            </a:r>
            <a:r>
              <a:rPr lang="es-MX" b="1" dirty="0" smtClean="0">
                <a:solidFill>
                  <a:srgbClr val="000000"/>
                </a:solidFill>
                <a:latin typeface="Formata-Medium"/>
              </a:rPr>
              <a:t>línea. </a:t>
            </a:r>
            <a:r>
              <a:rPr lang="es-MX" dirty="0" smtClean="0">
                <a:solidFill>
                  <a:srgbClr val="000000"/>
                </a:solidFill>
                <a:latin typeface="CenturySchoolbook"/>
              </a:rPr>
              <a:t>La </a:t>
            </a:r>
            <a:r>
              <a:rPr lang="es-MX" dirty="0">
                <a:solidFill>
                  <a:srgbClr val="000000"/>
                </a:solidFill>
                <a:latin typeface="CenturySchoolbook"/>
              </a:rPr>
              <a:t>Red de capacitación para </a:t>
            </a:r>
            <a:r>
              <a:rPr lang="es-MX" dirty="0" smtClean="0">
                <a:solidFill>
                  <a:srgbClr val="000000"/>
                </a:solidFill>
                <a:latin typeface="CenturySchoolbook"/>
              </a:rPr>
              <a:t>pequeñas empresas </a:t>
            </a:r>
            <a:r>
              <a:rPr lang="es-MX" dirty="0">
                <a:solidFill>
                  <a:srgbClr val="000000"/>
                </a:solidFill>
                <a:latin typeface="CenturySchoolbook"/>
              </a:rPr>
              <a:t>de la SBA es un </a:t>
            </a:r>
            <a:r>
              <a:rPr lang="es-MX" dirty="0" smtClean="0">
                <a:solidFill>
                  <a:srgbClr val="000000"/>
                </a:solidFill>
                <a:latin typeface="CenturySchoolbook"/>
              </a:rPr>
              <a:t>campus virtual </a:t>
            </a:r>
            <a:r>
              <a:rPr lang="es-MX" dirty="0">
                <a:solidFill>
                  <a:srgbClr val="000000"/>
                </a:solidFill>
                <a:latin typeface="CenturySchoolbook"/>
              </a:rPr>
              <a:t>completo de cursos y </a:t>
            </a:r>
            <a:r>
              <a:rPr lang="es-MX" dirty="0" smtClean="0">
                <a:solidFill>
                  <a:srgbClr val="000000"/>
                </a:solidFill>
                <a:latin typeface="CenturySchoolbook"/>
              </a:rPr>
              <a:t>programas para </a:t>
            </a:r>
            <a:r>
              <a:rPr lang="es-MX" dirty="0">
                <a:solidFill>
                  <a:srgbClr val="000000"/>
                </a:solidFill>
                <a:latin typeface="CenturySchoolbook"/>
              </a:rPr>
              <a:t>ayudar a los dueños de </a:t>
            </a:r>
            <a:r>
              <a:rPr lang="es-MX" dirty="0" smtClean="0">
                <a:solidFill>
                  <a:srgbClr val="000000"/>
                </a:solidFill>
                <a:latin typeface="CenturySchoolbook"/>
              </a:rPr>
              <a:t>pequeñas empresas</a:t>
            </a:r>
            <a:r>
              <a:rPr lang="es-MX" dirty="0">
                <a:solidFill>
                  <a:srgbClr val="000000"/>
                </a:solidFill>
                <a:latin typeface="CenturySchoolbook"/>
              </a:rPr>
              <a:t>. El curso gratuito de </a:t>
            </a:r>
            <a:r>
              <a:rPr lang="es-MX" dirty="0" smtClean="0">
                <a:solidFill>
                  <a:srgbClr val="000000"/>
                </a:solidFill>
                <a:latin typeface="CenturySchoolbook"/>
              </a:rPr>
              <a:t>30 minutos</a:t>
            </a:r>
            <a:r>
              <a:rPr lang="es-MX" dirty="0">
                <a:solidFill>
                  <a:srgbClr val="000000"/>
                </a:solidFill>
                <a:latin typeface="CenturySchoolbook"/>
              </a:rPr>
              <a:t>, “Oportunidades comerciales</a:t>
            </a:r>
            <a:r>
              <a:rPr lang="es-MX" dirty="0" smtClean="0">
                <a:solidFill>
                  <a:srgbClr val="000000"/>
                </a:solidFill>
                <a:latin typeface="CenturySchoolbook"/>
              </a:rPr>
              <a:t>: Guía </a:t>
            </a:r>
            <a:r>
              <a:rPr lang="es-MX" dirty="0">
                <a:solidFill>
                  <a:srgbClr val="000000"/>
                </a:solidFill>
                <a:latin typeface="CenturySchoolbook"/>
              </a:rPr>
              <a:t>para la adquisición de </a:t>
            </a:r>
            <a:r>
              <a:rPr lang="es-MX" dirty="0" smtClean="0">
                <a:solidFill>
                  <a:srgbClr val="000000"/>
                </a:solidFill>
                <a:latin typeface="CenturySchoolbook"/>
              </a:rPr>
              <a:t>contratos federales” </a:t>
            </a:r>
            <a:endParaRPr lang="es-MX" dirty="0">
              <a:solidFill>
                <a:srgbClr val="000000"/>
              </a:solidFill>
              <a:latin typeface="CenturySchoolbook"/>
            </a:endParaRPr>
          </a:p>
          <a:p>
            <a:pPr marL="449263" indent="-449263"/>
            <a:r>
              <a:rPr lang="es-MX" dirty="0">
                <a:solidFill>
                  <a:srgbClr val="000000"/>
                </a:solidFill>
                <a:latin typeface="CenturySchoolbook"/>
              </a:rPr>
              <a:t> </a:t>
            </a:r>
            <a:r>
              <a:rPr lang="es-MX" dirty="0" smtClean="0">
                <a:solidFill>
                  <a:srgbClr val="000000"/>
                </a:solidFill>
                <a:latin typeface="CenturySchoolbook"/>
              </a:rPr>
              <a:t>      www.sba.gov/training</a:t>
            </a:r>
            <a:endParaRPr lang="es-MX" dirty="0">
              <a:solidFill>
                <a:srgbClr val="000000"/>
              </a:solidFill>
              <a:latin typeface="CenturySchoolbook"/>
            </a:endParaRPr>
          </a:p>
          <a:p>
            <a:pPr marL="449263" indent="-449263">
              <a:buFont typeface="Wingdings" panose="05000000000000000000" pitchFamily="2" charset="2"/>
              <a:buChar char="q"/>
            </a:pPr>
            <a:endParaRPr lang="es-MX" b="1" dirty="0">
              <a:solidFill>
                <a:srgbClr val="000000"/>
              </a:solidFill>
              <a:latin typeface="Formata-Medium"/>
            </a:endParaRPr>
          </a:p>
          <a:p>
            <a:pPr marL="449263" indent="-449263">
              <a:buFont typeface="Wingdings" panose="05000000000000000000" pitchFamily="2" charset="2"/>
              <a:buChar char="q"/>
            </a:pPr>
            <a:r>
              <a:rPr lang="es-MX" b="1" dirty="0" err="1" smtClean="0">
                <a:solidFill>
                  <a:srgbClr val="000000"/>
                </a:solidFill>
                <a:latin typeface="Formata-Medium"/>
              </a:rPr>
              <a:t>Podcasts</a:t>
            </a:r>
            <a:r>
              <a:rPr lang="es-MX" b="1" dirty="0" smtClean="0">
                <a:solidFill>
                  <a:srgbClr val="000000"/>
                </a:solidFill>
                <a:latin typeface="Formata-Medium"/>
              </a:rPr>
              <a:t> </a:t>
            </a:r>
            <a:r>
              <a:rPr lang="es-MX" b="1" dirty="0">
                <a:solidFill>
                  <a:srgbClr val="000000"/>
                </a:solidFill>
                <a:latin typeface="Formata-Medium"/>
              </a:rPr>
              <a:t>en </a:t>
            </a:r>
            <a:r>
              <a:rPr lang="es-MX" b="1" dirty="0" smtClean="0">
                <a:solidFill>
                  <a:srgbClr val="000000"/>
                </a:solidFill>
                <a:latin typeface="Formata-Medium"/>
              </a:rPr>
              <a:t>línea </a:t>
            </a:r>
            <a:r>
              <a:rPr lang="es-MX" dirty="0" smtClean="0">
                <a:solidFill>
                  <a:srgbClr val="000000"/>
                </a:solidFill>
                <a:latin typeface="CenturySchoolbook"/>
              </a:rPr>
              <a:t>www.sba.gov/tools/audiovideo/Podcasts/index.html</a:t>
            </a:r>
            <a:endParaRPr lang="es-MX" dirty="0">
              <a:solidFill>
                <a:srgbClr val="000000"/>
              </a:solidFill>
              <a:latin typeface="CenturySchoolbook"/>
            </a:endParaRPr>
          </a:p>
          <a:p>
            <a:pPr marL="449263" indent="-449263">
              <a:buFont typeface="Wingdings" panose="05000000000000000000" pitchFamily="2" charset="2"/>
              <a:buChar char="q"/>
            </a:pPr>
            <a:endParaRPr lang="es-MX" b="1" dirty="0" smtClean="0">
              <a:solidFill>
                <a:srgbClr val="000000"/>
              </a:solidFill>
              <a:latin typeface="Formata-Medium"/>
            </a:endParaRPr>
          </a:p>
          <a:p>
            <a:pPr marL="449263" indent="-449263">
              <a:buFont typeface="Wingdings" panose="05000000000000000000" pitchFamily="2" charset="2"/>
              <a:buChar char="q"/>
            </a:pPr>
            <a:r>
              <a:rPr lang="es-MX" b="1" dirty="0" smtClean="0">
                <a:solidFill>
                  <a:srgbClr val="000000"/>
                </a:solidFill>
                <a:latin typeface="CenturySchoolbook"/>
              </a:rPr>
              <a:t>Oficinas </a:t>
            </a:r>
            <a:r>
              <a:rPr lang="es-MX" b="1" dirty="0">
                <a:solidFill>
                  <a:srgbClr val="000000"/>
                </a:solidFill>
                <a:latin typeface="CenturySchoolbook"/>
              </a:rPr>
              <a:t>de distrito de la </a:t>
            </a:r>
            <a:r>
              <a:rPr lang="es-MX" b="1" dirty="0" smtClean="0">
                <a:solidFill>
                  <a:srgbClr val="000000"/>
                </a:solidFill>
                <a:latin typeface="CenturySchoolbook"/>
              </a:rPr>
              <a:t>SBA</a:t>
            </a:r>
          </a:p>
          <a:p>
            <a:pPr marL="449263" indent="-449263">
              <a:buFont typeface="Wingdings" panose="05000000000000000000" pitchFamily="2" charset="2"/>
              <a:buChar char="q"/>
            </a:pPr>
            <a:endParaRPr lang="es-MX" b="1" dirty="0">
              <a:solidFill>
                <a:srgbClr val="000000"/>
              </a:solidFill>
              <a:latin typeface="CenturySchoolbook"/>
            </a:endParaRPr>
          </a:p>
          <a:p>
            <a:pPr marL="449263" indent="-449263">
              <a:buFont typeface="Wingdings" panose="05000000000000000000" pitchFamily="2" charset="2"/>
              <a:buChar char="q"/>
            </a:pPr>
            <a:r>
              <a:rPr lang="es-MX" b="1" dirty="0" err="1" smtClean="0">
                <a:solidFill>
                  <a:srgbClr val="000000"/>
                </a:solidFill>
                <a:latin typeface="CenturySchoolbook"/>
              </a:rPr>
              <a:t>SBDC's</a:t>
            </a:r>
            <a:r>
              <a:rPr lang="es-MX" b="1" dirty="0" smtClean="0">
                <a:solidFill>
                  <a:srgbClr val="000000"/>
                </a:solidFill>
                <a:latin typeface="CenturySchoolbook"/>
              </a:rPr>
              <a:t> (</a:t>
            </a:r>
            <a:r>
              <a:rPr lang="es-MX" b="1" dirty="0">
                <a:solidFill>
                  <a:srgbClr val="000000"/>
                </a:solidFill>
                <a:latin typeface="CenturySchoolbook"/>
              </a:rPr>
              <a:t>Centros de </a:t>
            </a:r>
            <a:r>
              <a:rPr lang="es-MX" b="1" dirty="0" smtClean="0">
                <a:solidFill>
                  <a:srgbClr val="000000"/>
                </a:solidFill>
                <a:latin typeface="CenturySchoolbook"/>
              </a:rPr>
              <a:t>desarrollo para </a:t>
            </a:r>
            <a:r>
              <a:rPr lang="es-MX" b="1" dirty="0">
                <a:solidFill>
                  <a:srgbClr val="000000"/>
                </a:solidFill>
                <a:latin typeface="CenturySchoolbook"/>
              </a:rPr>
              <a:t>pequeñas empresas</a:t>
            </a:r>
            <a:r>
              <a:rPr lang="es-MX" b="1" dirty="0" smtClean="0">
                <a:solidFill>
                  <a:srgbClr val="000000"/>
                </a:solidFill>
                <a:latin typeface="CenturySchoolbook"/>
              </a:rPr>
              <a:t>) </a:t>
            </a:r>
          </a:p>
          <a:p>
            <a:pPr marL="449263" indent="-449263">
              <a:buFont typeface="Wingdings" panose="05000000000000000000" pitchFamily="2" charset="2"/>
              <a:buChar char="q"/>
            </a:pPr>
            <a:endParaRPr lang="es-MX" b="1" dirty="0">
              <a:solidFill>
                <a:srgbClr val="000000"/>
              </a:solidFill>
              <a:latin typeface="CenturySchoolbook"/>
            </a:endParaRPr>
          </a:p>
          <a:p>
            <a:pPr marL="449263" indent="-449263">
              <a:buFont typeface="Wingdings" panose="05000000000000000000" pitchFamily="2" charset="2"/>
              <a:buChar char="q"/>
            </a:pPr>
            <a:r>
              <a:rPr lang="es-MX" b="1" dirty="0" smtClean="0">
                <a:solidFill>
                  <a:srgbClr val="000000"/>
                </a:solidFill>
                <a:latin typeface="CenturySchoolbook"/>
              </a:rPr>
              <a:t>Los </a:t>
            </a:r>
            <a:r>
              <a:rPr lang="es-MX" b="1" dirty="0">
                <a:solidFill>
                  <a:srgbClr val="000000"/>
                </a:solidFill>
                <a:latin typeface="CenturySchoolbook"/>
              </a:rPr>
              <a:t>WBC (Centros de </a:t>
            </a:r>
            <a:r>
              <a:rPr lang="es-MX" b="1" dirty="0" smtClean="0">
                <a:solidFill>
                  <a:srgbClr val="000000"/>
                </a:solidFill>
                <a:latin typeface="CenturySchoolbook"/>
              </a:rPr>
              <a:t>empresas para </a:t>
            </a:r>
            <a:r>
              <a:rPr lang="es-MX" b="1" dirty="0">
                <a:solidFill>
                  <a:srgbClr val="000000"/>
                </a:solidFill>
                <a:latin typeface="CenturySchoolbook"/>
              </a:rPr>
              <a:t>mujeres</a:t>
            </a:r>
            <a:r>
              <a:rPr lang="es-MX" b="1" dirty="0" smtClean="0">
                <a:solidFill>
                  <a:srgbClr val="000000"/>
                </a:solidFill>
                <a:latin typeface="CenturySchoolbook"/>
              </a:rPr>
              <a:t>) </a:t>
            </a:r>
          </a:p>
        </p:txBody>
      </p:sp>
    </p:spTree>
    <p:extLst>
      <p:ext uri="{BB962C8B-B14F-4D97-AF65-F5344CB8AC3E}">
        <p14:creationId xmlns:p14="http://schemas.microsoft.com/office/powerpoint/2010/main" val="39401413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03297" y="1180569"/>
            <a:ext cx="5928370" cy="5570756"/>
          </a:xfrm>
          <a:prstGeom prst="rect">
            <a:avLst/>
          </a:prstGeom>
        </p:spPr>
        <p:txBody>
          <a:bodyPr wrap="square">
            <a:spAutoFit/>
          </a:bodyPr>
          <a:lstStyle/>
          <a:p>
            <a:pPr marL="342900" indent="-342900">
              <a:buFont typeface="Wingdings" panose="05000000000000000000" pitchFamily="2" charset="2"/>
              <a:buChar char="q"/>
            </a:pPr>
            <a:r>
              <a:rPr lang="en-US" sz="2400" dirty="0" smtClean="0"/>
              <a:t>System </a:t>
            </a:r>
            <a:r>
              <a:rPr lang="en-US" sz="2400" dirty="0"/>
              <a:t>for Award </a:t>
            </a:r>
            <a:r>
              <a:rPr lang="en-US" sz="2400" dirty="0" smtClean="0"/>
              <a:t>Management</a:t>
            </a:r>
          </a:p>
          <a:p>
            <a:pPr marL="342900" indent="-342900">
              <a:buFont typeface="Wingdings" panose="05000000000000000000" pitchFamily="2" charset="2"/>
              <a:buChar char="q"/>
            </a:pPr>
            <a:endParaRPr lang="en-US" sz="2400" dirty="0"/>
          </a:p>
          <a:p>
            <a:pPr marL="342900" indent="-342900">
              <a:buFont typeface="Wingdings" panose="05000000000000000000" pitchFamily="2" charset="2"/>
              <a:buChar char="q"/>
            </a:pPr>
            <a:r>
              <a:rPr lang="en-US" sz="2400" dirty="0"/>
              <a:t>Dynamic Small Business </a:t>
            </a:r>
            <a:r>
              <a:rPr lang="en-US" sz="2400" dirty="0" smtClean="0"/>
              <a:t>Search</a:t>
            </a:r>
          </a:p>
          <a:p>
            <a:pPr marL="342900" indent="-342900">
              <a:buFont typeface="Wingdings" panose="05000000000000000000" pitchFamily="2" charset="2"/>
              <a:buChar char="q"/>
            </a:pPr>
            <a:endParaRPr lang="en-US" sz="2400" dirty="0"/>
          </a:p>
          <a:p>
            <a:pPr marL="342900" indent="-342900">
              <a:buFont typeface="Wingdings" panose="05000000000000000000" pitchFamily="2" charset="2"/>
              <a:buChar char="q"/>
            </a:pPr>
            <a:r>
              <a:rPr lang="en-US" sz="2400" dirty="0" err="1" smtClean="0"/>
              <a:t>FedBizOpps</a:t>
            </a:r>
            <a:r>
              <a:rPr lang="en-US" sz="2400" dirty="0"/>
              <a:t>: </a:t>
            </a:r>
            <a:r>
              <a:rPr lang="en-US" sz="2400" dirty="0" smtClean="0"/>
              <a:t>Federal </a:t>
            </a:r>
            <a:r>
              <a:rPr lang="en-US" sz="2400" dirty="0"/>
              <a:t>Business Opportunities</a:t>
            </a:r>
          </a:p>
          <a:p>
            <a:pPr marL="342900" indent="-342900">
              <a:buFont typeface="Wingdings" panose="05000000000000000000" pitchFamily="2" charset="2"/>
              <a:buChar char="q"/>
            </a:pPr>
            <a:endParaRPr lang="en-US" sz="2400" dirty="0"/>
          </a:p>
          <a:p>
            <a:pPr marL="342900" indent="-342900">
              <a:buFont typeface="Wingdings" panose="05000000000000000000" pitchFamily="2" charset="2"/>
              <a:buChar char="q"/>
            </a:pPr>
            <a:r>
              <a:rPr lang="en-US" sz="2400" dirty="0"/>
              <a:t>GSA </a:t>
            </a:r>
            <a:r>
              <a:rPr lang="en-US" sz="2400" dirty="0" smtClean="0"/>
              <a:t>Schedules Program</a:t>
            </a:r>
            <a:endParaRPr lang="en-US" sz="2400" dirty="0"/>
          </a:p>
          <a:p>
            <a:pPr marL="342900" indent="-342900">
              <a:buFont typeface="Wingdings" panose="05000000000000000000" pitchFamily="2" charset="2"/>
              <a:buChar char="q"/>
            </a:pPr>
            <a:endParaRPr lang="en-US" sz="2400" dirty="0" smtClean="0"/>
          </a:p>
          <a:p>
            <a:pPr marL="342900" indent="-342900">
              <a:buFont typeface="Wingdings" panose="05000000000000000000" pitchFamily="2" charset="2"/>
              <a:buChar char="q"/>
            </a:pPr>
            <a:r>
              <a:rPr lang="en-US" sz="2400" dirty="0" smtClean="0"/>
              <a:t>Federal </a:t>
            </a:r>
            <a:r>
              <a:rPr lang="en-US" sz="2400" dirty="0"/>
              <a:t>Procurement Data System</a:t>
            </a:r>
          </a:p>
          <a:p>
            <a:pPr marL="342900" indent="-342900">
              <a:buFont typeface="Wingdings" panose="05000000000000000000" pitchFamily="2" charset="2"/>
              <a:buChar char="q"/>
            </a:pPr>
            <a:endParaRPr lang="en-US" sz="2400" dirty="0" smtClean="0"/>
          </a:p>
          <a:p>
            <a:pPr marL="342900" indent="-342900">
              <a:buFont typeface="Wingdings" panose="05000000000000000000" pitchFamily="2" charset="2"/>
              <a:buChar char="q"/>
            </a:pPr>
            <a:r>
              <a:rPr lang="en-US" sz="2400" dirty="0" err="1" smtClean="0"/>
              <a:t>USASpending.Gov</a:t>
            </a:r>
            <a:endParaRPr lang="en-US" sz="2400" dirty="0"/>
          </a:p>
          <a:p>
            <a:pPr marL="342900" indent="-342900">
              <a:buFont typeface="Wingdings" panose="05000000000000000000" pitchFamily="2" charset="2"/>
              <a:buChar char="q"/>
            </a:pPr>
            <a:endParaRPr lang="en-US" sz="2400" dirty="0" smtClean="0">
              <a:hlinkClick r:id="rId2" tooltip="Go to USASpending.gov "/>
            </a:endParaRPr>
          </a:p>
          <a:p>
            <a:pPr marL="342900" indent="-342900">
              <a:buFont typeface="Wingdings" panose="05000000000000000000" pitchFamily="2" charset="2"/>
              <a:buChar char="q"/>
            </a:pPr>
            <a:r>
              <a:rPr lang="en-US" sz="2400" dirty="0" err="1" smtClean="0"/>
              <a:t>OSDBU.Gov</a:t>
            </a:r>
            <a:endParaRPr lang="en-US" sz="2400" dirty="0"/>
          </a:p>
          <a:p>
            <a:pPr marL="342900" indent="-342900">
              <a:buFont typeface="Wingdings" panose="05000000000000000000" pitchFamily="2" charset="2"/>
              <a:buChar char="q"/>
            </a:pPr>
            <a:endParaRPr lang="en-US" sz="2000" dirty="0" smtClean="0"/>
          </a:p>
        </p:txBody>
      </p:sp>
      <p:pic>
        <p:nvPicPr>
          <p:cNvPr id="3" name="Imagen 2"/>
          <p:cNvPicPr>
            <a:picLocks noChangeAspect="1"/>
          </p:cNvPicPr>
          <p:nvPr/>
        </p:nvPicPr>
        <p:blipFill>
          <a:blip r:embed="rId3"/>
          <a:stretch>
            <a:fillRect/>
          </a:stretch>
        </p:blipFill>
        <p:spPr>
          <a:xfrm>
            <a:off x="5798624" y="867380"/>
            <a:ext cx="2566621" cy="1443020"/>
          </a:xfrm>
          <a:prstGeom prst="rect">
            <a:avLst/>
          </a:prstGeom>
        </p:spPr>
      </p:pic>
      <p:pic>
        <p:nvPicPr>
          <p:cNvPr id="4" name="Imagen 3"/>
          <p:cNvPicPr>
            <a:picLocks noChangeAspect="1"/>
          </p:cNvPicPr>
          <p:nvPr/>
        </p:nvPicPr>
        <p:blipFill>
          <a:blip r:embed="rId4"/>
          <a:stretch>
            <a:fillRect/>
          </a:stretch>
        </p:blipFill>
        <p:spPr>
          <a:xfrm>
            <a:off x="8633432" y="832626"/>
            <a:ext cx="2566621" cy="1532261"/>
          </a:xfrm>
          <a:prstGeom prst="rect">
            <a:avLst/>
          </a:prstGeom>
        </p:spPr>
      </p:pic>
      <p:pic>
        <p:nvPicPr>
          <p:cNvPr id="5" name="Imagen 4"/>
          <p:cNvPicPr>
            <a:picLocks noChangeAspect="1"/>
          </p:cNvPicPr>
          <p:nvPr/>
        </p:nvPicPr>
        <p:blipFill>
          <a:blip r:embed="rId5"/>
          <a:stretch>
            <a:fillRect/>
          </a:stretch>
        </p:blipFill>
        <p:spPr>
          <a:xfrm>
            <a:off x="5852677" y="2919636"/>
            <a:ext cx="2512568" cy="1412630"/>
          </a:xfrm>
          <a:prstGeom prst="rect">
            <a:avLst/>
          </a:prstGeom>
        </p:spPr>
      </p:pic>
      <p:pic>
        <p:nvPicPr>
          <p:cNvPr id="6" name="Imagen 5"/>
          <p:cNvPicPr>
            <a:picLocks noChangeAspect="1"/>
          </p:cNvPicPr>
          <p:nvPr/>
        </p:nvPicPr>
        <p:blipFill>
          <a:blip r:embed="rId6"/>
          <a:stretch>
            <a:fillRect/>
          </a:stretch>
        </p:blipFill>
        <p:spPr>
          <a:xfrm>
            <a:off x="8633432" y="2887469"/>
            <a:ext cx="2626994" cy="1476963"/>
          </a:xfrm>
          <a:prstGeom prst="rect">
            <a:avLst/>
          </a:prstGeom>
        </p:spPr>
      </p:pic>
      <p:pic>
        <p:nvPicPr>
          <p:cNvPr id="7" name="Imagen 6"/>
          <p:cNvPicPr>
            <a:picLocks noChangeAspect="1"/>
          </p:cNvPicPr>
          <p:nvPr/>
        </p:nvPicPr>
        <p:blipFill>
          <a:blip r:embed="rId7"/>
          <a:stretch>
            <a:fillRect/>
          </a:stretch>
        </p:blipFill>
        <p:spPr>
          <a:xfrm>
            <a:off x="7290318" y="4940335"/>
            <a:ext cx="2908742" cy="1635369"/>
          </a:xfrm>
          <a:prstGeom prst="rect">
            <a:avLst/>
          </a:prstGeom>
        </p:spPr>
      </p:pic>
      <p:sp>
        <p:nvSpPr>
          <p:cNvPr id="8" name="Rectángulo 7"/>
          <p:cNvSpPr/>
          <p:nvPr/>
        </p:nvSpPr>
        <p:spPr>
          <a:xfrm>
            <a:off x="422741" y="293970"/>
            <a:ext cx="10587790" cy="646331"/>
          </a:xfrm>
          <a:prstGeom prst="rect">
            <a:avLst/>
          </a:prstGeom>
        </p:spPr>
        <p:txBody>
          <a:bodyPr wrap="square">
            <a:spAutoFit/>
          </a:bodyPr>
          <a:lstStyle/>
          <a:p>
            <a:r>
              <a:rPr lang="es-MX" sz="3600" dirty="0" smtClean="0">
                <a:solidFill>
                  <a:srgbClr val="000078"/>
                </a:solidFill>
                <a:latin typeface="Impact" panose="020B0806030902050204" pitchFamily="34" charset="0"/>
              </a:rPr>
              <a:t>Herramientas</a:t>
            </a:r>
            <a:endParaRPr lang="es-MX" sz="3600" dirty="0">
              <a:solidFill>
                <a:srgbClr val="000078"/>
              </a:solidFill>
              <a:latin typeface="Impact" panose="020B0806030902050204" pitchFamily="34" charset="0"/>
            </a:endParaRPr>
          </a:p>
        </p:txBody>
      </p:sp>
    </p:spTree>
    <p:extLst>
      <p:ext uri="{BB962C8B-B14F-4D97-AF65-F5344CB8AC3E}">
        <p14:creationId xmlns:p14="http://schemas.microsoft.com/office/powerpoint/2010/main" val="32437075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25988444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207163019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13241874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9758" y="2358854"/>
            <a:ext cx="11455059" cy="3170099"/>
          </a:xfrm>
          <a:prstGeom prst="rect">
            <a:avLst/>
          </a:prstGeom>
          <a:noFill/>
        </p:spPr>
        <p:txBody>
          <a:bodyPr wrap="none" rtlCol="0">
            <a:spAutoFit/>
          </a:bodyPr>
          <a:lstStyle/>
          <a:p>
            <a:pPr marL="714375"/>
            <a:r>
              <a:rPr lang="es-MX" sz="4000" i="1" dirty="0"/>
              <a:t>2</a:t>
            </a:r>
            <a:r>
              <a:rPr lang="es-MX" sz="4000" i="1" dirty="0" smtClean="0"/>
              <a:t>. </a:t>
            </a:r>
            <a:r>
              <a:rPr lang="es-MX" sz="4000" b="1" i="1" dirty="0" smtClean="0"/>
              <a:t>Barreras de Entrada: registro de proveedores y </a:t>
            </a:r>
          </a:p>
          <a:p>
            <a:pPr marL="714375"/>
            <a:r>
              <a:rPr lang="es-MX" sz="4000" b="1" i="1" dirty="0" smtClean="0"/>
              <a:t>Condiciones para la presentación de ofertas </a:t>
            </a:r>
          </a:p>
          <a:p>
            <a:endParaRPr lang="es-MX" sz="4000" i="1" dirty="0"/>
          </a:p>
          <a:p>
            <a:pPr algn="ctr"/>
            <a:r>
              <a:rPr lang="es-MX" sz="4000" i="1" dirty="0" smtClean="0"/>
              <a:t>Estrategias para facilitar el registro de los micro y </a:t>
            </a:r>
          </a:p>
          <a:p>
            <a:pPr algn="ctr"/>
            <a:r>
              <a:rPr lang="es-MX" sz="4000" i="1" dirty="0" smtClean="0"/>
              <a:t>pequeños proveedores</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00" y="488496"/>
            <a:ext cx="3200000" cy="558730"/>
          </a:xfrm>
          <a:prstGeom prst="rect">
            <a:avLst/>
          </a:prstGeom>
        </p:spPr>
      </p:pic>
    </p:spTree>
    <p:extLst>
      <p:ext uri="{BB962C8B-B14F-4D97-AF65-F5344CB8AC3E}">
        <p14:creationId xmlns:p14="http://schemas.microsoft.com/office/powerpoint/2010/main" val="1953601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479883" y="1664350"/>
            <a:ext cx="9408695" cy="3312368"/>
          </a:xfrm>
        </p:spPr>
        <p:txBody>
          <a:bodyPr>
            <a:noAutofit/>
          </a:bodyPr>
          <a:lstStyle/>
          <a:p>
            <a:pPr marL="360363" indent="-360363">
              <a:buFont typeface="Wingdings" panose="05000000000000000000" pitchFamily="2" charset="2"/>
              <a:buChar char="§"/>
            </a:pPr>
            <a:r>
              <a:rPr lang="es-MX" sz="1800" dirty="0"/>
              <a:t>Precisar que son las MIPYMES</a:t>
            </a:r>
          </a:p>
          <a:p>
            <a:pPr marL="360363" indent="-360363">
              <a:buFont typeface="Wingdings" panose="05000000000000000000" pitchFamily="2" charset="2"/>
              <a:buChar char="§"/>
            </a:pPr>
            <a:r>
              <a:rPr lang="es-MX" sz="1800" dirty="0"/>
              <a:t>Institucionalización de los apoyos a pymes (Ruta)</a:t>
            </a:r>
          </a:p>
          <a:p>
            <a:pPr marL="360363" indent="-360363">
              <a:buFont typeface="Wingdings" panose="05000000000000000000" pitchFamily="2" charset="2"/>
              <a:buChar char="§"/>
            </a:pPr>
            <a:r>
              <a:rPr lang="es-MX" sz="1800" dirty="0"/>
              <a:t>Certificar a las </a:t>
            </a:r>
            <a:r>
              <a:rPr lang="es-MX" sz="1800" dirty="0" err="1"/>
              <a:t>MIPYMES</a:t>
            </a:r>
            <a:r>
              <a:rPr lang="es-MX" sz="1800" dirty="0"/>
              <a:t> por institución publica (Declaración bajo protesta, certificación independiente)</a:t>
            </a:r>
          </a:p>
          <a:p>
            <a:pPr marL="360363" indent="-360363">
              <a:buFont typeface="Wingdings" panose="05000000000000000000" pitchFamily="2" charset="2"/>
              <a:buChar char="§"/>
            </a:pPr>
            <a:r>
              <a:rPr lang="es-MX" sz="1800" dirty="0"/>
              <a:t>Difusión constante</a:t>
            </a:r>
          </a:p>
          <a:p>
            <a:pPr marL="360363" indent="-360363">
              <a:buFont typeface="Wingdings" panose="05000000000000000000" pitchFamily="2" charset="2"/>
              <a:buChar char="§"/>
            </a:pPr>
            <a:r>
              <a:rPr lang="es-MX" sz="1800" dirty="0"/>
              <a:t>Centros de capacitación (presencial / virtual) y desarrollo empresarial</a:t>
            </a:r>
          </a:p>
          <a:p>
            <a:pPr marL="360363" indent="-360363">
              <a:buFont typeface="Wingdings" panose="05000000000000000000" pitchFamily="2" charset="2"/>
              <a:buChar char="§"/>
            </a:pPr>
            <a:r>
              <a:rPr lang="es-MX" sz="1800" dirty="0"/>
              <a:t>Uso de portales de las entidades compradoras</a:t>
            </a:r>
          </a:p>
          <a:p>
            <a:pPr marL="360363" indent="-360363">
              <a:buFont typeface="Wingdings" panose="05000000000000000000" pitchFamily="2" charset="2"/>
              <a:buChar char="§"/>
            </a:pPr>
            <a:r>
              <a:rPr lang="es-MX" sz="1800" dirty="0"/>
              <a:t>Redes de apoyo (consultoría), despachos contables, bancos.</a:t>
            </a:r>
          </a:p>
          <a:p>
            <a:pPr marL="360363" indent="-360363">
              <a:buFont typeface="Wingdings" panose="05000000000000000000" pitchFamily="2" charset="2"/>
              <a:buChar char="§"/>
            </a:pPr>
            <a:r>
              <a:rPr lang="es-MX" sz="1800" dirty="0"/>
              <a:t>Mecanismos de evaluación (auditable)</a:t>
            </a:r>
          </a:p>
          <a:p>
            <a:pPr marL="360363" indent="-360363">
              <a:buFont typeface="Wingdings" panose="05000000000000000000" pitchFamily="2" charset="2"/>
              <a:buChar char="§"/>
            </a:pPr>
            <a:r>
              <a:rPr lang="es-MX" sz="1800" dirty="0"/>
              <a:t>Simplificación de tramites y disminución de costos / garantía flexible (liberación inmediata)</a:t>
            </a:r>
          </a:p>
          <a:p>
            <a:pPr marL="360363" indent="-360363">
              <a:buFont typeface="Wingdings" panose="05000000000000000000" pitchFamily="2" charset="2"/>
              <a:buChar char="§"/>
            </a:pPr>
            <a:r>
              <a:rPr lang="es-MX" sz="1800" dirty="0"/>
              <a:t>Disminución de la formalidad</a:t>
            </a:r>
          </a:p>
          <a:p>
            <a:pPr marL="360363" indent="-360363">
              <a:buFont typeface="Wingdings" panose="05000000000000000000" pitchFamily="2" charset="2"/>
              <a:buChar char="§"/>
            </a:pPr>
            <a:r>
              <a:rPr lang="es-MX" sz="1800" dirty="0"/>
              <a:t>Niveles de madurez.</a:t>
            </a:r>
          </a:p>
        </p:txBody>
      </p:sp>
      <p:sp>
        <p:nvSpPr>
          <p:cNvPr id="5" name="Rectángulo 4"/>
          <p:cNvSpPr/>
          <p:nvPr/>
        </p:nvSpPr>
        <p:spPr>
          <a:xfrm>
            <a:off x="639001" y="546942"/>
            <a:ext cx="5677578" cy="646331"/>
          </a:xfrm>
          <a:prstGeom prst="rect">
            <a:avLst/>
          </a:prstGeom>
        </p:spPr>
        <p:txBody>
          <a:bodyPr wrap="square">
            <a:spAutoFit/>
          </a:bodyPr>
          <a:lstStyle/>
          <a:p>
            <a:r>
              <a:rPr lang="es-MX" sz="3600" dirty="0" smtClean="0">
                <a:solidFill>
                  <a:srgbClr val="000078"/>
                </a:solidFill>
                <a:latin typeface="Impact" panose="020B0806030902050204" pitchFamily="34" charset="0"/>
              </a:rPr>
              <a:t>No hay una estrategia única</a:t>
            </a:r>
            <a:endParaRPr lang="es-MX" sz="3600" dirty="0">
              <a:solidFill>
                <a:srgbClr val="000078"/>
              </a:solidFill>
              <a:latin typeface="Impact" panose="020B0806030902050204" pitchFamily="34" charset="0"/>
            </a:endParaRPr>
          </a:p>
        </p:txBody>
      </p:sp>
    </p:spTree>
    <p:extLst>
      <p:ext uri="{BB962C8B-B14F-4D97-AF65-F5344CB8AC3E}">
        <p14:creationId xmlns:p14="http://schemas.microsoft.com/office/powerpoint/2010/main" val="1808199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057953" y="2440916"/>
            <a:ext cx="9583714" cy="1938992"/>
          </a:xfrm>
          <a:prstGeom prst="rect">
            <a:avLst/>
          </a:prstGeom>
          <a:noFill/>
        </p:spPr>
        <p:txBody>
          <a:bodyPr wrap="none" rtlCol="0">
            <a:spAutoFit/>
          </a:bodyPr>
          <a:lstStyle/>
          <a:p>
            <a:pPr marL="714375"/>
            <a:r>
              <a:rPr lang="es-MX" sz="4000" i="1" dirty="0" smtClean="0"/>
              <a:t>3. </a:t>
            </a:r>
            <a:r>
              <a:rPr lang="es-MX" sz="4000" b="1" i="1" dirty="0" smtClean="0"/>
              <a:t>Políticas de Promoción Tipo Horizontal</a:t>
            </a:r>
          </a:p>
          <a:p>
            <a:endParaRPr lang="es-MX" sz="4000" i="1" dirty="0"/>
          </a:p>
          <a:p>
            <a:pPr algn="ctr"/>
            <a:r>
              <a:rPr lang="es-MX" sz="4000" i="1" dirty="0" smtClean="0"/>
              <a:t>Bases Teóricas de este tipo de políticas</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00" y="488496"/>
            <a:ext cx="3200000" cy="558730"/>
          </a:xfrm>
          <a:prstGeom prst="rect">
            <a:avLst/>
          </a:prstGeom>
        </p:spPr>
      </p:pic>
    </p:spTree>
    <p:extLst>
      <p:ext uri="{BB962C8B-B14F-4D97-AF65-F5344CB8AC3E}">
        <p14:creationId xmlns:p14="http://schemas.microsoft.com/office/powerpoint/2010/main" val="26185228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53989" y="633073"/>
            <a:ext cx="1649789" cy="946075"/>
          </a:xfrm>
        </p:spPr>
      </p:pic>
      <p:sp>
        <p:nvSpPr>
          <p:cNvPr id="6" name="CuadroTexto 5"/>
          <p:cNvSpPr txBox="1"/>
          <p:nvPr/>
        </p:nvSpPr>
        <p:spPr>
          <a:xfrm>
            <a:off x="1554260" y="6441142"/>
            <a:ext cx="9083487" cy="276999"/>
          </a:xfrm>
          <a:prstGeom prst="rect">
            <a:avLst/>
          </a:prstGeom>
          <a:noFill/>
        </p:spPr>
        <p:txBody>
          <a:bodyPr wrap="square" rtlCol="0">
            <a:spAutoFit/>
          </a:bodyPr>
          <a:lstStyle/>
          <a:p>
            <a:r>
              <a:rPr lang="es-MX" sz="1200" dirty="0">
                <a:latin typeface="Arial" panose="020B0604020202020204" pitchFamily="34" charset="0"/>
                <a:cs typeface="Arial" panose="020B0604020202020204" pitchFamily="34" charset="0"/>
              </a:rPr>
              <a:t>Fuente: Comisión Europea (2006), </a:t>
            </a:r>
            <a:r>
              <a:rPr lang="es-MX" sz="1200" i="1" dirty="0">
                <a:latin typeface="Arial" panose="020B0604020202020204" pitchFamily="34" charset="0"/>
                <a:cs typeface="Arial" panose="020B0604020202020204" pitchFamily="34" charset="0"/>
              </a:rPr>
              <a:t>La nueva definición de PYME: Guía del usuario y ejemplo de declaración</a:t>
            </a:r>
            <a:endParaRPr lang="es-MX" sz="1200" dirty="0">
              <a:latin typeface="Arial" panose="020B0604020202020204" pitchFamily="34" charset="0"/>
              <a:cs typeface="Arial" panose="020B0604020202020204" pitchFamily="34" charset="0"/>
            </a:endParaRPr>
          </a:p>
        </p:txBody>
      </p:sp>
      <p:sp>
        <p:nvSpPr>
          <p:cNvPr id="9" name="Marcador de contenido 2"/>
          <p:cNvSpPr txBox="1">
            <a:spLocks/>
          </p:cNvSpPr>
          <p:nvPr/>
        </p:nvSpPr>
        <p:spPr>
          <a:xfrm>
            <a:off x="1734732" y="2187846"/>
            <a:ext cx="7543800" cy="3017520"/>
          </a:xfrm>
          <a:prstGeom prst="rect">
            <a:avLst/>
          </a:prstGeom>
        </p:spPr>
        <p:txBody>
          <a:bodyPr vert="horz" lIns="0" tIns="34290" rIns="0" bIns="3429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lgn="just">
              <a:buNone/>
            </a:pPr>
            <a:endParaRPr lang="es-MX" sz="2800" dirty="0">
              <a:cs typeface="Arial" panose="020B0604020202020204" pitchFamily="34" charset="0"/>
            </a:endParaRPr>
          </a:p>
          <a:p>
            <a:pPr marL="201168" lvl="1" indent="0" algn="just">
              <a:buNone/>
            </a:pPr>
            <a:r>
              <a:rPr lang="es-MX" sz="2800" dirty="0">
                <a:cs typeface="Arial" panose="020B0604020202020204" pitchFamily="34" charset="0"/>
              </a:rPr>
              <a:t>"La categoría de microempresas, pequeñas y medianas empresas (PYME) está constituida por empresas que ocupan a </a:t>
            </a:r>
            <a:r>
              <a:rPr lang="es-MX" sz="2800" b="1" dirty="0">
                <a:cs typeface="Arial" panose="020B0604020202020204" pitchFamily="34" charset="0"/>
              </a:rPr>
              <a:t>menos de 250 personas</a:t>
            </a:r>
            <a:r>
              <a:rPr lang="es-MX" sz="2800" dirty="0">
                <a:cs typeface="Arial" panose="020B0604020202020204" pitchFamily="34" charset="0"/>
              </a:rPr>
              <a:t> y cuyo </a:t>
            </a:r>
            <a:r>
              <a:rPr lang="es-MX" sz="2800" b="1" dirty="0">
                <a:cs typeface="Arial" panose="020B0604020202020204" pitchFamily="34" charset="0"/>
              </a:rPr>
              <a:t>volumen de negocios anual no excede de 50 millones de euros </a:t>
            </a:r>
            <a:r>
              <a:rPr lang="es-MX" sz="2800" dirty="0">
                <a:cs typeface="Arial" panose="020B0604020202020204" pitchFamily="34" charset="0"/>
              </a:rPr>
              <a:t>o cuyo </a:t>
            </a:r>
            <a:r>
              <a:rPr lang="es-MX" sz="2800" b="1" dirty="0">
                <a:cs typeface="Arial" panose="020B0604020202020204" pitchFamily="34" charset="0"/>
              </a:rPr>
              <a:t>balance general anual no excede de 43 millones de euros</a:t>
            </a:r>
            <a:r>
              <a:rPr lang="es-MX" sz="2800" dirty="0">
                <a:cs typeface="Arial" panose="020B0604020202020204" pitchFamily="34" charset="0"/>
              </a:rPr>
              <a:t>".</a:t>
            </a:r>
            <a:endParaRPr lang="es-MX" sz="2800" baseline="30000" dirty="0">
              <a:cs typeface="Arial" panose="020B0604020202020204" pitchFamily="34" charset="0"/>
            </a:endParaRPr>
          </a:p>
          <a:p>
            <a:pPr marL="201168" lvl="1" indent="0" algn="just">
              <a:buNone/>
            </a:pPr>
            <a:endParaRPr lang="es-MX" sz="2800" baseline="30000" dirty="0">
              <a:cs typeface="Arial" panose="020B0604020202020204" pitchFamily="34" charset="0"/>
            </a:endParaRPr>
          </a:p>
          <a:p>
            <a:pPr marL="150872" lvl="1" indent="0" algn="r">
              <a:buNone/>
            </a:pPr>
            <a:r>
              <a:rPr lang="es-MX" i="1" dirty="0">
                <a:cs typeface="Arial" panose="020B0604020202020204" pitchFamily="34" charset="0"/>
              </a:rPr>
              <a:t>Recomendación 2003/361/CE</a:t>
            </a:r>
          </a:p>
          <a:p>
            <a:pPr marL="384048" lvl="2" indent="0" algn="just">
              <a:buNone/>
            </a:pPr>
            <a:endParaRPr lang="es-MX" sz="2800" dirty="0">
              <a:cs typeface="Arial" panose="020B0604020202020204" pitchFamily="34" charset="0"/>
            </a:endParaRPr>
          </a:p>
        </p:txBody>
      </p:sp>
      <p:sp>
        <p:nvSpPr>
          <p:cNvPr id="7" name="Título 1"/>
          <p:cNvSpPr txBox="1">
            <a:spLocks/>
          </p:cNvSpPr>
          <p:nvPr/>
        </p:nvSpPr>
        <p:spPr>
          <a:xfrm>
            <a:off x="736332" y="790850"/>
            <a:ext cx="6181825" cy="57029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200" dirty="0" smtClean="0">
                <a:solidFill>
                  <a:srgbClr val="000078"/>
                </a:solidFill>
                <a:latin typeface="Impact" panose="020B0806030902050204" pitchFamily="34" charset="0"/>
                <a:ea typeface="+mn-ea"/>
                <a:cs typeface="+mn-cs"/>
              </a:rPr>
              <a:t>Algunos ejemplos de clasificación</a:t>
            </a:r>
            <a:endParaRPr lang="es-MX" sz="3200" dirty="0">
              <a:solidFill>
                <a:srgbClr val="000078"/>
              </a:solidFill>
              <a:latin typeface="Impact" panose="020B0806030902050204" pitchFamily="34" charset="0"/>
              <a:ea typeface="+mn-ea"/>
              <a:cs typeface="+mn-cs"/>
            </a:endParaRPr>
          </a:p>
        </p:txBody>
      </p:sp>
    </p:spTree>
    <p:extLst>
      <p:ext uri="{BB962C8B-B14F-4D97-AF65-F5344CB8AC3E}">
        <p14:creationId xmlns:p14="http://schemas.microsoft.com/office/powerpoint/2010/main" val="20892659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47482" y="1044317"/>
            <a:ext cx="9637748" cy="4893647"/>
          </a:xfrm>
          <a:prstGeom prst="rect">
            <a:avLst/>
          </a:prstGeom>
        </p:spPr>
        <p:txBody>
          <a:bodyPr wrap="square">
            <a:spAutoFit/>
          </a:bodyPr>
          <a:lstStyle/>
          <a:p>
            <a:pPr algn="just"/>
            <a:r>
              <a:rPr lang="es-MX" sz="2400" dirty="0" smtClean="0">
                <a:latin typeface="+mj-lt"/>
              </a:rPr>
              <a:t>Los países utilizan algún </a:t>
            </a:r>
            <a:r>
              <a:rPr lang="es-MX" sz="2400" dirty="0">
                <a:latin typeface="+mj-lt"/>
              </a:rPr>
              <a:t>tipo de política más o menos explícita destinada a promover el acceso de las </a:t>
            </a:r>
            <a:r>
              <a:rPr lang="es-MX" sz="2400" dirty="0" err="1" smtClean="0">
                <a:latin typeface="+mj-lt"/>
              </a:rPr>
              <a:t>Mipymes</a:t>
            </a:r>
            <a:r>
              <a:rPr lang="es-MX" sz="2400" dirty="0" smtClean="0">
                <a:latin typeface="+mj-lt"/>
              </a:rPr>
              <a:t> </a:t>
            </a:r>
            <a:r>
              <a:rPr lang="es-MX" sz="2400" dirty="0">
                <a:latin typeface="+mj-lt"/>
              </a:rPr>
              <a:t>a las compras </a:t>
            </a:r>
            <a:r>
              <a:rPr lang="es-MX" sz="2400" dirty="0" smtClean="0">
                <a:latin typeface="+mj-lt"/>
              </a:rPr>
              <a:t>de gobierno, que se enmarca </a:t>
            </a:r>
            <a:r>
              <a:rPr lang="es-MX" sz="2400" dirty="0">
                <a:latin typeface="+mj-lt"/>
              </a:rPr>
              <a:t>en dos enfoques: </a:t>
            </a:r>
            <a:endParaRPr lang="es-MX" sz="2400" dirty="0" smtClean="0">
              <a:latin typeface="+mj-lt"/>
            </a:endParaRPr>
          </a:p>
          <a:p>
            <a:pPr algn="just"/>
            <a:endParaRPr lang="es-MX" sz="2400" dirty="0">
              <a:latin typeface="+mj-lt"/>
            </a:endParaRPr>
          </a:p>
          <a:p>
            <a:pPr marL="342900" indent="-342900" algn="just">
              <a:buFont typeface="Wingdings" panose="05000000000000000000" pitchFamily="2" charset="2"/>
              <a:buChar char="q"/>
            </a:pPr>
            <a:r>
              <a:rPr lang="es-MX" sz="2400" b="1" i="1" dirty="0" smtClean="0">
                <a:latin typeface="+mj-lt"/>
              </a:rPr>
              <a:t>Preferencias directas</a:t>
            </a:r>
          </a:p>
          <a:p>
            <a:pPr marL="342900" indent="-342900" algn="just">
              <a:buFont typeface="Wingdings" panose="05000000000000000000" pitchFamily="2" charset="2"/>
              <a:buChar char="q"/>
            </a:pPr>
            <a:r>
              <a:rPr lang="es-MX" sz="2400" b="1" i="1" dirty="0" smtClean="0">
                <a:latin typeface="+mj-lt"/>
              </a:rPr>
              <a:t>fallas </a:t>
            </a:r>
            <a:r>
              <a:rPr lang="es-MX" sz="2400" b="1" i="1" dirty="0">
                <a:latin typeface="+mj-lt"/>
              </a:rPr>
              <a:t>de </a:t>
            </a:r>
            <a:r>
              <a:rPr lang="es-MX" sz="2400" b="1" i="1" dirty="0" smtClean="0">
                <a:latin typeface="+mj-lt"/>
              </a:rPr>
              <a:t>mercado </a:t>
            </a:r>
          </a:p>
          <a:p>
            <a:pPr algn="just"/>
            <a:endParaRPr lang="es-MX" sz="2400" dirty="0">
              <a:latin typeface="+mj-lt"/>
            </a:endParaRPr>
          </a:p>
          <a:p>
            <a:pPr algn="just"/>
            <a:endParaRPr lang="es-MX" sz="2400" dirty="0">
              <a:latin typeface="+mj-lt"/>
            </a:endParaRPr>
          </a:p>
          <a:p>
            <a:pPr algn="just"/>
            <a:r>
              <a:rPr lang="es-MX" sz="2400" dirty="0" smtClean="0">
                <a:latin typeface="+mj-lt"/>
              </a:rPr>
              <a:t>El uso de enfoque u otro depende </a:t>
            </a:r>
            <a:r>
              <a:rPr lang="es-MX" sz="2400" dirty="0">
                <a:latin typeface="+mj-lt"/>
              </a:rPr>
              <a:t>no solo de grandes visiones sobre la política económica en </a:t>
            </a:r>
            <a:r>
              <a:rPr lang="es-MX" sz="2400" dirty="0" smtClean="0">
                <a:latin typeface="+mj-lt"/>
              </a:rPr>
              <a:t>general, sino </a:t>
            </a:r>
            <a:r>
              <a:rPr lang="es-MX" sz="2400" dirty="0">
                <a:latin typeface="+mj-lt"/>
              </a:rPr>
              <a:t>también de las particularidades de cada </a:t>
            </a:r>
            <a:r>
              <a:rPr lang="es-MX" sz="2400" dirty="0" smtClean="0">
                <a:latin typeface="+mj-lt"/>
              </a:rPr>
              <a:t>país: </a:t>
            </a:r>
            <a:r>
              <a:rPr lang="es-MX" sz="2400" dirty="0">
                <a:latin typeface="+mj-lt"/>
              </a:rPr>
              <a:t>el peso y las características de sus micro, pequeñas y medianas empresas, los sectores en los que se desempeñan, los rasgos institucionales y hasta culturales</a:t>
            </a:r>
            <a:r>
              <a:rPr lang="es-MX" sz="2400" dirty="0" smtClean="0">
                <a:latin typeface="+mj-lt"/>
              </a:rPr>
              <a:t>.</a:t>
            </a:r>
            <a:endParaRPr lang="es-MX" sz="2400" dirty="0">
              <a:latin typeface="+mj-lt"/>
            </a:endParaRPr>
          </a:p>
        </p:txBody>
      </p:sp>
    </p:spTree>
    <p:extLst>
      <p:ext uri="{BB962C8B-B14F-4D97-AF65-F5344CB8AC3E}">
        <p14:creationId xmlns:p14="http://schemas.microsoft.com/office/powerpoint/2010/main" val="37819712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05326" y="1585386"/>
            <a:ext cx="5410744" cy="443198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3200" b="1" dirty="0"/>
              <a:t>Fallas de Mercado</a:t>
            </a:r>
          </a:p>
          <a:p>
            <a:pPr algn="just"/>
            <a:endParaRPr lang="es-MX" sz="1600" b="1" dirty="0"/>
          </a:p>
          <a:p>
            <a:pPr marL="285750" indent="-285750" algn="just">
              <a:buFont typeface="Arial" panose="020B0604020202020204" pitchFamily="34" charset="0"/>
              <a:buChar char="•"/>
            </a:pPr>
            <a:r>
              <a:rPr lang="es-MX" dirty="0"/>
              <a:t>Los precios no siempre reflejan todos los beneficios y costos asociados a las transacciones entre los agentes. </a:t>
            </a:r>
          </a:p>
          <a:p>
            <a:pPr marL="285750" indent="-285750" algn="just">
              <a:buFont typeface="Arial" panose="020B0604020202020204" pitchFamily="34" charset="0"/>
              <a:buChar char="•"/>
            </a:pPr>
            <a:endParaRPr lang="es-MX" dirty="0"/>
          </a:p>
          <a:p>
            <a:pPr marL="285750" indent="-285750" algn="just">
              <a:buFont typeface="Arial" panose="020B0604020202020204" pitchFamily="34" charset="0"/>
              <a:buChar char="•"/>
            </a:pPr>
            <a:r>
              <a:rPr lang="es-MX" dirty="0"/>
              <a:t>Los mercados de factores pueden no operar perfectamente.</a:t>
            </a:r>
          </a:p>
          <a:p>
            <a:pPr marL="285750" indent="-285750" algn="just">
              <a:buFont typeface="Arial" panose="020B0604020202020204" pitchFamily="34" charset="0"/>
              <a:buChar char="•"/>
            </a:pPr>
            <a:endParaRPr lang="es-MX" dirty="0"/>
          </a:p>
          <a:p>
            <a:pPr marL="285750" indent="-285750" algn="just">
              <a:buFont typeface="Arial" panose="020B0604020202020204" pitchFamily="34" charset="0"/>
              <a:buChar char="•"/>
            </a:pPr>
            <a:r>
              <a:rPr lang="es-MX" dirty="0"/>
              <a:t>Avala la intervención del Estado a través de políticas horizontales.</a:t>
            </a:r>
          </a:p>
          <a:p>
            <a:pPr marL="285750" indent="-285750" algn="just">
              <a:buFont typeface="Arial" panose="020B0604020202020204" pitchFamily="34" charset="0"/>
              <a:buChar char="•"/>
            </a:pPr>
            <a:endParaRPr lang="es-MX" dirty="0"/>
          </a:p>
          <a:p>
            <a:pPr marL="285750" indent="-285750" algn="just">
              <a:buFont typeface="Arial" panose="020B0604020202020204" pitchFamily="34" charset="0"/>
              <a:buChar char="•"/>
            </a:pPr>
            <a:r>
              <a:rPr lang="es-MX" dirty="0"/>
              <a:t>El Estado no otorga preferencias directas alas pymes en sus compras públicas, pero sí genera herramientas para incentivar su participación.</a:t>
            </a:r>
          </a:p>
        </p:txBody>
      </p:sp>
      <p:sp>
        <p:nvSpPr>
          <p:cNvPr id="7" name="Rectángulo 6"/>
          <p:cNvSpPr/>
          <p:nvPr/>
        </p:nvSpPr>
        <p:spPr>
          <a:xfrm>
            <a:off x="6324238" y="1585386"/>
            <a:ext cx="5274203" cy="443198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3200" b="1" dirty="0"/>
              <a:t>Preferencias</a:t>
            </a:r>
          </a:p>
          <a:p>
            <a:pPr algn="just"/>
            <a:endParaRPr lang="es-MX" sz="1600" b="1" dirty="0"/>
          </a:p>
          <a:p>
            <a:pPr marL="285750" indent="-201613" algn="just">
              <a:buFont typeface="Arial" panose="020B0604020202020204" pitchFamily="34" charset="0"/>
              <a:buChar char="•"/>
            </a:pPr>
            <a:r>
              <a:rPr lang="es-MX" dirty="0"/>
              <a:t>El Estado deliberadamente promueve el sector productivo en los países en desarrollo a través de la implementación de políticas verticales.</a:t>
            </a:r>
          </a:p>
          <a:p>
            <a:pPr marL="285750" indent="-201613" algn="just"/>
            <a:r>
              <a:rPr lang="es-MX" dirty="0"/>
              <a:t> </a:t>
            </a:r>
          </a:p>
          <a:p>
            <a:pPr marL="285750" indent="-201613" algn="just">
              <a:buFont typeface="Arial" panose="020B0604020202020204" pitchFamily="34" charset="0"/>
              <a:buChar char="•"/>
            </a:pPr>
            <a:r>
              <a:rPr lang="es-MX" dirty="0"/>
              <a:t>Se fomenta el desarrollo de las pymes en las compras públicas mediante la aplicación de preferencias directas</a:t>
            </a:r>
            <a:r>
              <a:rPr lang="es-MX" dirty="0" smtClean="0"/>
              <a:t>.</a:t>
            </a:r>
          </a:p>
          <a:p>
            <a:pPr marL="285750" indent="-201613" algn="just">
              <a:buFont typeface="Arial" panose="020B0604020202020204" pitchFamily="34" charset="0"/>
              <a:buChar char="•"/>
            </a:pPr>
            <a:endParaRPr lang="es-MX" dirty="0"/>
          </a:p>
          <a:p>
            <a:pPr marL="285750" indent="-201613" algn="just">
              <a:buFont typeface="Arial" panose="020B0604020202020204" pitchFamily="34" charset="0"/>
              <a:buChar char="•"/>
            </a:pPr>
            <a:endParaRPr lang="es-MX" dirty="0" smtClean="0"/>
          </a:p>
          <a:p>
            <a:pPr marL="285750" indent="-285750" algn="just">
              <a:buFont typeface="Arial" panose="020B0604020202020204" pitchFamily="34" charset="0"/>
              <a:buChar char="•"/>
            </a:pPr>
            <a:endParaRPr lang="es-MX" dirty="0"/>
          </a:p>
          <a:p>
            <a:pPr marL="285750" indent="-285750" algn="just">
              <a:buFont typeface="Arial" panose="020B0604020202020204" pitchFamily="34" charset="0"/>
              <a:buChar char="•"/>
            </a:pPr>
            <a:endParaRPr lang="es-MX" dirty="0" smtClean="0"/>
          </a:p>
          <a:p>
            <a:pPr marL="285750" indent="-285750" algn="just">
              <a:buFont typeface="Arial" panose="020B0604020202020204" pitchFamily="34" charset="0"/>
              <a:buChar char="•"/>
            </a:pPr>
            <a:endParaRPr lang="es-MX" dirty="0"/>
          </a:p>
          <a:p>
            <a:pPr algn="just"/>
            <a:endParaRPr lang="es-MX" dirty="0"/>
          </a:p>
        </p:txBody>
      </p:sp>
      <p:sp>
        <p:nvSpPr>
          <p:cNvPr id="5" name="Rectángulo 4"/>
          <p:cNvSpPr/>
          <p:nvPr/>
        </p:nvSpPr>
        <p:spPr>
          <a:xfrm>
            <a:off x="505326" y="374339"/>
            <a:ext cx="1920719" cy="646331"/>
          </a:xfrm>
          <a:prstGeom prst="rect">
            <a:avLst/>
          </a:prstGeom>
        </p:spPr>
        <p:txBody>
          <a:bodyPr wrap="none">
            <a:spAutoFit/>
          </a:bodyPr>
          <a:lstStyle/>
          <a:p>
            <a:r>
              <a:rPr lang="es-MX" sz="3600" dirty="0" smtClean="0">
                <a:solidFill>
                  <a:srgbClr val="000078"/>
                </a:solidFill>
                <a:latin typeface="Impact" panose="020B0806030902050204" pitchFamily="34" charset="0"/>
              </a:rPr>
              <a:t>Enfoques</a:t>
            </a:r>
            <a:endParaRPr lang="es-MX" sz="3600" dirty="0">
              <a:solidFill>
                <a:srgbClr val="000078"/>
              </a:solidFill>
              <a:latin typeface="Impact" panose="020B0806030902050204" pitchFamily="34" charset="0"/>
            </a:endParaRPr>
          </a:p>
        </p:txBody>
      </p:sp>
    </p:spTree>
    <p:extLst>
      <p:ext uri="{BB962C8B-B14F-4D97-AF65-F5344CB8AC3E}">
        <p14:creationId xmlns:p14="http://schemas.microsoft.com/office/powerpoint/2010/main" val="16860202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41069" y="1228493"/>
            <a:ext cx="9637748" cy="4524315"/>
          </a:xfrm>
          <a:prstGeom prst="rect">
            <a:avLst/>
          </a:prstGeom>
        </p:spPr>
        <p:txBody>
          <a:bodyPr wrap="square">
            <a:spAutoFit/>
          </a:bodyPr>
          <a:lstStyle/>
          <a:p>
            <a:pPr algn="just"/>
            <a:endParaRPr lang="es-MX" sz="2400" i="1" dirty="0"/>
          </a:p>
          <a:p>
            <a:pPr marL="269875" indent="-269875" algn="just"/>
            <a:r>
              <a:rPr lang="es-MX" sz="2400" dirty="0" smtClean="0"/>
              <a:t>• </a:t>
            </a:r>
            <a:r>
              <a:rPr lang="es-MX" sz="2400" dirty="0"/>
              <a:t>Instrumentos que </a:t>
            </a:r>
            <a:r>
              <a:rPr lang="es-MX" sz="2400" dirty="0" smtClean="0"/>
              <a:t>facilitan </a:t>
            </a:r>
            <a:r>
              <a:rPr lang="es-MX" sz="2400" dirty="0"/>
              <a:t>a las empresas el acceso a información de forma clara y sencilla sobre las demandas de los organismos públicos</a:t>
            </a:r>
            <a:r>
              <a:rPr lang="es-MX" sz="2400" dirty="0" smtClean="0"/>
              <a:t>.</a:t>
            </a:r>
          </a:p>
          <a:p>
            <a:pPr marL="269875" indent="-269875" algn="just"/>
            <a:endParaRPr lang="es-MX" sz="2400" dirty="0"/>
          </a:p>
          <a:p>
            <a:pPr marL="269875" indent="-269875" algn="just"/>
            <a:r>
              <a:rPr lang="es-MX" sz="2400" dirty="0"/>
              <a:t>• Capacitación, tanto sobre la normativa de contratación pública como en el uso de los portales web</a:t>
            </a:r>
            <a:r>
              <a:rPr lang="es-MX" sz="2400" dirty="0" smtClean="0"/>
              <a:t>.</a:t>
            </a:r>
          </a:p>
          <a:p>
            <a:pPr marL="269875" indent="-269875" algn="just"/>
            <a:endParaRPr lang="es-MX" sz="2400" dirty="0"/>
          </a:p>
          <a:p>
            <a:pPr marL="269875" indent="-269875" algn="just"/>
            <a:r>
              <a:rPr lang="es-MX" sz="2400" dirty="0"/>
              <a:t>• El </a:t>
            </a:r>
            <a:r>
              <a:rPr lang="es-MX" sz="2400" i="1" dirty="0" err="1"/>
              <a:t>ordering</a:t>
            </a:r>
            <a:r>
              <a:rPr lang="es-MX" sz="2400" i="1" dirty="0"/>
              <a:t> </a:t>
            </a:r>
            <a:r>
              <a:rPr lang="es-MX" sz="2400" dirty="0"/>
              <a:t>y el </a:t>
            </a:r>
            <a:r>
              <a:rPr lang="es-MX" sz="2400" i="1" dirty="0" err="1"/>
              <a:t>confirming</a:t>
            </a:r>
            <a:r>
              <a:rPr lang="es-MX" sz="2400" i="1" dirty="0"/>
              <a:t>: </a:t>
            </a:r>
            <a:r>
              <a:rPr lang="es-MX" sz="2400" dirty="0"/>
              <a:t>el </a:t>
            </a:r>
            <a:r>
              <a:rPr lang="es-MX" sz="2400" i="1" dirty="0" err="1"/>
              <a:t>ordering</a:t>
            </a:r>
            <a:r>
              <a:rPr lang="es-MX" sz="2400" i="1" dirty="0"/>
              <a:t> </a:t>
            </a:r>
            <a:r>
              <a:rPr lang="es-MX" sz="2400" dirty="0"/>
              <a:t>es un crédito para </a:t>
            </a:r>
            <a:r>
              <a:rPr lang="es-MX" sz="2400" dirty="0" err="1"/>
              <a:t>prefinanciar</a:t>
            </a:r>
            <a:r>
              <a:rPr lang="es-MX" sz="2400" dirty="0"/>
              <a:t> las inversiones en capital de trabajo que requieren los proveedores del Estado, y el </a:t>
            </a:r>
            <a:r>
              <a:rPr lang="es-MX" sz="2400" i="1" dirty="0" err="1"/>
              <a:t>confirming</a:t>
            </a:r>
            <a:r>
              <a:rPr lang="es-MX" sz="2400" i="1" dirty="0"/>
              <a:t> </a:t>
            </a:r>
            <a:r>
              <a:rPr lang="es-MX" sz="2400" dirty="0"/>
              <a:t>permite a los proveedores del Estado liquidar sus facturas con una entidad financiera antes del vencimiento, adelantando así las cobranzas y mejorando su </a:t>
            </a:r>
            <a:r>
              <a:rPr lang="es-MX" sz="2400" dirty="0" smtClean="0"/>
              <a:t>liquidez</a:t>
            </a:r>
            <a:endParaRPr lang="es-MX" sz="2400" dirty="0"/>
          </a:p>
        </p:txBody>
      </p:sp>
      <p:sp>
        <p:nvSpPr>
          <p:cNvPr id="3" name="Rectángulo 2"/>
          <p:cNvSpPr/>
          <p:nvPr/>
        </p:nvSpPr>
        <p:spPr>
          <a:xfrm>
            <a:off x="841069" y="362308"/>
            <a:ext cx="6163867" cy="646331"/>
          </a:xfrm>
          <a:prstGeom prst="rect">
            <a:avLst/>
          </a:prstGeom>
        </p:spPr>
        <p:txBody>
          <a:bodyPr wrap="none">
            <a:spAutoFit/>
          </a:bodyPr>
          <a:lstStyle/>
          <a:p>
            <a:r>
              <a:rPr lang="es-MX" sz="3600" dirty="0">
                <a:solidFill>
                  <a:srgbClr val="000078"/>
                </a:solidFill>
                <a:latin typeface="Impact" panose="020B0806030902050204" pitchFamily="34" charset="0"/>
              </a:rPr>
              <a:t>Herramientas de tipo horizontal</a:t>
            </a:r>
          </a:p>
        </p:txBody>
      </p:sp>
    </p:spTree>
    <p:extLst>
      <p:ext uri="{BB962C8B-B14F-4D97-AF65-F5344CB8AC3E}">
        <p14:creationId xmlns:p14="http://schemas.microsoft.com/office/powerpoint/2010/main" val="204685566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235882" y="2440916"/>
            <a:ext cx="8997015" cy="1938992"/>
          </a:xfrm>
          <a:prstGeom prst="rect">
            <a:avLst/>
          </a:prstGeom>
          <a:noFill/>
        </p:spPr>
        <p:txBody>
          <a:bodyPr wrap="none" rtlCol="0">
            <a:spAutoFit/>
          </a:bodyPr>
          <a:lstStyle/>
          <a:p>
            <a:pPr marL="714375" algn="ctr"/>
            <a:r>
              <a:rPr lang="es-MX" sz="4000" i="1" dirty="0"/>
              <a:t>4</a:t>
            </a:r>
            <a:r>
              <a:rPr lang="es-MX" sz="4000" i="1" dirty="0" smtClean="0"/>
              <a:t>. </a:t>
            </a:r>
            <a:r>
              <a:rPr lang="es-MX" sz="4000" b="1" i="1" dirty="0" smtClean="0"/>
              <a:t>Políticas de Promoción Tipo Vertical</a:t>
            </a:r>
          </a:p>
          <a:p>
            <a:pPr algn="ctr"/>
            <a:endParaRPr lang="es-MX" sz="4000" i="1" dirty="0"/>
          </a:p>
          <a:p>
            <a:pPr algn="ctr"/>
            <a:r>
              <a:rPr lang="es-MX" sz="4000" i="1" dirty="0" smtClean="0"/>
              <a:t>Bases teóricas de este tipo de políticas</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00" y="488496"/>
            <a:ext cx="3200000" cy="558730"/>
          </a:xfrm>
          <a:prstGeom prst="rect">
            <a:avLst/>
          </a:prstGeom>
        </p:spPr>
      </p:pic>
    </p:spTree>
    <p:extLst>
      <p:ext uri="{BB962C8B-B14F-4D97-AF65-F5344CB8AC3E}">
        <p14:creationId xmlns:p14="http://schemas.microsoft.com/office/powerpoint/2010/main" val="345174980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3247167644"/>
              </p:ext>
            </p:extLst>
          </p:nvPr>
        </p:nvGraphicFramePr>
        <p:xfrm>
          <a:off x="706290" y="1022251"/>
          <a:ext cx="1065340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p:cNvSpPr/>
          <p:nvPr/>
        </p:nvSpPr>
        <p:spPr>
          <a:xfrm>
            <a:off x="841069" y="205897"/>
            <a:ext cx="5760231" cy="646331"/>
          </a:xfrm>
          <a:prstGeom prst="rect">
            <a:avLst/>
          </a:prstGeom>
        </p:spPr>
        <p:txBody>
          <a:bodyPr wrap="none">
            <a:spAutoFit/>
          </a:bodyPr>
          <a:lstStyle/>
          <a:p>
            <a:r>
              <a:rPr lang="es-MX" sz="3600" dirty="0">
                <a:solidFill>
                  <a:srgbClr val="000078"/>
                </a:solidFill>
                <a:latin typeface="Impact" panose="020B0806030902050204" pitchFamily="34" charset="0"/>
              </a:rPr>
              <a:t>Herramientas de tipo </a:t>
            </a:r>
            <a:r>
              <a:rPr lang="es-MX" sz="3600" dirty="0" smtClean="0">
                <a:solidFill>
                  <a:srgbClr val="000078"/>
                </a:solidFill>
                <a:latin typeface="Impact" panose="020B0806030902050204" pitchFamily="34" charset="0"/>
              </a:rPr>
              <a:t>Vertical</a:t>
            </a:r>
            <a:endParaRPr lang="es-MX" sz="3600" dirty="0">
              <a:solidFill>
                <a:srgbClr val="000078"/>
              </a:solidFill>
              <a:latin typeface="Impact" panose="020B0806030902050204" pitchFamily="34" charset="0"/>
            </a:endParaRPr>
          </a:p>
        </p:txBody>
      </p:sp>
    </p:spTree>
    <p:extLst>
      <p:ext uri="{BB962C8B-B14F-4D97-AF65-F5344CB8AC3E}">
        <p14:creationId xmlns:p14="http://schemas.microsoft.com/office/powerpoint/2010/main" val="35599728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21322" y="4072816"/>
            <a:ext cx="10879016" cy="2387600"/>
          </a:xfrm>
        </p:spPr>
        <p:txBody>
          <a:bodyPr>
            <a:noAutofit/>
          </a:bodyPr>
          <a:lstStyle/>
          <a:p>
            <a:pPr algn="l"/>
            <a:r>
              <a:rPr lang="es-MX" sz="1600" b="1" dirty="0">
                <a:latin typeface="+mn-lt"/>
              </a:rPr>
              <a:t>Artículo 8. </a:t>
            </a:r>
            <a:r>
              <a:rPr lang="es-MX" sz="1600" dirty="0">
                <a:latin typeface="+mn-lt"/>
              </a:rPr>
              <a:t>Atendiendo a las disposiciones de esta Ley y a las demás que de ella emanen, la Secretaría de Economía dictará las reglas que deban observar las dependencias y entidades, derivadas de programas que tengan por objeto promover la participación de las empresas nacionales, especialmente de las micro, pequeñas y medianas. Adicionalmente, las dependencias y entidades deberán diseñar y ejecutar programas de desarrollo de proveedores de micro, pequeñas y medianas empresas nacionales para generar cadenas de proveeduría respecto de bienes y </a:t>
            </a:r>
            <a:r>
              <a:rPr lang="es-MX" sz="1600" dirty="0" smtClean="0">
                <a:latin typeface="+mn-lt"/>
              </a:rPr>
              <a:t>servicios que </a:t>
            </a:r>
            <a:r>
              <a:rPr lang="es-MX" sz="1600" dirty="0">
                <a:latin typeface="+mn-lt"/>
              </a:rPr>
              <a:t>liciten </a:t>
            </a:r>
            <a:r>
              <a:rPr lang="es-MX" sz="1600" dirty="0" smtClean="0">
                <a:latin typeface="+mn-lt"/>
              </a:rPr>
              <a:t>regularmente.</a:t>
            </a:r>
            <a:br>
              <a:rPr lang="es-MX" sz="1600" dirty="0" smtClean="0">
                <a:latin typeface="+mn-lt"/>
              </a:rPr>
            </a:br>
            <a:r>
              <a:rPr lang="es-MX" sz="1600" dirty="0">
                <a:latin typeface="+mn-lt"/>
              </a:rPr>
              <a:t/>
            </a:r>
            <a:br>
              <a:rPr lang="es-MX" sz="1600" dirty="0">
                <a:latin typeface="+mn-lt"/>
              </a:rPr>
            </a:br>
            <a:r>
              <a:rPr lang="es-MX" sz="1600" b="1" dirty="0" smtClean="0">
                <a:latin typeface="+mn-lt"/>
              </a:rPr>
              <a:t/>
            </a:r>
            <a:br>
              <a:rPr lang="es-MX" sz="1600" b="1" dirty="0" smtClean="0">
                <a:latin typeface="+mn-lt"/>
              </a:rPr>
            </a:br>
            <a:r>
              <a:rPr lang="es-MX" sz="1600" b="1" dirty="0" smtClean="0">
                <a:latin typeface="+mn-lt"/>
              </a:rPr>
              <a:t>Artículo </a:t>
            </a:r>
            <a:r>
              <a:rPr lang="es-MX" sz="1600" b="1" dirty="0">
                <a:latin typeface="+mn-lt"/>
              </a:rPr>
              <a:t>13.</a:t>
            </a:r>
            <a:r>
              <a:rPr lang="es-MX" sz="1600" dirty="0">
                <a:latin typeface="+mn-lt"/>
              </a:rPr>
              <a:t> Las dependencias y entidades no podrán financiar a proveedores. No se considerará como operación de financiamiento, el otorgamiento de anticipos, los cuales en todo caso, deberán garantizarse en los términos del </a:t>
            </a:r>
            <a:r>
              <a:rPr lang="es-MX" sz="1600" dirty="0" smtClean="0">
                <a:latin typeface="+mn-lt"/>
              </a:rPr>
              <a:t>artículo 48 de esta Ley.</a:t>
            </a:r>
            <a:br>
              <a:rPr lang="es-MX" sz="1600" dirty="0" smtClean="0">
                <a:latin typeface="+mn-lt"/>
              </a:rPr>
            </a:br>
            <a:r>
              <a:rPr lang="es-MX" sz="1600" dirty="0">
                <a:latin typeface="+mn-lt"/>
              </a:rPr>
              <a:t/>
            </a:r>
            <a:br>
              <a:rPr lang="es-MX" sz="1600" dirty="0">
                <a:latin typeface="+mn-lt"/>
              </a:rPr>
            </a:br>
            <a:r>
              <a:rPr lang="es-MX" sz="1600" dirty="0" smtClean="0">
                <a:latin typeface="+mn-lt"/>
              </a:rPr>
              <a:t/>
            </a:r>
            <a:br>
              <a:rPr lang="es-MX" sz="1600" dirty="0" smtClean="0">
                <a:latin typeface="+mn-lt"/>
              </a:rPr>
            </a:br>
            <a:r>
              <a:rPr lang="es-MX" sz="1600" dirty="0" smtClean="0">
                <a:latin typeface="+mn-lt"/>
              </a:rPr>
              <a:t>Tratándose </a:t>
            </a:r>
            <a:r>
              <a:rPr lang="es-MX" sz="1600" dirty="0">
                <a:latin typeface="+mn-lt"/>
              </a:rPr>
              <a:t>de bienes cuyo proceso de fabricación sea superior a sesenta días, las dependencias o entidades otorgarán en igualdad de circunstancias del diez al cincuenta por ciento de anticipo cuando se trate de micro, pequeña y medianas empresas nacionales, conforme a lo establecido en el Reglamento de esta Ley. </a:t>
            </a:r>
            <a:r>
              <a:rPr lang="es-MX" sz="1600" dirty="0" smtClean="0">
                <a:latin typeface="+mn-lt"/>
              </a:rPr>
              <a:t/>
            </a:r>
            <a:br>
              <a:rPr lang="es-MX" sz="1600" dirty="0" smtClean="0">
                <a:latin typeface="+mn-lt"/>
              </a:rPr>
            </a:br>
            <a:r>
              <a:rPr lang="es-MX" sz="1600" dirty="0">
                <a:latin typeface="+mn-lt"/>
              </a:rPr>
              <a:t/>
            </a:r>
            <a:br>
              <a:rPr lang="es-MX" sz="1600" dirty="0">
                <a:latin typeface="+mn-lt"/>
              </a:rPr>
            </a:br>
            <a:r>
              <a:rPr lang="es-MX" sz="1600" dirty="0">
                <a:latin typeface="+mn-lt"/>
              </a:rPr>
              <a:t>Las dependencias y entidades podrán, dentro de su presupuesto autorizado, bajo su responsabilidad y </a:t>
            </a:r>
            <a:r>
              <a:rPr lang="es-MX" sz="1600" dirty="0" smtClean="0">
                <a:latin typeface="+mn-lt"/>
              </a:rPr>
              <a:t/>
            </a:r>
            <a:br>
              <a:rPr lang="es-MX" sz="1600" dirty="0" smtClean="0">
                <a:latin typeface="+mn-lt"/>
              </a:rPr>
            </a:br>
            <a:r>
              <a:rPr lang="es-MX" sz="1600" dirty="0">
                <a:latin typeface="+mn-lt"/>
              </a:rPr>
              <a:t/>
            </a:r>
            <a:br>
              <a:rPr lang="es-MX" sz="1600" dirty="0">
                <a:latin typeface="+mn-lt"/>
              </a:rPr>
            </a:br>
            <a:r>
              <a:rPr lang="es-MX" sz="1600" dirty="0" smtClean="0">
                <a:latin typeface="+mn-lt"/>
              </a:rPr>
              <a:t/>
            </a:r>
            <a:br>
              <a:rPr lang="es-MX" sz="1600" dirty="0" smtClean="0">
                <a:latin typeface="+mn-lt"/>
              </a:rPr>
            </a:br>
            <a:r>
              <a:rPr lang="es-MX" sz="1600" b="1" dirty="0">
                <a:latin typeface="+mn-lt"/>
              </a:rPr>
              <a:t>Artículo 14. </a:t>
            </a:r>
            <a:r>
              <a:rPr lang="es-MX" sz="1600" dirty="0">
                <a:latin typeface="+mn-lt"/>
              </a:rPr>
              <a:t>En los procedimientos de contratación de carácter internacional abierto, las dependencias y entidades optarán, en igualdad de condiciones, por el empleo de los recursos humanos del país y por la adquisición y arrendamiento de bienes producidos en el país y que cuenten con el porcentaje de contenido nacional indicado en el artículo 28 fracción I, de esta Ley, los cuales deberán contar, en la comparación económica de las proposiciones, con un margen hasta del quince por ciento de preferencia en el precio respecto de los bienes de importación, conforme a las reglas que establezca la Secretaría de Economía, previa opinión de la Secretaría y de la Secretaría de la Función Pública</a:t>
            </a:r>
            <a:r>
              <a:rPr lang="es-MX" sz="1600" dirty="0" smtClean="0">
                <a:latin typeface="+mn-lt"/>
              </a:rPr>
              <a:t>.</a:t>
            </a:r>
            <a:endParaRPr lang="es-MX" sz="1600" dirty="0">
              <a:latin typeface="+mn-lt"/>
            </a:endParaRPr>
          </a:p>
        </p:txBody>
      </p:sp>
      <p:sp>
        <p:nvSpPr>
          <p:cNvPr id="3" name="Rectángulo 2"/>
          <p:cNvSpPr/>
          <p:nvPr/>
        </p:nvSpPr>
        <p:spPr>
          <a:xfrm>
            <a:off x="609290" y="350276"/>
            <a:ext cx="9317294" cy="646331"/>
          </a:xfrm>
          <a:prstGeom prst="rect">
            <a:avLst/>
          </a:prstGeom>
        </p:spPr>
        <p:txBody>
          <a:bodyPr wrap="none">
            <a:spAutoFit/>
          </a:bodyPr>
          <a:lstStyle/>
          <a:p>
            <a:r>
              <a:rPr lang="es-MX" sz="3600" dirty="0" smtClean="0">
                <a:solidFill>
                  <a:srgbClr val="000078"/>
                </a:solidFill>
                <a:latin typeface="Impact" panose="020B0806030902050204" pitchFamily="34" charset="0"/>
              </a:rPr>
              <a:t>Algunas herramientas </a:t>
            </a:r>
            <a:r>
              <a:rPr lang="es-MX" sz="3600" dirty="0">
                <a:solidFill>
                  <a:srgbClr val="000078"/>
                </a:solidFill>
                <a:latin typeface="Impact" panose="020B0806030902050204" pitchFamily="34" charset="0"/>
              </a:rPr>
              <a:t>de tipo </a:t>
            </a:r>
            <a:r>
              <a:rPr lang="es-MX" sz="3600" dirty="0" smtClean="0">
                <a:solidFill>
                  <a:srgbClr val="000078"/>
                </a:solidFill>
                <a:latin typeface="Impact" panose="020B0806030902050204" pitchFamily="34" charset="0"/>
              </a:rPr>
              <a:t>vertical en México</a:t>
            </a:r>
            <a:endParaRPr lang="es-MX" sz="3600" dirty="0">
              <a:solidFill>
                <a:srgbClr val="000078"/>
              </a:solidFill>
              <a:latin typeface="Impact" panose="020B0806030902050204" pitchFamily="34" charset="0"/>
            </a:endParaRPr>
          </a:p>
        </p:txBody>
      </p:sp>
    </p:spTree>
    <p:extLst>
      <p:ext uri="{BB962C8B-B14F-4D97-AF65-F5344CB8AC3E}">
        <p14:creationId xmlns:p14="http://schemas.microsoft.com/office/powerpoint/2010/main" val="17041331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63061" y="625389"/>
            <a:ext cx="11383107" cy="5755422"/>
          </a:xfrm>
          <a:prstGeom prst="rect">
            <a:avLst/>
          </a:prstGeom>
        </p:spPr>
        <p:txBody>
          <a:bodyPr wrap="square">
            <a:spAutoFit/>
          </a:bodyPr>
          <a:lstStyle/>
          <a:p>
            <a:r>
              <a:rPr lang="es-MX" sz="1600" b="0" i="0" u="none" strike="noStrike" baseline="0" dirty="0" smtClean="0">
                <a:solidFill>
                  <a:srgbClr val="000000"/>
                </a:solidFill>
              </a:rPr>
              <a:t>En el caso de licitación pública para la adquisición de bienes, arrendamientos o servicios que utilicen la evaluación de puntos y porcentajes, se otorgarán puntos en los términos de esta Ley, a personas con discapacidad o a la empresa que cuente con trabajadores con discapacidad en una proporción del cinco por ciento cuando menos de la totalidad de su planta de empleados, cuya antigüedad no sea inferior a seis meses, misma que se comprobará con el aviso de alta al régimen obligatorio del Instituto Mexicano del Seguro Social. Asimismo, se otorgarán puntos a las micros, pequeñas o medianas empresas que produzcan bienes con innovación tecnológica, conforme a la constancia correspondiente emitida por el Instituto Mexicano de la Propiedad Industrial, la cual no podrá tener una vigencia mayor a cinco años. </a:t>
            </a:r>
          </a:p>
          <a:p>
            <a:endParaRPr lang="es-MX" sz="1600" dirty="0">
              <a:solidFill>
                <a:srgbClr val="000000"/>
              </a:solidFill>
            </a:endParaRPr>
          </a:p>
          <a:p>
            <a:r>
              <a:rPr lang="es-MX" sz="1600" b="1" dirty="0"/>
              <a:t>Artículo 17. </a:t>
            </a:r>
            <a:r>
              <a:rPr lang="es-MX" sz="1600" dirty="0"/>
              <a:t>La Secretaría de la Función Pública, mediante disposiciones de carácter general, oyendo la opinión de la Secretaría de Economía, determinará, en su caso, los bienes, arrendamientos o servicios de uso generalizado que, en forma consolidada, podrán adquirir, arrendar o contratar las dependencias y entidades con objeto de obtener las mejores condiciones en cuanto a calidad, precio y oportunidad, y apoyar en condiciones de competencia a las áreas prioritarias del desarrollo. </a:t>
            </a:r>
            <a:endParaRPr lang="es-MX" sz="1600" dirty="0" smtClean="0"/>
          </a:p>
          <a:p>
            <a:endParaRPr lang="es-MX" sz="1600" dirty="0"/>
          </a:p>
          <a:p>
            <a:r>
              <a:rPr lang="es-MX" sz="1600" b="1" dirty="0"/>
              <a:t>Artículo 23</a:t>
            </a:r>
            <a:r>
              <a:rPr lang="es-MX" sz="1600" dirty="0"/>
              <a:t>. El Ejecutivo Federal, por conducto de la Secretaría de la Función Pública, determinará las dependencias y entidades que deberán instalar comisiones consultivas mixtas de abastecimiento, en función del volumen, características e importancia de las a</a:t>
            </a:r>
            <a:r>
              <a:rPr lang="es-MX" sz="1600" dirty="0" smtClean="0"/>
              <a:t>dquisiciones</a:t>
            </a:r>
            <a:r>
              <a:rPr lang="es-MX" sz="1600" dirty="0"/>
              <a:t>, arrendamientos y servicios que contraten. Dichas comisiones tendrán por objeto</a:t>
            </a:r>
            <a:r>
              <a:rPr lang="es-MX" sz="1600" dirty="0" smtClean="0"/>
              <a:t>:  </a:t>
            </a:r>
            <a:endParaRPr lang="es-MX" sz="1600" dirty="0"/>
          </a:p>
          <a:p>
            <a:endParaRPr lang="es-MX" sz="1600" dirty="0" smtClean="0"/>
          </a:p>
          <a:p>
            <a:r>
              <a:rPr lang="es-MX" sz="1600" dirty="0" smtClean="0"/>
              <a:t>I</a:t>
            </a:r>
            <a:r>
              <a:rPr lang="es-MX" sz="1600" dirty="0"/>
              <a:t>. Propiciar y fortalecer la comunicación de las propias dependencias y entidades con los proveedores, a fin de lograr una mejor planeación de las adquisiciones, arrendamientos y servicios; </a:t>
            </a:r>
          </a:p>
          <a:p>
            <a:r>
              <a:rPr lang="es-MX" sz="1600" dirty="0"/>
              <a:t>II. Colaborar en la instrumentación de programas de desarrollo de proveedores nacionales; </a:t>
            </a:r>
            <a:endParaRPr lang="es-MX" sz="1600" dirty="0" smtClean="0"/>
          </a:p>
          <a:p>
            <a:r>
              <a:rPr lang="es-MX" sz="1600" dirty="0" smtClean="0"/>
              <a:t>III</a:t>
            </a:r>
            <a:r>
              <a:rPr lang="es-MX" sz="1600" dirty="0"/>
              <a:t>. Promover y acordar programas de sustitución eficiente de importaciones, así como de simplificación interna de trámites administrativos que realicen las dependencias o entidades relacionados con las adquisiciones, arrendamientos y servicios; </a:t>
            </a:r>
          </a:p>
          <a:p>
            <a:r>
              <a:rPr lang="es-MX" sz="1600" dirty="0"/>
              <a:t>IV. Emitir recomendaciones sobre metas de utilización de las reservas de compras pactadas con otros países</a:t>
            </a:r>
            <a:r>
              <a:rPr lang="es-MX" sz="1600" dirty="0" smtClean="0"/>
              <a:t>;</a:t>
            </a:r>
            <a:endParaRPr lang="es-MX" sz="1600" dirty="0"/>
          </a:p>
        </p:txBody>
      </p:sp>
    </p:spTree>
    <p:extLst>
      <p:ext uri="{BB962C8B-B14F-4D97-AF65-F5344CB8AC3E}">
        <p14:creationId xmlns:p14="http://schemas.microsoft.com/office/powerpoint/2010/main" val="15485640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92723" y="0"/>
            <a:ext cx="11529647" cy="7294305"/>
          </a:xfrm>
          <a:prstGeom prst="rect">
            <a:avLst/>
          </a:prstGeom>
        </p:spPr>
        <p:txBody>
          <a:bodyPr wrap="square">
            <a:spAutoFit/>
          </a:bodyPr>
          <a:lstStyle/>
          <a:p>
            <a:endParaRPr lang="es-MX" dirty="0">
              <a:latin typeface="Arial" panose="020B0604020202020204" pitchFamily="34" charset="0"/>
            </a:endParaRPr>
          </a:p>
          <a:p>
            <a:r>
              <a:rPr lang="es-MX" b="0" i="0" u="none" strike="noStrike" baseline="0" dirty="0" smtClean="0">
                <a:latin typeface="Arial" panose="020B0604020202020204" pitchFamily="34" charset="0"/>
              </a:rPr>
              <a:t> </a:t>
            </a:r>
            <a:r>
              <a:rPr lang="es-MX" sz="1600" b="1" dirty="0"/>
              <a:t>Artículo 28. </a:t>
            </a:r>
            <a:r>
              <a:rPr lang="es-MX" sz="1600" dirty="0"/>
              <a:t>El carácter de las licitaciones públicas, será: </a:t>
            </a:r>
            <a:endParaRPr lang="es-MX" sz="1600" dirty="0" smtClean="0"/>
          </a:p>
          <a:p>
            <a:endParaRPr lang="es-MX" sz="1600" dirty="0"/>
          </a:p>
          <a:p>
            <a:r>
              <a:rPr lang="es-MX" sz="1600" b="1" dirty="0" smtClean="0"/>
              <a:t>I. </a:t>
            </a:r>
            <a:r>
              <a:rPr lang="es-MX" sz="1600" dirty="0" smtClean="0"/>
              <a:t>Nacional</a:t>
            </a:r>
            <a:r>
              <a:rPr lang="es-MX" sz="1600" dirty="0"/>
              <a:t>, en la cual únicamente podrán participar personas de nacionalidad mexicana y los bienes a adquirir sean producidos en el país y cuenten, por lo menos, con un cincuenta por ciento de contenido nacional, el que se determinará tomando en cuenta la mano de obra, insumos de los bienes y demás aspectos que determine la Secretaría de Economía mediante reglas de carácter general, o bien, por encontrarse debajo de los umbrales previstos en los tratados, o cuando habiéndose rebasado éstos, se haya realizado la reserva correspondiente. </a:t>
            </a:r>
            <a:r>
              <a:rPr lang="es-MX" sz="1600" dirty="0" smtClean="0"/>
              <a:t> La </a:t>
            </a:r>
            <a:r>
              <a:rPr lang="es-MX" sz="1600" dirty="0"/>
              <a:t>Secretaría de Economía mediante reglas de carácter general establecerá los casos de excepción correspondientes a dicho contenido, así como un procedimiento expedito para determinar el porcentaje del mismo, previa opinión de la Secretaría y de la Secretaría de la Función Pública. </a:t>
            </a:r>
            <a:r>
              <a:rPr lang="es-MX" sz="1600" dirty="0" smtClean="0"/>
              <a:t> Tratándose </a:t>
            </a:r>
            <a:r>
              <a:rPr lang="es-MX" sz="1600" dirty="0"/>
              <a:t>de la contratación de arrendamientos y servicios, únicamente podrán participar personas de nacionalidad mexicana. </a:t>
            </a:r>
            <a:endParaRPr lang="es-MX" sz="1600" dirty="0" smtClean="0"/>
          </a:p>
          <a:p>
            <a:pPr marL="400050" indent="-400050">
              <a:buAutoNum type="romanUcPeriod"/>
            </a:pPr>
            <a:endParaRPr lang="es-MX" sz="1600" dirty="0"/>
          </a:p>
          <a:p>
            <a:r>
              <a:rPr lang="es-MX" sz="1600" b="1" dirty="0"/>
              <a:t>II. </a:t>
            </a:r>
            <a:r>
              <a:rPr lang="es-MX" sz="1600" dirty="0"/>
              <a:t>Internacional bajo la cobertura de tratados, en la que sólo podrán participar licitantes mexicanos y extranjeros de países con los que nuestro país tenga celebrado un tratado de libre comercio con capítulo de compras gubernamentales, cuando resulte obligatorio conforme a lo establecido en los tratados de libre comercio, que contengan disposiciones en materia de compras del sector público y bajo cuya cobertura expresa se haya convocado la licitación, de acuerdo a las reglas de origen que prevean los tratados y las reglas de carácter general, para bienes nacionales que emita la Secretaría de Economía, previa opinión de la Secretaría de la Función Pública, y </a:t>
            </a:r>
          </a:p>
          <a:p>
            <a:endParaRPr lang="es-MX" sz="1600" b="1" dirty="0" smtClean="0"/>
          </a:p>
          <a:p>
            <a:r>
              <a:rPr lang="es-MX" sz="1600" b="1" dirty="0" smtClean="0"/>
              <a:t>III</a:t>
            </a:r>
            <a:r>
              <a:rPr lang="es-MX" sz="1600" b="1" dirty="0"/>
              <a:t>. </a:t>
            </a:r>
            <a:r>
              <a:rPr lang="es-MX" sz="1600" dirty="0"/>
              <a:t>Internacionales abiertas, en las que podrán participar licitantes mexicanos y extranjeros, cualquiera que sea el origen de los bienes a adquirir o arrendar y de los servicios a contratar, cuando: </a:t>
            </a:r>
          </a:p>
          <a:p>
            <a:pPr marL="342900" indent="-342900">
              <a:buAutoNum type="alphaLcParenR"/>
            </a:pPr>
            <a:r>
              <a:rPr lang="es-MX" sz="1600" dirty="0"/>
              <a:t>Se haya realizado una de carácter nacional que se declaró desierta, o </a:t>
            </a:r>
          </a:p>
          <a:p>
            <a:pPr marL="342900" indent="-342900">
              <a:buAutoNum type="alphaLcParenR"/>
            </a:pPr>
            <a:r>
              <a:rPr lang="es-MX" sz="1600" dirty="0"/>
              <a:t>En las licitaciones previstas en esta fracción, para determinar la conveniencia de precio de los bienes, arrendamientos o servicios, se considerará un margen hasta del quince por ciento a favor del precio más bajo prevaleciente en el mercado nacional, en igualdad de condiciones, respecto de los precios de bienes, arrendamientos o servicios de procedencia extranjera que resulten de la investigación de mercado correspondiente</a:t>
            </a:r>
            <a:r>
              <a:rPr lang="es-MX" sz="1600" dirty="0" smtClean="0"/>
              <a:t>. </a:t>
            </a:r>
          </a:p>
          <a:p>
            <a:pPr marL="342900" indent="-342900">
              <a:buAutoNum type="alphaLcParenR"/>
            </a:pPr>
            <a:r>
              <a:rPr lang="es-MX" sz="1600" dirty="0" smtClean="0"/>
              <a:t>Tratándose </a:t>
            </a:r>
            <a:r>
              <a:rPr lang="es-MX" sz="1600" dirty="0"/>
              <a:t>de licitaciones públicas en las que participen de manera individual micro, pequeñas y medianas empresas nacionales, no se aplicará la modalidad de ofertas subsecuentes de descuento. </a:t>
            </a:r>
          </a:p>
          <a:p>
            <a:r>
              <a:rPr lang="es-MX" sz="1600" dirty="0"/>
              <a:t> </a:t>
            </a:r>
          </a:p>
          <a:p>
            <a:pPr marL="400050" indent="-400050">
              <a:buAutoNum type="romanUcPeriod"/>
            </a:pPr>
            <a:endParaRPr lang="es-MX" sz="1600" dirty="0"/>
          </a:p>
        </p:txBody>
      </p:sp>
    </p:spTree>
    <p:extLst>
      <p:ext uri="{BB962C8B-B14F-4D97-AF65-F5344CB8AC3E}">
        <p14:creationId xmlns:p14="http://schemas.microsoft.com/office/powerpoint/2010/main" val="35405974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39262" y="351692"/>
            <a:ext cx="10867293" cy="6247864"/>
          </a:xfrm>
          <a:prstGeom prst="rect">
            <a:avLst/>
          </a:prstGeom>
        </p:spPr>
        <p:txBody>
          <a:bodyPr wrap="square">
            <a:spAutoFit/>
          </a:bodyPr>
          <a:lstStyle/>
          <a:p>
            <a:r>
              <a:rPr lang="es-MX" sz="1600" b="1" i="0" u="none" strike="noStrike" baseline="0" dirty="0" smtClean="0">
                <a:solidFill>
                  <a:srgbClr val="000000"/>
                </a:solidFill>
              </a:rPr>
              <a:t>Artículo 36 Bis. </a:t>
            </a:r>
            <a:r>
              <a:rPr lang="es-MX" sz="1600" b="0" i="0" u="none" strike="noStrike" baseline="0" dirty="0" smtClean="0">
                <a:solidFill>
                  <a:srgbClr val="000000"/>
                </a:solidFill>
              </a:rPr>
              <a:t>Una vez hecha la evaluación de las proposiciones, el contrato se adjudicará al licitante cuya oferta resulte solvente, porque cumple con los requisitos legales, técnicos y económicos establecidos en la convocatoria a la licitación, y por tanto garantiza el cumplimiento de las obligaciones respectivas y, en su caso: </a:t>
            </a:r>
          </a:p>
          <a:p>
            <a:endParaRPr lang="es-MX" sz="1600" b="0" i="0" u="none" strike="noStrike" baseline="0" dirty="0" smtClean="0">
              <a:solidFill>
                <a:srgbClr val="000000"/>
              </a:solidFill>
            </a:endParaRPr>
          </a:p>
          <a:p>
            <a:pPr marL="400050" indent="-400050">
              <a:buAutoNum type="romanUcPeriod"/>
            </a:pPr>
            <a:r>
              <a:rPr lang="es-MX" sz="1600" b="0" i="0" u="none" strike="noStrike" baseline="0" dirty="0" smtClean="0">
                <a:solidFill>
                  <a:srgbClr val="000000"/>
                </a:solidFill>
              </a:rPr>
              <a:t>La proposición haya obtenido el mejor resultado en la evaluación combinada de puntos y porcentajes, o bien, de costo beneficio; </a:t>
            </a:r>
            <a:endParaRPr lang="es-MX" sz="1600" dirty="0">
              <a:solidFill>
                <a:srgbClr val="000000"/>
              </a:solidFill>
            </a:endParaRPr>
          </a:p>
          <a:p>
            <a:r>
              <a:rPr lang="es-MX" sz="1600" b="1" i="0" u="none" strike="noStrike" baseline="0" dirty="0" smtClean="0"/>
              <a:t>II. </a:t>
            </a:r>
            <a:r>
              <a:rPr lang="es-MX" sz="1600" b="0" i="0" u="none" strike="noStrike" baseline="0" dirty="0" smtClean="0"/>
              <a:t>De no haberse utilizado las modalidades mencionadas en la fracción anterior, la proposición hubiera ofertado el precio más bajo, siempre y cuando éste resulte conveniente. Los precios ofertados que se encuentren por debajo del precio conveniente, podrán ser desechados por la convocante, y </a:t>
            </a:r>
          </a:p>
          <a:p>
            <a:r>
              <a:rPr lang="es-MX" sz="1600" b="1" i="0" u="none" strike="noStrike" baseline="0" dirty="0" smtClean="0"/>
              <a:t>III. </a:t>
            </a:r>
            <a:r>
              <a:rPr lang="es-MX" sz="1600" b="0" i="0" u="none" strike="noStrike" baseline="0" dirty="0" smtClean="0"/>
              <a:t>A quien oferte el precio más bajo que resulte del uso de la modalidad de ofertas subsecuentes de descuentos, siempre y cuando la proposición resulte solvente técnica y económicamente. </a:t>
            </a:r>
          </a:p>
          <a:p>
            <a:endParaRPr lang="es-MX" sz="1600" b="0" i="0" u="none" strike="noStrike" baseline="0" dirty="0" smtClean="0"/>
          </a:p>
          <a:p>
            <a:r>
              <a:rPr lang="es-MX" sz="1600" b="0" i="0" u="none" strike="noStrike" baseline="0" dirty="0" smtClean="0"/>
              <a:t>Para los casos señalados en las fracciones I y II de este artículo, en caso de existir igualdad de condiciones, se dará preferencia a las personas que integren el sector de micro, pequeñas y medianas empresas nacionales. </a:t>
            </a:r>
          </a:p>
          <a:p>
            <a:endParaRPr lang="es-MX" sz="1600" dirty="0"/>
          </a:p>
          <a:p>
            <a:r>
              <a:rPr lang="es-MX" sz="1600" b="1" dirty="0" smtClean="0"/>
              <a:t>Artículo </a:t>
            </a:r>
            <a:r>
              <a:rPr lang="es-MX" sz="1600" b="1" dirty="0"/>
              <a:t>51. </a:t>
            </a:r>
            <a:r>
              <a:rPr lang="es-MX" sz="1600" dirty="0"/>
              <a:t>La fecha de pago al proveedor estipulada en los contratos quedará sujeta a las condiciones que establezcan las mismas; sin embargo, no podrá exceder de veinte días naturales contados a partir de la entrega de la factura respectiva, previa entrega de los bienes o prestación de los servicios en los términos del contrato. </a:t>
            </a:r>
            <a:endParaRPr lang="es-MX" sz="1600" dirty="0" smtClean="0"/>
          </a:p>
          <a:p>
            <a:endParaRPr lang="es-MX" sz="1600" dirty="0" smtClean="0"/>
          </a:p>
          <a:p>
            <a:r>
              <a:rPr lang="es-MX" sz="1600" b="1" dirty="0"/>
              <a:t>DÉCIMO PRIMERO. </a:t>
            </a:r>
            <a:r>
              <a:rPr lang="es-MX" sz="1600" dirty="0"/>
              <a:t>La Secretaría de Economía incrementará progresivamente el porcentaje de contenido nacional a que se refiere la fracción I del artículo 28 de la Ley de Adquisiciones, Arrendamientos y Servicios del Sector Público, hasta un sesenta y cinco por ciento, en un plazo de tres años, contados a partir de la entrada en vigor del presente Decreto. </a:t>
            </a:r>
            <a:endParaRPr lang="es-MX" sz="1600" b="0" i="0" u="none" strike="noStrike" baseline="0" dirty="0"/>
          </a:p>
          <a:p>
            <a:endParaRPr lang="es-MX" sz="1600" b="0" i="0" u="none" strike="noStrike" baseline="0" dirty="0" smtClean="0"/>
          </a:p>
          <a:p>
            <a:endParaRPr lang="es-MX" sz="1600" dirty="0"/>
          </a:p>
          <a:p>
            <a:endParaRPr lang="es-MX" sz="1600" dirty="0"/>
          </a:p>
        </p:txBody>
      </p:sp>
    </p:spTree>
    <p:extLst>
      <p:ext uri="{BB962C8B-B14F-4D97-AF65-F5344CB8AC3E}">
        <p14:creationId xmlns:p14="http://schemas.microsoft.com/office/powerpoint/2010/main" val="6323198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40631" y="1107503"/>
            <a:ext cx="11333747" cy="923330"/>
          </a:xfrm>
          <a:prstGeom prst="rect">
            <a:avLst/>
          </a:prstGeom>
        </p:spPr>
        <p:txBody>
          <a:bodyPr wrap="square">
            <a:spAutoFit/>
          </a:bodyPr>
          <a:lstStyle/>
          <a:p>
            <a:r>
              <a:rPr lang="es-MX" b="1" dirty="0"/>
              <a:t>Artículo 106.- </a:t>
            </a:r>
            <a:r>
              <a:rPr lang="es-MX" dirty="0"/>
              <a:t>La Secretaría de la Función Pública considerará las propuestas que formule la Comisión Intersecretarial de Compras y Obras de la Administración Pública Federal a la Micro, Pequeña y Mediana Empresa para incorporar en </a:t>
            </a:r>
            <a:r>
              <a:rPr lang="es-MX" dirty="0" err="1"/>
              <a:t>CompraNet</a:t>
            </a:r>
            <a:r>
              <a:rPr lang="es-MX" dirty="0"/>
              <a:t> la información relativa a las contrataciones realizadas con las MIPYMES. </a:t>
            </a:r>
          </a:p>
        </p:txBody>
      </p:sp>
      <p:sp>
        <p:nvSpPr>
          <p:cNvPr id="3" name="Rectángulo 2"/>
          <p:cNvSpPr/>
          <p:nvPr/>
        </p:nvSpPr>
        <p:spPr>
          <a:xfrm>
            <a:off x="240631" y="229960"/>
            <a:ext cx="2558714" cy="646331"/>
          </a:xfrm>
          <a:prstGeom prst="rect">
            <a:avLst/>
          </a:prstGeom>
        </p:spPr>
        <p:txBody>
          <a:bodyPr wrap="none">
            <a:spAutoFit/>
          </a:bodyPr>
          <a:lstStyle/>
          <a:p>
            <a:r>
              <a:rPr lang="es-MX" sz="3600" dirty="0" smtClean="0">
                <a:solidFill>
                  <a:srgbClr val="000078"/>
                </a:solidFill>
                <a:latin typeface="Impact" panose="020B0806030902050204" pitchFamily="34" charset="0"/>
              </a:rPr>
              <a:t>Reglamento </a:t>
            </a:r>
            <a:endParaRPr lang="es-MX" sz="3600" dirty="0">
              <a:solidFill>
                <a:srgbClr val="000078"/>
              </a:solidFill>
              <a:latin typeface="Impact" panose="020B0806030902050204" pitchFamily="34" charset="0"/>
            </a:endParaRPr>
          </a:p>
        </p:txBody>
      </p:sp>
    </p:spTree>
    <p:extLst>
      <p:ext uri="{BB962C8B-B14F-4D97-AF65-F5344CB8AC3E}">
        <p14:creationId xmlns:p14="http://schemas.microsoft.com/office/powerpoint/2010/main" val="2941986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2727941512"/>
              </p:ext>
            </p:extLst>
          </p:nvPr>
        </p:nvGraphicFramePr>
        <p:xfrm>
          <a:off x="1661301" y="1359843"/>
          <a:ext cx="8458200" cy="4606290"/>
        </p:xfrm>
        <a:graphic>
          <a:graphicData uri="http://schemas.openxmlformats.org/drawingml/2006/table">
            <a:tbl>
              <a:tblPr firstRow="1" bandRow="1">
                <a:tableStyleId>{5C22544A-7EE6-4342-B048-85BDC9FD1C3A}</a:tableStyleId>
              </a:tblPr>
              <a:tblGrid>
                <a:gridCol w="2114550"/>
                <a:gridCol w="2114550"/>
                <a:gridCol w="2114550"/>
                <a:gridCol w="2114550"/>
              </a:tblGrid>
              <a:tr h="285750">
                <a:tc>
                  <a:txBody>
                    <a:bodyPr/>
                    <a:lstStyle/>
                    <a:p>
                      <a:pPr algn="ctr"/>
                      <a:r>
                        <a:rPr lang="es-MX" sz="1800" dirty="0" smtClean="0">
                          <a:latin typeface="Arial" panose="020B0604020202020204" pitchFamily="34" charset="0"/>
                          <a:cs typeface="Arial" panose="020B0604020202020204" pitchFamily="34" charset="0"/>
                        </a:rPr>
                        <a:t>País</a:t>
                      </a:r>
                      <a:endParaRPr lang="es-MX" sz="18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MX" sz="1800" dirty="0" smtClean="0">
                          <a:latin typeface="Arial" panose="020B0604020202020204" pitchFamily="34" charset="0"/>
                          <a:cs typeface="Arial" panose="020B0604020202020204" pitchFamily="34" charset="0"/>
                        </a:rPr>
                        <a:t>Número de empleos</a:t>
                      </a:r>
                      <a:endParaRPr lang="es-MX" sz="18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MX" sz="1800" dirty="0" smtClean="0">
                          <a:latin typeface="Arial" panose="020B0604020202020204" pitchFamily="34" charset="0"/>
                          <a:cs typeface="Arial" panose="020B0604020202020204" pitchFamily="34" charset="0"/>
                        </a:rPr>
                        <a:t>Ventas máximas</a:t>
                      </a:r>
                    </a:p>
                    <a:p>
                      <a:pPr algn="ctr"/>
                      <a:r>
                        <a:rPr lang="es-MX" sz="1800" dirty="0" smtClean="0">
                          <a:latin typeface="Arial" panose="020B0604020202020204" pitchFamily="34" charset="0"/>
                          <a:cs typeface="Arial" panose="020B0604020202020204" pitchFamily="34" charset="0"/>
                        </a:rPr>
                        <a:t>(USD)</a:t>
                      </a:r>
                      <a:endParaRPr lang="es-MX" sz="18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MX" sz="1800" dirty="0" smtClean="0">
                          <a:latin typeface="Arial" panose="020B0604020202020204" pitchFamily="34" charset="0"/>
                          <a:cs typeface="Arial" panose="020B0604020202020204" pitchFamily="34" charset="0"/>
                        </a:rPr>
                        <a:t>Monto de préstamo</a:t>
                      </a:r>
                    </a:p>
                    <a:p>
                      <a:pPr algn="ctr"/>
                      <a:r>
                        <a:rPr lang="es-MX" sz="1800" dirty="0" smtClean="0">
                          <a:latin typeface="Arial" panose="020B0604020202020204" pitchFamily="34" charset="0"/>
                          <a:cs typeface="Arial" panose="020B0604020202020204" pitchFamily="34" charset="0"/>
                        </a:rPr>
                        <a:t>(USD)</a:t>
                      </a:r>
                      <a:endParaRPr lang="es-MX" sz="1800" dirty="0">
                        <a:latin typeface="Arial" panose="020B0604020202020204" pitchFamily="34" charset="0"/>
                        <a:cs typeface="Arial" panose="020B0604020202020204" pitchFamily="34" charset="0"/>
                      </a:endParaRPr>
                    </a:p>
                  </a:txBody>
                  <a:tcPr marL="68580" marR="68580" marT="34290" marB="34290" anchor="ctr"/>
                </a:tc>
              </a:tr>
              <a:tr h="285750">
                <a:tc gridSpan="4">
                  <a:txBody>
                    <a:bodyPr/>
                    <a:lstStyle/>
                    <a:p>
                      <a:pPr algn="ctr"/>
                      <a:r>
                        <a:rPr lang="es-MX" sz="1400" b="1" dirty="0" smtClean="0">
                          <a:latin typeface="Arial" panose="020B0604020202020204" pitchFamily="34" charset="0"/>
                          <a:cs typeface="Arial" panose="020B0604020202020204" pitchFamily="34" charset="0"/>
                        </a:rPr>
                        <a:t>AMÉRICA LATINA</a:t>
                      </a:r>
                      <a:endParaRPr lang="es-MX" sz="1400" b="1" dirty="0">
                        <a:latin typeface="Arial" panose="020B0604020202020204" pitchFamily="34" charset="0"/>
                        <a:cs typeface="Arial" panose="020B0604020202020204" pitchFamily="34" charset="0"/>
                      </a:endParaRPr>
                    </a:p>
                  </a:txBody>
                  <a:tcPr marL="68580" marR="68580" marT="34290" marB="34290"/>
                </a:tc>
                <a:tc hMerge="1">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hMerge="1">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hMerge="1">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Argentina</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23,900,000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Costa Rica</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540,000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República Dominicana</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13,879</a:t>
                      </a: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El Salvador</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50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1,000,000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Guatemala</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19,604</a:t>
                      </a: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Panamá</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2,500,000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Perú</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9,962</a:t>
                      </a: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Uruguay</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100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3,323,292</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r h="285750">
                <a:tc gridSpan="4">
                  <a:txBody>
                    <a:bodyPr/>
                    <a:lstStyle/>
                    <a:p>
                      <a:pPr algn="ctr"/>
                      <a:r>
                        <a:rPr lang="es-MX" sz="1400" b="1" dirty="0" smtClean="0">
                          <a:latin typeface="Arial" panose="020B0604020202020204" pitchFamily="34" charset="0"/>
                          <a:cs typeface="Arial" panose="020B0604020202020204" pitchFamily="34" charset="0"/>
                        </a:rPr>
                        <a:t>NORTEAMÉRICA</a:t>
                      </a:r>
                      <a:r>
                        <a:rPr lang="es-MX" sz="1400" b="1" baseline="0" dirty="0" smtClean="0">
                          <a:latin typeface="Arial" panose="020B0604020202020204" pitchFamily="34" charset="0"/>
                          <a:cs typeface="Arial" panose="020B0604020202020204" pitchFamily="34" charset="0"/>
                        </a:rPr>
                        <a:t> Y EUROPA…</a:t>
                      </a:r>
                      <a:endParaRPr lang="es-MX" sz="1400" b="1" dirty="0">
                        <a:latin typeface="Arial" panose="020B0604020202020204" pitchFamily="34" charset="0"/>
                        <a:cs typeface="Arial" panose="020B0604020202020204" pitchFamily="34" charset="0"/>
                      </a:endParaRPr>
                    </a:p>
                  </a:txBody>
                  <a:tcPr marL="68580" marR="68580" marT="34290" marB="34290"/>
                </a:tc>
                <a:tc hMerge="1">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hMerge="1">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hMerge="1">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Alemania</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250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69,400,000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Canadá</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499</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43,700,000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4,374,069</a:t>
                      </a: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Eslovenia</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250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48,600,000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bl>
          </a:graphicData>
        </a:graphic>
      </p:graphicFrame>
      <p:sp>
        <p:nvSpPr>
          <p:cNvPr id="6" name="CuadroTexto 5"/>
          <p:cNvSpPr txBox="1"/>
          <p:nvPr/>
        </p:nvSpPr>
        <p:spPr>
          <a:xfrm>
            <a:off x="1506133" y="6301715"/>
            <a:ext cx="9083487" cy="461665"/>
          </a:xfrm>
          <a:prstGeom prst="rect">
            <a:avLst/>
          </a:prstGeom>
          <a:noFill/>
        </p:spPr>
        <p:txBody>
          <a:bodyPr wrap="square" rtlCol="0">
            <a:spAutoFit/>
          </a:bodyPr>
          <a:lstStyle/>
          <a:p>
            <a:r>
              <a:rPr lang="es-MX" sz="1200" dirty="0">
                <a:latin typeface="Arial" panose="020B0604020202020204" pitchFamily="34" charset="0"/>
                <a:cs typeface="Arial" panose="020B0604020202020204" pitchFamily="34" charset="0"/>
              </a:rPr>
              <a:t>Fuente: </a:t>
            </a:r>
            <a:r>
              <a:rPr lang="en-US" sz="1200" dirty="0" err="1">
                <a:latin typeface="Arial" panose="020B0604020202020204" pitchFamily="34" charset="0"/>
                <a:cs typeface="Arial" panose="020B0604020202020204" pitchFamily="34" charset="0"/>
              </a:rPr>
              <a:t>Ardic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Oya</a:t>
            </a:r>
            <a:r>
              <a:rPr lang="en-US" sz="1200" dirty="0">
                <a:latin typeface="Arial" panose="020B0604020202020204" pitchFamily="34" charset="0"/>
                <a:cs typeface="Arial" panose="020B0604020202020204" pitchFamily="34" charset="0"/>
              </a:rPr>
              <a:t> P., </a:t>
            </a:r>
            <a:r>
              <a:rPr lang="en-US" sz="1200" dirty="0" err="1">
                <a:latin typeface="Arial" panose="020B0604020202020204" pitchFamily="34" charset="0"/>
                <a:cs typeface="Arial" panose="020B0604020202020204" pitchFamily="34" charset="0"/>
              </a:rPr>
              <a:t>Natalyia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Mylenko</a:t>
            </a:r>
            <a:r>
              <a:rPr lang="en-US" sz="1200" dirty="0">
                <a:latin typeface="Arial" panose="020B0604020202020204" pitchFamily="34" charset="0"/>
                <a:cs typeface="Arial" panose="020B0604020202020204" pitchFamily="34" charset="0"/>
              </a:rPr>
              <a:t> y Valentina </a:t>
            </a:r>
            <a:r>
              <a:rPr lang="en-US" sz="1200" dirty="0" err="1">
                <a:latin typeface="Arial" panose="020B0604020202020204" pitchFamily="34" charset="0"/>
                <a:cs typeface="Arial" panose="020B0604020202020204" pitchFamily="34" charset="0"/>
              </a:rPr>
              <a:t>Saltane</a:t>
            </a:r>
            <a:r>
              <a:rPr lang="en-US" sz="1200" dirty="0">
                <a:latin typeface="Arial" panose="020B0604020202020204" pitchFamily="34" charset="0"/>
                <a:cs typeface="Arial" panose="020B0604020202020204" pitchFamily="34" charset="0"/>
              </a:rPr>
              <a:t> (2011), </a:t>
            </a:r>
            <a:r>
              <a:rPr lang="en-US" sz="1200" i="1" dirty="0">
                <a:latin typeface="Arial" panose="020B0604020202020204" pitchFamily="34" charset="0"/>
                <a:cs typeface="Arial" panose="020B0604020202020204" pitchFamily="34" charset="0"/>
              </a:rPr>
              <a:t>Small and Medium </a:t>
            </a:r>
            <a:r>
              <a:rPr lang="en-US" sz="1200" i="1" dirty="0" err="1">
                <a:latin typeface="Arial" panose="020B0604020202020204" pitchFamily="34" charset="0"/>
                <a:cs typeface="Arial" panose="020B0604020202020204" pitchFamily="34" charset="0"/>
              </a:rPr>
              <a:t>Entreprises</a:t>
            </a:r>
            <a:r>
              <a:rPr lang="en-US" sz="1200" i="1" dirty="0">
                <a:latin typeface="Arial" panose="020B0604020202020204" pitchFamily="34" charset="0"/>
                <a:cs typeface="Arial" panose="020B0604020202020204" pitchFamily="34" charset="0"/>
              </a:rPr>
              <a:t>: A cross-country analysis with a new data set. </a:t>
            </a:r>
            <a:r>
              <a:rPr lang="en-US" sz="1200" dirty="0">
                <a:latin typeface="Arial" panose="020B0604020202020204" pitchFamily="34" charset="0"/>
                <a:cs typeface="Arial" panose="020B0604020202020204" pitchFamily="34" charset="0"/>
              </a:rPr>
              <a:t>Policy Research Working Paper N° 5538, World Bank, 2011.</a:t>
            </a:r>
          </a:p>
        </p:txBody>
      </p:sp>
      <p:sp>
        <p:nvSpPr>
          <p:cNvPr id="7" name="Título 1"/>
          <p:cNvSpPr txBox="1">
            <a:spLocks/>
          </p:cNvSpPr>
          <p:nvPr/>
        </p:nvSpPr>
        <p:spPr>
          <a:xfrm>
            <a:off x="700238" y="381776"/>
            <a:ext cx="6181825" cy="57029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200" dirty="0" smtClean="0">
                <a:solidFill>
                  <a:srgbClr val="000078"/>
                </a:solidFill>
                <a:latin typeface="Impact" panose="020B0806030902050204" pitchFamily="34" charset="0"/>
                <a:ea typeface="+mn-ea"/>
                <a:cs typeface="+mn-cs"/>
              </a:rPr>
              <a:t>Algunos ejemplos de clasificación</a:t>
            </a:r>
            <a:endParaRPr lang="es-MX" sz="3200" dirty="0">
              <a:solidFill>
                <a:srgbClr val="000078"/>
              </a:solidFill>
              <a:latin typeface="Impact" panose="020B0806030902050204" pitchFamily="34" charset="0"/>
              <a:ea typeface="+mn-ea"/>
              <a:cs typeface="+mn-cs"/>
            </a:endParaRPr>
          </a:p>
        </p:txBody>
      </p:sp>
    </p:spTree>
    <p:extLst>
      <p:ext uri="{BB962C8B-B14F-4D97-AF65-F5344CB8AC3E}">
        <p14:creationId xmlns:p14="http://schemas.microsoft.com/office/powerpoint/2010/main" val="11398930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42946982"/>
              </p:ext>
            </p:extLst>
          </p:nvPr>
        </p:nvGraphicFramePr>
        <p:xfrm>
          <a:off x="1096199" y="1568097"/>
          <a:ext cx="9220200" cy="4450080"/>
        </p:xfrm>
        <a:graphic>
          <a:graphicData uri="http://schemas.openxmlformats.org/drawingml/2006/table">
            <a:tbl>
              <a:tblPr firstRow="1" bandRow="1">
                <a:tableStyleId>{F5AB1C69-6EDB-4FF4-983F-18BD219EF322}</a:tableStyleId>
              </a:tblPr>
              <a:tblGrid>
                <a:gridCol w="2049380"/>
                <a:gridCol w="4097420"/>
                <a:gridCol w="3073400"/>
              </a:tblGrid>
              <a:tr h="414584">
                <a:tc>
                  <a:txBody>
                    <a:bodyPr/>
                    <a:lstStyle/>
                    <a:p>
                      <a:pPr algn="ctr"/>
                      <a:r>
                        <a:rPr lang="es-MX" sz="2000" dirty="0" smtClean="0"/>
                        <a:t>País</a:t>
                      </a:r>
                      <a:endParaRPr lang="es-MX" sz="2000" dirty="0"/>
                    </a:p>
                  </a:txBody>
                  <a:tcPr anchor="ctr">
                    <a:solidFill>
                      <a:schemeClr val="bg2">
                        <a:lumMod val="50000"/>
                      </a:schemeClr>
                    </a:solidFill>
                  </a:tcPr>
                </a:tc>
                <a:tc>
                  <a:txBody>
                    <a:bodyPr/>
                    <a:lstStyle/>
                    <a:p>
                      <a:pPr algn="ctr"/>
                      <a:r>
                        <a:rPr lang="es-MX" sz="2000" dirty="0" smtClean="0"/>
                        <a:t>Política o programa de fomento a las pymes en las compras publicas</a:t>
                      </a:r>
                      <a:endParaRPr lang="es-MX" sz="2000" dirty="0"/>
                    </a:p>
                  </a:txBody>
                  <a:tcPr anchor="ctr">
                    <a:solidFill>
                      <a:schemeClr val="bg2">
                        <a:lumMod val="50000"/>
                      </a:schemeClr>
                    </a:solidFill>
                  </a:tcPr>
                </a:tc>
                <a:tc>
                  <a:txBody>
                    <a:bodyPr/>
                    <a:lstStyle/>
                    <a:p>
                      <a:pPr algn="ctr"/>
                      <a:r>
                        <a:rPr lang="es-MX" sz="2000" dirty="0" smtClean="0"/>
                        <a:t>Enfoque</a:t>
                      </a:r>
                      <a:r>
                        <a:rPr lang="es-MX" sz="2000" baseline="0" dirty="0" smtClean="0"/>
                        <a:t> de la política</a:t>
                      </a:r>
                      <a:endParaRPr lang="es-MX" sz="2000" dirty="0"/>
                    </a:p>
                  </a:txBody>
                  <a:tcPr anchor="ctr">
                    <a:solidFill>
                      <a:schemeClr val="bg2">
                        <a:lumMod val="50000"/>
                      </a:schemeClr>
                    </a:solidFill>
                  </a:tcPr>
                </a:tc>
              </a:tr>
              <a:tr h="414584">
                <a:tc>
                  <a:txBody>
                    <a:bodyPr/>
                    <a:lstStyle/>
                    <a:p>
                      <a:r>
                        <a:rPr lang="es-MX" sz="2800" b="1" dirty="0" smtClean="0"/>
                        <a:t>Argentina</a:t>
                      </a:r>
                      <a:endParaRPr lang="es-MX" sz="2800" b="1" dirty="0"/>
                    </a:p>
                  </a:txBody>
                  <a:tcPr/>
                </a:tc>
                <a:tc>
                  <a:txBody>
                    <a:bodyPr/>
                    <a:lstStyle/>
                    <a:p>
                      <a:pPr marL="285750" indent="-285750">
                        <a:buFont typeface="Wingdings" panose="05000000000000000000" pitchFamily="2" charset="2"/>
                        <a:buChar char="§"/>
                      </a:pPr>
                      <a:r>
                        <a:rPr lang="es-MX" sz="1800" dirty="0" smtClean="0"/>
                        <a:t>Preferencia en la compra de bienes de origen nacional.</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dirty="0" smtClean="0"/>
                        <a:t>Preferencia en el precio de pymes, reserva de mercado y oferta por volúmenes parciales.</a:t>
                      </a:r>
                    </a:p>
                  </a:txBody>
                  <a:tcPr/>
                </a:tc>
                <a:tc>
                  <a:txBody>
                    <a:bodyPr/>
                    <a:lstStyle/>
                    <a:p>
                      <a:pPr marL="285750" indent="-285750">
                        <a:buFont typeface="Wingdings" panose="05000000000000000000" pitchFamily="2" charset="2"/>
                        <a:buChar char="§"/>
                      </a:pPr>
                      <a:r>
                        <a:rPr lang="es-MX" sz="1800" dirty="0" smtClean="0"/>
                        <a:t>De preferencias</a:t>
                      </a:r>
                    </a:p>
                    <a:p>
                      <a:pPr marL="285750" indent="-285750">
                        <a:buFont typeface="Wingdings" panose="05000000000000000000" pitchFamily="2" charset="2"/>
                        <a:buChar char="§"/>
                      </a:pPr>
                      <a:endParaRPr lang="es-MX" sz="1800" dirty="0" smtClean="0"/>
                    </a:p>
                    <a:p>
                      <a:pPr marL="0" indent="0">
                        <a:buFont typeface="Wingdings" panose="05000000000000000000" pitchFamily="2" charset="2"/>
                        <a:buNone/>
                      </a:pPr>
                      <a:endParaRPr lang="es-MX" sz="1800" dirty="0" smtClean="0"/>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dirty="0" smtClean="0"/>
                        <a:t>De preferencias</a:t>
                      </a:r>
                    </a:p>
                    <a:p>
                      <a:endParaRPr lang="es-MX" sz="1800" dirty="0"/>
                    </a:p>
                  </a:txBody>
                  <a:tcPr/>
                </a:tc>
              </a:tr>
              <a:tr h="414584">
                <a:tc>
                  <a:txBody>
                    <a:bodyPr/>
                    <a:lstStyle/>
                    <a:p>
                      <a:r>
                        <a:rPr lang="es-MX" sz="2800" b="1" kern="1200" dirty="0" smtClean="0">
                          <a:solidFill>
                            <a:schemeClr val="dk1"/>
                          </a:solidFill>
                          <a:latin typeface="+mn-lt"/>
                          <a:ea typeface="+mn-ea"/>
                          <a:cs typeface="+mn-cs"/>
                        </a:rPr>
                        <a:t>Bolivia</a:t>
                      </a:r>
                      <a:endParaRPr lang="es-MX" sz="2800" b="1" kern="1200" dirty="0">
                        <a:solidFill>
                          <a:schemeClr val="dk1"/>
                        </a:solidFill>
                        <a:latin typeface="+mn-lt"/>
                        <a:ea typeface="+mn-ea"/>
                        <a:cs typeface="+mn-cs"/>
                      </a:endParaRPr>
                    </a:p>
                  </a:txBody>
                  <a:tcPr/>
                </a:tc>
                <a:tc>
                  <a:txBody>
                    <a:bodyPr/>
                    <a:lstStyle/>
                    <a:p>
                      <a:pPr marL="285750" indent="-285750">
                        <a:buFont typeface="Wingdings" panose="05000000000000000000" pitchFamily="2" charset="2"/>
                        <a:buChar char="§"/>
                      </a:pPr>
                      <a:r>
                        <a:rPr lang="es-MX" sz="1800" kern="1200" dirty="0" smtClean="0">
                          <a:solidFill>
                            <a:schemeClr val="dk1"/>
                          </a:solidFill>
                          <a:latin typeface="+mn-lt"/>
                          <a:ea typeface="+mn-ea"/>
                          <a:cs typeface="+mn-cs"/>
                        </a:rPr>
                        <a:t>Portal de internet que facilita el acceso a la información.</a:t>
                      </a:r>
                    </a:p>
                    <a:p>
                      <a:pPr marL="285750" indent="-285750">
                        <a:buFont typeface="Wingdings" panose="05000000000000000000" pitchFamily="2" charset="2"/>
                        <a:buChar char="§"/>
                      </a:pPr>
                      <a:r>
                        <a:rPr lang="es-MX" sz="1800" kern="1200" dirty="0" smtClean="0">
                          <a:solidFill>
                            <a:schemeClr val="dk1"/>
                          </a:solidFill>
                          <a:latin typeface="+mn-lt"/>
                          <a:ea typeface="+mn-ea"/>
                          <a:cs typeface="+mn-cs"/>
                        </a:rPr>
                        <a:t>Preferencia en la compra de bienes de origen nacional y preferencias de las pymes en el precio.</a:t>
                      </a:r>
                    </a:p>
                    <a:p>
                      <a:pPr marL="285750" indent="-285750">
                        <a:buFont typeface="Wingdings" panose="05000000000000000000" pitchFamily="2" charset="2"/>
                        <a:buChar char="§"/>
                      </a:pPr>
                      <a:r>
                        <a:rPr lang="es-MX" sz="1800" kern="1200" dirty="0" smtClean="0">
                          <a:solidFill>
                            <a:schemeClr val="dk1"/>
                          </a:solidFill>
                          <a:latin typeface="+mn-lt"/>
                          <a:ea typeface="+mn-ea"/>
                          <a:cs typeface="+mn-cs"/>
                        </a:rPr>
                        <a:t>Facilidades en las garantías a las pymes de cumplimiento de contratos.</a:t>
                      </a:r>
                      <a:endParaRPr lang="es-MX" sz="1800" kern="1200" dirty="0">
                        <a:solidFill>
                          <a:schemeClr val="dk1"/>
                        </a:solidFill>
                        <a:latin typeface="+mn-lt"/>
                        <a:ea typeface="+mn-ea"/>
                        <a:cs typeface="+mn-cs"/>
                      </a:endParaRP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kern="1200" dirty="0" smtClean="0">
                          <a:solidFill>
                            <a:schemeClr val="dk1"/>
                          </a:solidFill>
                          <a:latin typeface="+mn-lt"/>
                          <a:ea typeface="+mn-ea"/>
                          <a:cs typeface="+mn-cs"/>
                        </a:rPr>
                        <a:t>Fallas</a:t>
                      </a:r>
                      <a:r>
                        <a:rPr lang="es-MX" sz="1800" kern="1200" baseline="0" dirty="0" smtClean="0">
                          <a:solidFill>
                            <a:schemeClr val="dk1"/>
                          </a:solidFill>
                          <a:latin typeface="+mn-lt"/>
                          <a:ea typeface="+mn-ea"/>
                          <a:cs typeface="+mn-cs"/>
                        </a:rPr>
                        <a:t> de mercado</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s-MX" sz="1800" kern="1200" baseline="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s-MX" sz="1800" kern="1200" baseline="0" dirty="0" smtClean="0">
                        <a:solidFill>
                          <a:schemeClr val="dk1"/>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dirty="0" smtClean="0"/>
                        <a:t>De preferencias</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s-MX" sz="1800" dirty="0" smtClean="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s-MX" sz="1800" dirty="0" smtClean="0"/>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kern="1200" dirty="0" smtClean="0">
                          <a:solidFill>
                            <a:schemeClr val="dk1"/>
                          </a:solidFill>
                          <a:latin typeface="+mn-lt"/>
                          <a:ea typeface="+mn-ea"/>
                          <a:cs typeface="+mn-cs"/>
                        </a:rPr>
                        <a:t>Fallas</a:t>
                      </a:r>
                      <a:r>
                        <a:rPr lang="es-MX" sz="1800" kern="1200" baseline="0" dirty="0" smtClean="0">
                          <a:solidFill>
                            <a:schemeClr val="dk1"/>
                          </a:solidFill>
                          <a:latin typeface="+mn-lt"/>
                          <a:ea typeface="+mn-ea"/>
                          <a:cs typeface="+mn-cs"/>
                        </a:rPr>
                        <a:t> de mercado</a:t>
                      </a:r>
                    </a:p>
                    <a:p>
                      <a:pPr marL="0" marR="0" indent="0" algn="l" defTabSz="914400" rtl="0" eaLnBrk="1" fontAlgn="auto" latinLnBrk="0" hangingPunct="1">
                        <a:lnSpc>
                          <a:spcPct val="100000"/>
                        </a:lnSpc>
                        <a:spcBef>
                          <a:spcPts val="0"/>
                        </a:spcBef>
                        <a:spcAft>
                          <a:spcPts val="0"/>
                        </a:spcAft>
                        <a:buClrTx/>
                        <a:buSzTx/>
                        <a:buFontTx/>
                        <a:buNone/>
                        <a:tabLst/>
                        <a:defRPr/>
                      </a:pPr>
                      <a:endParaRPr lang="es-MX" sz="1800" kern="1200" dirty="0" smtClean="0">
                        <a:solidFill>
                          <a:schemeClr val="dk1"/>
                        </a:solidFill>
                        <a:latin typeface="+mn-lt"/>
                        <a:ea typeface="+mn-ea"/>
                        <a:cs typeface="+mn-cs"/>
                      </a:endParaRPr>
                    </a:p>
                  </a:txBody>
                  <a:tcPr/>
                </a:tc>
              </a:tr>
            </a:tbl>
          </a:graphicData>
        </a:graphic>
      </p:graphicFrame>
      <p:sp>
        <p:nvSpPr>
          <p:cNvPr id="5" name="Rectángulo 4"/>
          <p:cNvSpPr/>
          <p:nvPr/>
        </p:nvSpPr>
        <p:spPr>
          <a:xfrm>
            <a:off x="1786011" y="510846"/>
            <a:ext cx="10285673" cy="646331"/>
          </a:xfrm>
          <a:prstGeom prst="rect">
            <a:avLst/>
          </a:prstGeom>
        </p:spPr>
        <p:txBody>
          <a:bodyPr wrap="square">
            <a:spAutoFit/>
          </a:bodyPr>
          <a:lstStyle/>
          <a:p>
            <a:r>
              <a:rPr lang="es-MX" sz="3600" dirty="0" smtClean="0">
                <a:solidFill>
                  <a:srgbClr val="000078"/>
                </a:solidFill>
                <a:latin typeface="Impact" panose="020B0806030902050204" pitchFamily="34" charset="0"/>
              </a:rPr>
              <a:t>Herramientas utilizadas América Latina</a:t>
            </a:r>
            <a:endParaRPr lang="es-MX" sz="3600" dirty="0">
              <a:solidFill>
                <a:srgbClr val="000078"/>
              </a:solidFill>
              <a:latin typeface="Impact" panose="020B0806030902050204" pitchFamily="34" charset="0"/>
            </a:endParaRPr>
          </a:p>
        </p:txBody>
      </p:sp>
      <p:sp>
        <p:nvSpPr>
          <p:cNvPr id="2" name="CuadroTexto 1"/>
          <p:cNvSpPr txBox="1"/>
          <p:nvPr/>
        </p:nvSpPr>
        <p:spPr>
          <a:xfrm>
            <a:off x="174819" y="6364705"/>
            <a:ext cx="6754028" cy="307777"/>
          </a:xfrm>
          <a:prstGeom prst="rect">
            <a:avLst/>
          </a:prstGeom>
          <a:noFill/>
        </p:spPr>
        <p:txBody>
          <a:bodyPr wrap="none" rtlCol="0">
            <a:spAutoFit/>
          </a:bodyPr>
          <a:lstStyle/>
          <a:p>
            <a:r>
              <a:rPr lang="es-MX" sz="1400" dirty="0" smtClean="0"/>
              <a:t>Fuente: Las Pymes y las Compras Públicas. Guillermo </a:t>
            </a:r>
            <a:r>
              <a:rPr lang="es-MX" sz="1400" dirty="0" err="1" smtClean="0"/>
              <a:t>Rozenwurcel</a:t>
            </a:r>
            <a:r>
              <a:rPr lang="es-MX" sz="1400" dirty="0" smtClean="0"/>
              <a:t> y Lorenza </a:t>
            </a:r>
            <a:r>
              <a:rPr lang="es-MX" sz="1400" dirty="0" err="1" smtClean="0"/>
              <a:t>Drewes</a:t>
            </a:r>
            <a:r>
              <a:rPr lang="es-MX" sz="1400" dirty="0" smtClean="0"/>
              <a:t>. 2012</a:t>
            </a:r>
            <a:endParaRPr lang="es-MX" sz="1400" dirty="0"/>
          </a:p>
        </p:txBody>
      </p:sp>
    </p:spTree>
    <p:extLst>
      <p:ext uri="{BB962C8B-B14F-4D97-AF65-F5344CB8AC3E}">
        <p14:creationId xmlns:p14="http://schemas.microsoft.com/office/powerpoint/2010/main" val="378728748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172886680"/>
              </p:ext>
            </p:extLst>
          </p:nvPr>
        </p:nvGraphicFramePr>
        <p:xfrm>
          <a:off x="577516" y="1375459"/>
          <a:ext cx="10720137" cy="4977214"/>
        </p:xfrm>
        <a:graphic>
          <a:graphicData uri="http://schemas.openxmlformats.org/drawingml/2006/table">
            <a:tbl>
              <a:tblPr firstRow="1" bandRow="1">
                <a:tableStyleId>{F5AB1C69-6EDB-4FF4-983F-18BD219EF322}</a:tableStyleId>
              </a:tblPr>
              <a:tblGrid>
                <a:gridCol w="2009273"/>
                <a:gridCol w="5137485"/>
                <a:gridCol w="3573379"/>
              </a:tblGrid>
              <a:tr h="916456">
                <a:tc>
                  <a:txBody>
                    <a:bodyPr/>
                    <a:lstStyle/>
                    <a:p>
                      <a:pPr algn="ctr"/>
                      <a:r>
                        <a:rPr lang="es-MX" sz="2000" dirty="0" smtClean="0"/>
                        <a:t>País</a:t>
                      </a:r>
                      <a:endParaRPr lang="es-MX" sz="2000" dirty="0"/>
                    </a:p>
                  </a:txBody>
                  <a:tcPr anchor="ctr">
                    <a:solidFill>
                      <a:schemeClr val="bg2">
                        <a:lumMod val="50000"/>
                      </a:schemeClr>
                    </a:solidFill>
                  </a:tcPr>
                </a:tc>
                <a:tc>
                  <a:txBody>
                    <a:bodyPr/>
                    <a:lstStyle/>
                    <a:p>
                      <a:pPr algn="ctr"/>
                      <a:r>
                        <a:rPr lang="es-MX" sz="2000" dirty="0" smtClean="0"/>
                        <a:t>Política o programa de fomento a las pymes en las compras publicas</a:t>
                      </a:r>
                      <a:endParaRPr lang="es-MX" sz="2000" dirty="0"/>
                    </a:p>
                  </a:txBody>
                  <a:tcPr anchor="ctr">
                    <a:solidFill>
                      <a:schemeClr val="bg2">
                        <a:lumMod val="50000"/>
                      </a:schemeClr>
                    </a:solidFill>
                  </a:tcPr>
                </a:tc>
                <a:tc>
                  <a:txBody>
                    <a:bodyPr/>
                    <a:lstStyle/>
                    <a:p>
                      <a:pPr algn="ctr"/>
                      <a:r>
                        <a:rPr lang="es-MX" sz="2000" dirty="0" smtClean="0"/>
                        <a:t>Enfoque</a:t>
                      </a:r>
                      <a:r>
                        <a:rPr lang="es-MX" sz="2000" baseline="0" dirty="0" smtClean="0"/>
                        <a:t> de la política</a:t>
                      </a:r>
                      <a:endParaRPr lang="es-MX" sz="2000" dirty="0"/>
                    </a:p>
                  </a:txBody>
                  <a:tcPr anchor="ctr">
                    <a:solidFill>
                      <a:schemeClr val="bg2">
                        <a:lumMod val="50000"/>
                      </a:schemeClr>
                    </a:solidFill>
                  </a:tcPr>
                </a:tc>
              </a:tr>
              <a:tr h="4060758">
                <a:tc>
                  <a:txBody>
                    <a:bodyPr/>
                    <a:lstStyle/>
                    <a:p>
                      <a:r>
                        <a:rPr lang="es-MX" sz="2800" b="1" dirty="0" smtClean="0"/>
                        <a:t>Brasil</a:t>
                      </a:r>
                      <a:endParaRPr lang="es-MX" sz="2800" b="1" dirty="0"/>
                    </a:p>
                  </a:txBody>
                  <a:tcPr/>
                </a:tc>
                <a:tc>
                  <a:txBody>
                    <a:bodyPr/>
                    <a:lstStyle/>
                    <a:p>
                      <a:pPr marL="285750" indent="-285750">
                        <a:buFont typeface="Wingdings" panose="05000000000000000000" pitchFamily="2" charset="2"/>
                        <a:buChar char="§"/>
                      </a:pPr>
                      <a:r>
                        <a:rPr lang="es-MX" sz="1800" dirty="0" smtClean="0"/>
                        <a:t>Capacitación</a:t>
                      </a:r>
                      <a:r>
                        <a:rPr lang="es-MX" sz="1800" baseline="0" dirty="0" smtClean="0"/>
                        <a:t> sobre la gestión de las compras publicas.</a:t>
                      </a:r>
                    </a:p>
                    <a:p>
                      <a:pPr marL="285750" indent="-285750">
                        <a:buFont typeface="Wingdings" panose="05000000000000000000" pitchFamily="2" charset="2"/>
                        <a:buChar char="§"/>
                      </a:pPr>
                      <a:r>
                        <a:rPr lang="es-MX" sz="1800" baseline="0" dirty="0" smtClean="0"/>
                        <a:t>Preferencia en la compra de bienes a empresas locales.</a:t>
                      </a:r>
                    </a:p>
                    <a:p>
                      <a:pPr marL="285750" indent="-285750">
                        <a:buFont typeface="Wingdings" panose="05000000000000000000" pitchFamily="2" charset="2"/>
                        <a:buChar char="§"/>
                      </a:pPr>
                      <a:r>
                        <a:rPr lang="es-MX" sz="1800" baseline="0" dirty="0" smtClean="0"/>
                        <a:t>Reserva de mercado a las micro y pequeñas empresas.</a:t>
                      </a:r>
                    </a:p>
                    <a:p>
                      <a:pPr marL="285750" indent="-285750">
                        <a:buFont typeface="Wingdings" panose="05000000000000000000" pitchFamily="2" charset="2"/>
                        <a:buChar char="§"/>
                      </a:pPr>
                      <a:r>
                        <a:rPr lang="es-MX" sz="1800" baseline="0" dirty="0" smtClean="0"/>
                        <a:t>Preferencia de precios a las pymes.</a:t>
                      </a:r>
                    </a:p>
                    <a:p>
                      <a:pPr marL="285750" indent="-285750">
                        <a:buFont typeface="Wingdings" panose="05000000000000000000" pitchFamily="2" charset="2"/>
                        <a:buChar char="§"/>
                      </a:pPr>
                      <a:r>
                        <a:rPr lang="es-MX" sz="1800" baseline="0" dirty="0" smtClean="0"/>
                        <a:t>Licitación exclusiva para pymes.</a:t>
                      </a:r>
                    </a:p>
                    <a:p>
                      <a:pPr marL="285750" indent="-285750">
                        <a:buFont typeface="Wingdings" panose="05000000000000000000" pitchFamily="2" charset="2"/>
                        <a:buChar char="§"/>
                      </a:pPr>
                      <a:r>
                        <a:rPr lang="es-MX" sz="1800" baseline="0" dirty="0" smtClean="0"/>
                        <a:t>Subcontratación con pymes.</a:t>
                      </a:r>
                    </a:p>
                    <a:p>
                      <a:pPr marL="285750" indent="-285750">
                        <a:buFont typeface="Wingdings" panose="05000000000000000000" pitchFamily="2" charset="2"/>
                        <a:buChar char="§"/>
                      </a:pPr>
                      <a:r>
                        <a:rPr lang="es-MX" sz="1800" baseline="0" dirty="0" smtClean="0"/>
                        <a:t>Garantías acorde al tamaño de la contratación.</a:t>
                      </a:r>
                    </a:p>
                    <a:p>
                      <a:pPr marL="285750" indent="-285750">
                        <a:buFont typeface="Wingdings" panose="05000000000000000000" pitchFamily="2" charset="2"/>
                        <a:buChar char="§"/>
                      </a:pPr>
                      <a:r>
                        <a:rPr lang="es-MX" sz="1800" baseline="0" dirty="0" smtClean="0"/>
                        <a:t>Mejoras en los sistemas de pago</a:t>
                      </a:r>
                      <a:endParaRPr lang="es-MX" sz="1800" dirty="0" smtClean="0"/>
                    </a:p>
                  </a:txBody>
                  <a:tcPr/>
                </a:tc>
                <a:tc>
                  <a:txBody>
                    <a:bodyPr/>
                    <a:lstStyle/>
                    <a:p>
                      <a:pPr marL="285750" indent="-285750">
                        <a:buFont typeface="Wingdings" panose="05000000000000000000" pitchFamily="2" charset="2"/>
                        <a:buChar char="§"/>
                      </a:pPr>
                      <a:r>
                        <a:rPr lang="es-MX" sz="1800" dirty="0" smtClean="0"/>
                        <a:t>Fallas de mercado</a:t>
                      </a:r>
                    </a:p>
                    <a:p>
                      <a:pPr marL="285750" indent="-285750">
                        <a:buFont typeface="Wingdings" panose="05000000000000000000" pitchFamily="2" charset="2"/>
                        <a:buChar char="§"/>
                      </a:pPr>
                      <a:endParaRPr lang="es-MX" sz="1800" dirty="0" smtClean="0"/>
                    </a:p>
                    <a:p>
                      <a:pPr marL="285750" indent="-285750">
                        <a:buFont typeface="Wingdings" panose="05000000000000000000" pitchFamily="2" charset="2"/>
                        <a:buChar char="§"/>
                      </a:pPr>
                      <a:r>
                        <a:rPr lang="es-MX" sz="1800" dirty="0" smtClean="0"/>
                        <a:t>De preferencias</a:t>
                      </a:r>
                    </a:p>
                    <a:p>
                      <a:pPr marL="285750" indent="-285750">
                        <a:buFont typeface="Wingdings" panose="05000000000000000000" pitchFamily="2" charset="2"/>
                        <a:buChar char="§"/>
                      </a:pPr>
                      <a:endParaRPr lang="es-MX" sz="1800" dirty="0" smtClean="0"/>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dirty="0" smtClean="0"/>
                        <a:t>De preferencias</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s-MX" sz="1800" dirty="0" smtClean="0"/>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dirty="0" smtClean="0"/>
                        <a:t>De preferencias</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s-MX" sz="1800" dirty="0" smtClean="0"/>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dirty="0" smtClean="0"/>
                        <a:t>De preferencias</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dirty="0" smtClean="0"/>
                        <a:t>De preferencias</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dirty="0" smtClean="0"/>
                        <a:t>Fallas de mercado</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s-MX" sz="1800" dirty="0" smtClean="0"/>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dirty="0" smtClean="0"/>
                        <a:t>Fallas de mercado</a:t>
                      </a:r>
                      <a:endParaRPr lang="es-MX" sz="1800" dirty="0"/>
                    </a:p>
                  </a:txBody>
                  <a:tcPr/>
                </a:tc>
              </a:tr>
            </a:tbl>
          </a:graphicData>
        </a:graphic>
      </p:graphicFrame>
      <p:sp>
        <p:nvSpPr>
          <p:cNvPr id="3" name="Rectángulo 2"/>
          <p:cNvSpPr/>
          <p:nvPr/>
        </p:nvSpPr>
        <p:spPr>
          <a:xfrm>
            <a:off x="2062739" y="426626"/>
            <a:ext cx="7779094" cy="646331"/>
          </a:xfrm>
          <a:prstGeom prst="rect">
            <a:avLst/>
          </a:prstGeom>
        </p:spPr>
        <p:txBody>
          <a:bodyPr wrap="square">
            <a:spAutoFit/>
          </a:bodyPr>
          <a:lstStyle/>
          <a:p>
            <a:r>
              <a:rPr lang="es-MX" sz="3600" dirty="0" smtClean="0">
                <a:solidFill>
                  <a:srgbClr val="000078"/>
                </a:solidFill>
                <a:latin typeface="Impact" panose="020B0806030902050204" pitchFamily="34" charset="0"/>
              </a:rPr>
              <a:t>Herramientas utilizadas América Latina</a:t>
            </a:r>
            <a:endParaRPr lang="es-MX" sz="3600" dirty="0">
              <a:solidFill>
                <a:srgbClr val="000078"/>
              </a:solidFill>
              <a:latin typeface="Impact" panose="020B0806030902050204" pitchFamily="34" charset="0"/>
            </a:endParaRPr>
          </a:p>
        </p:txBody>
      </p:sp>
      <p:sp>
        <p:nvSpPr>
          <p:cNvPr id="5" name="CuadroTexto 4"/>
          <p:cNvSpPr txBox="1"/>
          <p:nvPr/>
        </p:nvSpPr>
        <p:spPr>
          <a:xfrm>
            <a:off x="174819" y="6364705"/>
            <a:ext cx="6754028" cy="307777"/>
          </a:xfrm>
          <a:prstGeom prst="rect">
            <a:avLst/>
          </a:prstGeom>
          <a:noFill/>
        </p:spPr>
        <p:txBody>
          <a:bodyPr wrap="none" rtlCol="0">
            <a:spAutoFit/>
          </a:bodyPr>
          <a:lstStyle/>
          <a:p>
            <a:r>
              <a:rPr lang="es-MX" sz="1400" dirty="0" smtClean="0"/>
              <a:t>Fuente: Las Pymes y las Compras Públicas. Guillermo </a:t>
            </a:r>
            <a:r>
              <a:rPr lang="es-MX" sz="1400" dirty="0" err="1" smtClean="0"/>
              <a:t>Rozenwurcel</a:t>
            </a:r>
            <a:r>
              <a:rPr lang="es-MX" sz="1400" dirty="0" smtClean="0"/>
              <a:t> y Lorenza </a:t>
            </a:r>
            <a:r>
              <a:rPr lang="es-MX" sz="1400" dirty="0" err="1" smtClean="0"/>
              <a:t>Drewes</a:t>
            </a:r>
            <a:r>
              <a:rPr lang="es-MX" sz="1400" dirty="0" smtClean="0"/>
              <a:t>. 2012</a:t>
            </a:r>
            <a:endParaRPr lang="es-MX" sz="1400" dirty="0"/>
          </a:p>
        </p:txBody>
      </p:sp>
    </p:spTree>
    <p:extLst>
      <p:ext uri="{BB962C8B-B14F-4D97-AF65-F5344CB8AC3E}">
        <p14:creationId xmlns:p14="http://schemas.microsoft.com/office/powerpoint/2010/main" val="8359479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208833489"/>
              </p:ext>
            </p:extLst>
          </p:nvPr>
        </p:nvGraphicFramePr>
        <p:xfrm>
          <a:off x="718550" y="812645"/>
          <a:ext cx="10611852" cy="5671570"/>
        </p:xfrm>
        <a:graphic>
          <a:graphicData uri="http://schemas.openxmlformats.org/drawingml/2006/table">
            <a:tbl>
              <a:tblPr firstRow="1" bandRow="1">
                <a:tableStyleId>{F5AB1C69-6EDB-4FF4-983F-18BD219EF322}</a:tableStyleId>
              </a:tblPr>
              <a:tblGrid>
                <a:gridCol w="1964492"/>
                <a:gridCol w="5110076"/>
                <a:gridCol w="3537284"/>
              </a:tblGrid>
              <a:tr h="414584">
                <a:tc>
                  <a:txBody>
                    <a:bodyPr/>
                    <a:lstStyle/>
                    <a:p>
                      <a:pPr algn="ctr"/>
                      <a:r>
                        <a:rPr lang="es-MX" sz="1800" dirty="0" smtClean="0"/>
                        <a:t>País</a:t>
                      </a:r>
                      <a:endParaRPr lang="es-MX" sz="1800" dirty="0"/>
                    </a:p>
                  </a:txBody>
                  <a:tcPr anchor="ctr">
                    <a:solidFill>
                      <a:schemeClr val="bg2">
                        <a:lumMod val="50000"/>
                      </a:schemeClr>
                    </a:solidFill>
                  </a:tcPr>
                </a:tc>
                <a:tc>
                  <a:txBody>
                    <a:bodyPr/>
                    <a:lstStyle/>
                    <a:p>
                      <a:pPr algn="ctr"/>
                      <a:r>
                        <a:rPr lang="es-MX" sz="1800" dirty="0" smtClean="0"/>
                        <a:t>Política o programa de fomento a las pymes en las compras publicas</a:t>
                      </a:r>
                      <a:endParaRPr lang="es-MX" sz="1800" dirty="0"/>
                    </a:p>
                  </a:txBody>
                  <a:tcPr anchor="ctr">
                    <a:solidFill>
                      <a:schemeClr val="bg2">
                        <a:lumMod val="50000"/>
                      </a:schemeClr>
                    </a:solidFill>
                  </a:tcPr>
                </a:tc>
                <a:tc>
                  <a:txBody>
                    <a:bodyPr/>
                    <a:lstStyle/>
                    <a:p>
                      <a:pPr algn="ctr"/>
                      <a:r>
                        <a:rPr lang="es-MX" sz="1800" dirty="0" smtClean="0"/>
                        <a:t>Enfoque</a:t>
                      </a:r>
                      <a:r>
                        <a:rPr lang="es-MX" sz="1800" baseline="0" dirty="0" smtClean="0"/>
                        <a:t> de la política</a:t>
                      </a:r>
                      <a:endParaRPr lang="es-MX" sz="1800" dirty="0"/>
                    </a:p>
                  </a:txBody>
                  <a:tcPr anchor="ctr">
                    <a:solidFill>
                      <a:schemeClr val="bg2">
                        <a:lumMod val="50000"/>
                      </a:schemeClr>
                    </a:solidFill>
                  </a:tcPr>
                </a:tc>
              </a:tr>
              <a:tr h="1171760">
                <a:tc>
                  <a:txBody>
                    <a:bodyPr/>
                    <a:lstStyle/>
                    <a:p>
                      <a:r>
                        <a:rPr lang="es-MX" sz="2800" b="1" dirty="0" smtClean="0"/>
                        <a:t>Chile</a:t>
                      </a:r>
                      <a:endParaRPr lang="es-MX" sz="2800" b="1" dirty="0"/>
                    </a:p>
                  </a:txBody>
                  <a:tcPr/>
                </a:tc>
                <a:tc>
                  <a:txBody>
                    <a:bodyPr/>
                    <a:lstStyle/>
                    <a:p>
                      <a:pPr marL="285750" indent="-285750">
                        <a:buFont typeface="Wingdings" panose="05000000000000000000" pitchFamily="2" charset="2"/>
                        <a:buChar char="§"/>
                      </a:pPr>
                      <a:r>
                        <a:rPr lang="es-MX" sz="1800" baseline="0" dirty="0" smtClean="0"/>
                        <a:t>Portal de internet que facilita el acceso a la información y gestión de las compras públicas.</a:t>
                      </a:r>
                    </a:p>
                    <a:p>
                      <a:pPr marL="285750" indent="-285750">
                        <a:buFont typeface="Wingdings" panose="05000000000000000000" pitchFamily="2" charset="2"/>
                        <a:buChar char="§"/>
                      </a:pPr>
                      <a:r>
                        <a:rPr lang="es-MX" sz="1800" baseline="0" dirty="0" smtClean="0"/>
                        <a:t>Capacitación y formación orientada a las </a:t>
                      </a:r>
                      <a:r>
                        <a:rPr lang="es-MX" sz="1800" baseline="0" dirty="0" err="1" smtClean="0"/>
                        <a:t>mipymes</a:t>
                      </a:r>
                      <a:endParaRPr lang="es-MX" sz="1800" baseline="0" dirty="0" smtClean="0"/>
                    </a:p>
                  </a:txBody>
                  <a:tcPr/>
                </a:tc>
                <a:tc>
                  <a:txBody>
                    <a:bodyPr/>
                    <a:lstStyle/>
                    <a:p>
                      <a:pPr marL="285750" indent="-285750">
                        <a:buFont typeface="Wingdings" panose="05000000000000000000" pitchFamily="2" charset="2"/>
                        <a:buChar char="§"/>
                      </a:pPr>
                      <a:r>
                        <a:rPr lang="es-MX" sz="1800" dirty="0" smtClean="0"/>
                        <a:t>Fallas de mercado</a:t>
                      </a:r>
                    </a:p>
                    <a:p>
                      <a:pPr marL="285750" indent="-285750">
                        <a:buFont typeface="Wingdings" panose="05000000000000000000" pitchFamily="2" charset="2"/>
                        <a:buChar char="§"/>
                      </a:pPr>
                      <a:endParaRPr lang="es-MX" sz="1800" dirty="0" smtClean="0"/>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dirty="0" smtClean="0"/>
                        <a:t>Fallas de mercado</a:t>
                      </a:r>
                    </a:p>
                  </a:txBody>
                  <a:tcPr/>
                </a:tc>
              </a:tr>
              <a:tr h="1739650">
                <a:tc>
                  <a:txBody>
                    <a:bodyPr/>
                    <a:lstStyle/>
                    <a:p>
                      <a:r>
                        <a:rPr lang="es-MX" sz="2800" b="1" dirty="0" smtClean="0"/>
                        <a:t>Colombia</a:t>
                      </a:r>
                      <a:endParaRPr lang="es-MX" sz="2800" b="1" dirty="0"/>
                    </a:p>
                  </a:txBody>
                  <a:tcPr/>
                </a:tc>
                <a:tc>
                  <a:txBody>
                    <a:bodyPr/>
                    <a:lstStyle/>
                    <a:p>
                      <a:pPr marL="285750" indent="-285750">
                        <a:buFont typeface="Wingdings" panose="05000000000000000000" pitchFamily="2" charset="2"/>
                        <a:buChar char="§"/>
                      </a:pPr>
                      <a:r>
                        <a:rPr lang="es-MX" sz="1800" baseline="0" dirty="0" smtClean="0"/>
                        <a:t>Preferencia en la compra de bienes de origen nacional.</a:t>
                      </a:r>
                    </a:p>
                    <a:p>
                      <a:pPr marL="285750" indent="-285750">
                        <a:buFont typeface="Wingdings" panose="05000000000000000000" pitchFamily="2" charset="2"/>
                        <a:buChar char="§"/>
                      </a:pPr>
                      <a:r>
                        <a:rPr lang="es-MX" sz="1800" baseline="0" dirty="0" smtClean="0"/>
                        <a:t>Reserva de mercado a las </a:t>
                      </a:r>
                      <a:r>
                        <a:rPr lang="es-MX" sz="1800" baseline="0" dirty="0" err="1" smtClean="0"/>
                        <a:t>mipymes</a:t>
                      </a:r>
                      <a:r>
                        <a:rPr lang="es-MX" sz="1800" baseline="0" dirty="0" smtClean="0"/>
                        <a:t>.</a:t>
                      </a:r>
                    </a:p>
                    <a:p>
                      <a:pPr marL="285750" indent="-285750">
                        <a:buFont typeface="Wingdings" panose="05000000000000000000" pitchFamily="2" charset="2"/>
                        <a:buChar char="§"/>
                      </a:pPr>
                      <a:r>
                        <a:rPr lang="es-MX" sz="1800" baseline="0" dirty="0" smtClean="0"/>
                        <a:t>Publicación de un manual que facilita información a las </a:t>
                      </a:r>
                      <a:r>
                        <a:rPr lang="es-MX" sz="1800" baseline="0" dirty="0" err="1" smtClean="0"/>
                        <a:t>mipymes</a:t>
                      </a:r>
                      <a:endParaRPr lang="es-MX" sz="1800" baseline="0" dirty="0" smtClean="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dirty="0" smtClean="0"/>
                        <a:t>De preferencias</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s-MX" sz="1800" dirty="0" smtClean="0"/>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dirty="0" smtClean="0"/>
                        <a:t>De preferencias</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s-MX" sz="1800" dirty="0" smtClean="0"/>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dirty="0" smtClean="0"/>
                        <a:t>Fallas de mercado</a:t>
                      </a:r>
                      <a:endParaRPr lang="es-MX" sz="1800" dirty="0"/>
                    </a:p>
                  </a:txBody>
                  <a:tcPr/>
                </a:tc>
              </a:tr>
              <a:tr h="414584">
                <a:tc>
                  <a:txBody>
                    <a:bodyPr/>
                    <a:lstStyle/>
                    <a:p>
                      <a:r>
                        <a:rPr lang="es-MX" sz="2800" b="1" dirty="0" smtClean="0"/>
                        <a:t>Ecuador</a:t>
                      </a:r>
                      <a:endParaRPr lang="es-MX" sz="2800" b="1" dirty="0"/>
                    </a:p>
                  </a:txBody>
                  <a:tcPr/>
                </a:tc>
                <a:tc>
                  <a:txBody>
                    <a:bodyPr/>
                    <a:lstStyle/>
                    <a:p>
                      <a:pPr marL="285750" indent="-285750">
                        <a:buFont typeface="Wingdings" panose="05000000000000000000" pitchFamily="2" charset="2"/>
                        <a:buChar char="§"/>
                      </a:pPr>
                      <a:r>
                        <a:rPr lang="es-MX" sz="1800" baseline="0" dirty="0" smtClean="0"/>
                        <a:t>Ferias inclusivas</a:t>
                      </a:r>
                    </a:p>
                    <a:p>
                      <a:pPr marL="285750" indent="-285750">
                        <a:buFont typeface="Wingdings" panose="05000000000000000000" pitchFamily="2" charset="2"/>
                        <a:buChar char="§"/>
                      </a:pPr>
                      <a:r>
                        <a:rPr lang="es-MX" sz="1800" baseline="0" dirty="0" smtClean="0"/>
                        <a:t>Cotización, Menor cuantía e Ínfima cuantía.</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dirty="0" smtClean="0"/>
                        <a:t>De preferencias</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dirty="0" smtClean="0"/>
                        <a:t>De preferencias</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s-MX" sz="1800" dirty="0" smtClean="0"/>
                    </a:p>
                  </a:txBody>
                  <a:tcPr/>
                </a:tc>
              </a:tr>
              <a:tr h="414584">
                <a:tc>
                  <a:txBody>
                    <a:bodyPr/>
                    <a:lstStyle/>
                    <a:p>
                      <a:r>
                        <a:rPr lang="es-MX" sz="2800" b="1" dirty="0" smtClean="0"/>
                        <a:t>El Salvador</a:t>
                      </a:r>
                      <a:endParaRPr lang="es-MX" sz="2800" b="1" dirty="0"/>
                    </a:p>
                  </a:txBody>
                  <a:tcPr/>
                </a:tc>
                <a:tc>
                  <a:txBody>
                    <a:bodyPr/>
                    <a:lstStyle/>
                    <a:p>
                      <a:pPr marL="285750" indent="-285750">
                        <a:buFont typeface="Wingdings" panose="05000000000000000000" pitchFamily="2" charset="2"/>
                        <a:buChar char="§"/>
                      </a:pPr>
                      <a:r>
                        <a:rPr lang="es-MX" sz="1800" baseline="0" dirty="0" smtClean="0"/>
                        <a:t>Facilidades para lograr la formalización de las pymes</a:t>
                      </a:r>
                    </a:p>
                    <a:p>
                      <a:pPr marL="285750" indent="-285750">
                        <a:buFont typeface="Wingdings" panose="05000000000000000000" pitchFamily="2" charset="2"/>
                        <a:buChar char="§"/>
                      </a:pPr>
                      <a:r>
                        <a:rPr lang="es-MX" sz="1800" baseline="0" dirty="0" smtClean="0"/>
                        <a:t>Reserva de mercado para micro y pequeñas empresas.</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dirty="0" smtClean="0"/>
                        <a:t>Fallas de mercado</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s-MX" sz="1800" dirty="0" smtClean="0"/>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dirty="0" smtClean="0"/>
                        <a:t>De preferencias</a:t>
                      </a:r>
                    </a:p>
                  </a:txBody>
                  <a:tcPr/>
                </a:tc>
              </a:tr>
            </a:tbl>
          </a:graphicData>
        </a:graphic>
      </p:graphicFrame>
      <p:sp>
        <p:nvSpPr>
          <p:cNvPr id="3" name="Rectángulo 2"/>
          <p:cNvSpPr/>
          <p:nvPr/>
        </p:nvSpPr>
        <p:spPr>
          <a:xfrm>
            <a:off x="2134929" y="89742"/>
            <a:ext cx="7779094" cy="646331"/>
          </a:xfrm>
          <a:prstGeom prst="rect">
            <a:avLst/>
          </a:prstGeom>
        </p:spPr>
        <p:txBody>
          <a:bodyPr wrap="square">
            <a:spAutoFit/>
          </a:bodyPr>
          <a:lstStyle/>
          <a:p>
            <a:r>
              <a:rPr lang="es-MX" sz="3600" dirty="0" smtClean="0">
                <a:solidFill>
                  <a:srgbClr val="000078"/>
                </a:solidFill>
                <a:latin typeface="Impact" panose="020B0806030902050204" pitchFamily="34" charset="0"/>
              </a:rPr>
              <a:t>Herramientas utilizadas América Latina</a:t>
            </a:r>
            <a:endParaRPr lang="es-MX" sz="3600" dirty="0">
              <a:solidFill>
                <a:srgbClr val="000078"/>
              </a:solidFill>
              <a:latin typeface="Impact" panose="020B0806030902050204" pitchFamily="34" charset="0"/>
            </a:endParaRPr>
          </a:p>
        </p:txBody>
      </p:sp>
      <p:sp>
        <p:nvSpPr>
          <p:cNvPr id="5" name="CuadroTexto 4"/>
          <p:cNvSpPr txBox="1"/>
          <p:nvPr/>
        </p:nvSpPr>
        <p:spPr>
          <a:xfrm>
            <a:off x="126692" y="6550223"/>
            <a:ext cx="6754028" cy="307777"/>
          </a:xfrm>
          <a:prstGeom prst="rect">
            <a:avLst/>
          </a:prstGeom>
          <a:noFill/>
        </p:spPr>
        <p:txBody>
          <a:bodyPr wrap="none" rtlCol="0">
            <a:spAutoFit/>
          </a:bodyPr>
          <a:lstStyle/>
          <a:p>
            <a:r>
              <a:rPr lang="es-MX" sz="1400" dirty="0" smtClean="0"/>
              <a:t>Fuente: Las Pymes y las Compras Públicas. Guillermo </a:t>
            </a:r>
            <a:r>
              <a:rPr lang="es-MX" sz="1400" dirty="0" err="1" smtClean="0"/>
              <a:t>Rozenwurcel</a:t>
            </a:r>
            <a:r>
              <a:rPr lang="es-MX" sz="1400" dirty="0" smtClean="0"/>
              <a:t> y Lorenza </a:t>
            </a:r>
            <a:r>
              <a:rPr lang="es-MX" sz="1400" dirty="0" err="1" smtClean="0"/>
              <a:t>Drewes</a:t>
            </a:r>
            <a:r>
              <a:rPr lang="es-MX" sz="1400" dirty="0" smtClean="0"/>
              <a:t>. 2012</a:t>
            </a:r>
            <a:endParaRPr lang="es-MX" sz="1400" dirty="0"/>
          </a:p>
        </p:txBody>
      </p:sp>
    </p:spTree>
    <p:extLst>
      <p:ext uri="{BB962C8B-B14F-4D97-AF65-F5344CB8AC3E}">
        <p14:creationId xmlns:p14="http://schemas.microsoft.com/office/powerpoint/2010/main" val="130982620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457806232"/>
              </p:ext>
            </p:extLst>
          </p:nvPr>
        </p:nvGraphicFramePr>
        <p:xfrm>
          <a:off x="794083" y="1148083"/>
          <a:ext cx="10287000" cy="5029200"/>
        </p:xfrm>
        <a:graphic>
          <a:graphicData uri="http://schemas.openxmlformats.org/drawingml/2006/table">
            <a:tbl>
              <a:tblPr firstRow="1" bandRow="1">
                <a:tableStyleId>{F5AB1C69-6EDB-4FF4-983F-18BD219EF322}</a:tableStyleId>
              </a:tblPr>
              <a:tblGrid>
                <a:gridCol w="2658980"/>
                <a:gridCol w="4199020"/>
                <a:gridCol w="3429000"/>
              </a:tblGrid>
              <a:tr h="414584">
                <a:tc>
                  <a:txBody>
                    <a:bodyPr/>
                    <a:lstStyle/>
                    <a:p>
                      <a:pPr algn="ctr"/>
                      <a:r>
                        <a:rPr lang="es-MX" sz="1800" dirty="0" smtClean="0"/>
                        <a:t>País</a:t>
                      </a:r>
                      <a:endParaRPr lang="es-MX" sz="1800" dirty="0"/>
                    </a:p>
                  </a:txBody>
                  <a:tcPr anchor="ctr">
                    <a:solidFill>
                      <a:schemeClr val="bg2">
                        <a:lumMod val="50000"/>
                      </a:schemeClr>
                    </a:solidFill>
                  </a:tcPr>
                </a:tc>
                <a:tc>
                  <a:txBody>
                    <a:bodyPr/>
                    <a:lstStyle/>
                    <a:p>
                      <a:pPr algn="ctr"/>
                      <a:r>
                        <a:rPr lang="es-MX" sz="1800" dirty="0" smtClean="0"/>
                        <a:t>Política o programa de fomento a las pymes en las compras publicas</a:t>
                      </a:r>
                      <a:endParaRPr lang="es-MX" sz="1800" dirty="0"/>
                    </a:p>
                  </a:txBody>
                  <a:tcPr anchor="ctr">
                    <a:solidFill>
                      <a:schemeClr val="bg2">
                        <a:lumMod val="50000"/>
                      </a:schemeClr>
                    </a:solidFill>
                  </a:tcPr>
                </a:tc>
                <a:tc>
                  <a:txBody>
                    <a:bodyPr/>
                    <a:lstStyle/>
                    <a:p>
                      <a:pPr algn="ctr"/>
                      <a:r>
                        <a:rPr lang="es-MX" sz="1800" dirty="0" smtClean="0"/>
                        <a:t>Enfoque</a:t>
                      </a:r>
                      <a:r>
                        <a:rPr lang="es-MX" sz="1800" baseline="0" dirty="0" smtClean="0"/>
                        <a:t> de la política</a:t>
                      </a:r>
                      <a:endParaRPr lang="es-MX" sz="1800" dirty="0"/>
                    </a:p>
                  </a:txBody>
                  <a:tcPr anchor="ctr">
                    <a:solidFill>
                      <a:schemeClr val="bg2">
                        <a:lumMod val="50000"/>
                      </a:schemeClr>
                    </a:solidFill>
                  </a:tcPr>
                </a:tc>
              </a:tr>
              <a:tr h="414584">
                <a:tc>
                  <a:txBody>
                    <a:bodyPr/>
                    <a:lstStyle/>
                    <a:p>
                      <a:r>
                        <a:rPr lang="es-MX" sz="2800" b="1" dirty="0" smtClean="0"/>
                        <a:t>México</a:t>
                      </a:r>
                      <a:endParaRPr lang="es-MX" sz="2800" b="1" dirty="0"/>
                    </a:p>
                  </a:txBody>
                  <a:tcPr/>
                </a:tc>
                <a:tc>
                  <a:txBody>
                    <a:bodyPr/>
                    <a:lstStyle/>
                    <a:p>
                      <a:pPr marL="285750" indent="-285750">
                        <a:buFont typeface="Wingdings" panose="05000000000000000000" pitchFamily="2" charset="2"/>
                        <a:buChar char="§"/>
                      </a:pPr>
                      <a:r>
                        <a:rPr lang="es-MX" sz="1800" baseline="0" dirty="0" smtClean="0"/>
                        <a:t>Portal de internet que facilita el acceso a la información.</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baseline="0" dirty="0" smtClean="0"/>
                        <a:t>Preferencia en la compra de bienes de origen nacional y preferencias de las pymes en el precio.</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baseline="0" dirty="0" err="1" smtClean="0"/>
                        <a:t>Asociativismo</a:t>
                      </a:r>
                      <a:endParaRPr lang="es-MX" sz="1800" baseline="0" dirty="0" smtClean="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s-MX" sz="1800" baseline="0" dirty="0" smtClean="0"/>
                    </a:p>
                  </a:txBody>
                  <a:tcPr/>
                </a:tc>
                <a:tc>
                  <a:txBody>
                    <a:bodyPr/>
                    <a:lstStyle/>
                    <a:p>
                      <a:pPr marL="285750" indent="-285750">
                        <a:buFont typeface="Wingdings" panose="05000000000000000000" pitchFamily="2" charset="2"/>
                        <a:buChar char="§"/>
                      </a:pPr>
                      <a:r>
                        <a:rPr lang="es-MX" sz="1800" dirty="0" smtClean="0"/>
                        <a:t>Fallas de mercado</a:t>
                      </a:r>
                    </a:p>
                    <a:p>
                      <a:pPr marL="285750" indent="-285750">
                        <a:buFont typeface="Wingdings" panose="05000000000000000000" pitchFamily="2" charset="2"/>
                        <a:buChar char="§"/>
                      </a:pPr>
                      <a:endParaRPr lang="es-MX" sz="1800" dirty="0" smtClean="0"/>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dirty="0" smtClean="0"/>
                        <a:t>De preferencias</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s-MX" sz="1800" dirty="0" smtClean="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s-MX" sz="1800" dirty="0" smtClean="0"/>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dirty="0" smtClean="0"/>
                        <a:t>De preferencias</a:t>
                      </a:r>
                    </a:p>
                  </a:txBody>
                  <a:tcPr/>
                </a:tc>
              </a:tr>
              <a:tr h="414584">
                <a:tc>
                  <a:txBody>
                    <a:bodyPr/>
                    <a:lstStyle/>
                    <a:p>
                      <a:r>
                        <a:rPr lang="es-MX" sz="2800" b="1" dirty="0" smtClean="0"/>
                        <a:t>Nicaragua</a:t>
                      </a:r>
                      <a:endParaRPr lang="es-MX" sz="2800" b="1"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baseline="0" dirty="0" smtClean="0"/>
                        <a:t>Preferencia de precios para las pymes.</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baseline="0" dirty="0" smtClean="0"/>
                        <a:t>Generación de información</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baseline="0" dirty="0" smtClean="0"/>
                        <a:t>Facilitar los requerimientos para que puedan acceder las pymes</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s-MX" sz="1800" baseline="0" dirty="0" smtClean="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s-MX" sz="1800" baseline="0" dirty="0" smtClean="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dirty="0" smtClean="0"/>
                        <a:t>De preferencias</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dirty="0" smtClean="0"/>
                        <a:t>Fallas de mercado</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dirty="0" smtClean="0"/>
                        <a:t>Fallas de mercado</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s-MX" sz="1800" dirty="0" smtClean="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s-MX" sz="1800" dirty="0" smtClean="0"/>
                    </a:p>
                  </a:txBody>
                  <a:tcPr/>
                </a:tc>
              </a:tr>
              <a:tr h="414584">
                <a:tc>
                  <a:txBody>
                    <a:bodyPr/>
                    <a:lstStyle/>
                    <a:p>
                      <a:r>
                        <a:rPr lang="es-MX" sz="2800" b="1" dirty="0" smtClean="0"/>
                        <a:t>Paraguay</a:t>
                      </a:r>
                      <a:endParaRPr lang="es-MX" sz="2800" b="1"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baseline="0" dirty="0" smtClean="0"/>
                        <a:t>Preferencia de precios para las pymes.</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MX" sz="1800" dirty="0" smtClean="0"/>
                        <a:t>De preferencias</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s-MX" sz="1800" dirty="0" smtClean="0"/>
                    </a:p>
                  </a:txBody>
                  <a:tcPr/>
                </a:tc>
              </a:tr>
            </a:tbl>
          </a:graphicData>
        </a:graphic>
      </p:graphicFrame>
      <p:sp>
        <p:nvSpPr>
          <p:cNvPr id="3" name="Rectángulo 2"/>
          <p:cNvSpPr/>
          <p:nvPr/>
        </p:nvSpPr>
        <p:spPr>
          <a:xfrm>
            <a:off x="2134929" y="330376"/>
            <a:ext cx="7779094" cy="646331"/>
          </a:xfrm>
          <a:prstGeom prst="rect">
            <a:avLst/>
          </a:prstGeom>
        </p:spPr>
        <p:txBody>
          <a:bodyPr wrap="square">
            <a:spAutoFit/>
          </a:bodyPr>
          <a:lstStyle/>
          <a:p>
            <a:r>
              <a:rPr lang="es-MX" sz="3600" dirty="0" smtClean="0">
                <a:solidFill>
                  <a:srgbClr val="000078"/>
                </a:solidFill>
                <a:latin typeface="Impact" panose="020B0806030902050204" pitchFamily="34" charset="0"/>
              </a:rPr>
              <a:t>Herramientas utilizadas América Latina</a:t>
            </a:r>
            <a:endParaRPr lang="es-MX" sz="3600" dirty="0">
              <a:solidFill>
                <a:srgbClr val="000078"/>
              </a:solidFill>
              <a:latin typeface="Impact" panose="020B0806030902050204" pitchFamily="34" charset="0"/>
            </a:endParaRPr>
          </a:p>
        </p:txBody>
      </p:sp>
      <p:sp>
        <p:nvSpPr>
          <p:cNvPr id="5" name="CuadroTexto 4"/>
          <p:cNvSpPr txBox="1"/>
          <p:nvPr/>
        </p:nvSpPr>
        <p:spPr>
          <a:xfrm>
            <a:off x="174819" y="6364705"/>
            <a:ext cx="6754028" cy="307777"/>
          </a:xfrm>
          <a:prstGeom prst="rect">
            <a:avLst/>
          </a:prstGeom>
          <a:noFill/>
        </p:spPr>
        <p:txBody>
          <a:bodyPr wrap="none" rtlCol="0">
            <a:spAutoFit/>
          </a:bodyPr>
          <a:lstStyle/>
          <a:p>
            <a:r>
              <a:rPr lang="es-MX" sz="1400" dirty="0" smtClean="0"/>
              <a:t>Fuente: Las Pymes y las Compras Públicas. Guillermo </a:t>
            </a:r>
            <a:r>
              <a:rPr lang="es-MX" sz="1400" dirty="0" err="1" smtClean="0"/>
              <a:t>Rozenwurcel</a:t>
            </a:r>
            <a:r>
              <a:rPr lang="es-MX" sz="1400" dirty="0" smtClean="0"/>
              <a:t> y Lorenza </a:t>
            </a:r>
            <a:r>
              <a:rPr lang="es-MX" sz="1400" dirty="0" err="1" smtClean="0"/>
              <a:t>Drewes</a:t>
            </a:r>
            <a:r>
              <a:rPr lang="es-MX" sz="1400" dirty="0" smtClean="0"/>
              <a:t>. 2012</a:t>
            </a:r>
            <a:endParaRPr lang="es-MX" sz="1400" dirty="0"/>
          </a:p>
        </p:txBody>
      </p:sp>
    </p:spTree>
    <p:extLst>
      <p:ext uri="{BB962C8B-B14F-4D97-AF65-F5344CB8AC3E}">
        <p14:creationId xmlns:p14="http://schemas.microsoft.com/office/powerpoint/2010/main" val="24599681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760378" y="2991900"/>
            <a:ext cx="5006563" cy="1323439"/>
          </a:xfrm>
          <a:prstGeom prst="rect">
            <a:avLst/>
          </a:prstGeom>
          <a:noFill/>
        </p:spPr>
        <p:txBody>
          <a:bodyPr wrap="none" rtlCol="0">
            <a:spAutoFit/>
          </a:bodyPr>
          <a:lstStyle/>
          <a:p>
            <a:pPr marL="714375"/>
            <a:r>
              <a:rPr lang="es-MX" sz="4000" b="1" i="1" dirty="0"/>
              <a:t>5</a:t>
            </a:r>
            <a:r>
              <a:rPr lang="es-MX" sz="4000" i="1" dirty="0" smtClean="0"/>
              <a:t>. </a:t>
            </a:r>
            <a:r>
              <a:rPr lang="es-MX" sz="4000" b="1" i="1" dirty="0" smtClean="0"/>
              <a:t>Ejercicio Práctico</a:t>
            </a:r>
          </a:p>
          <a:p>
            <a:endParaRPr lang="es-MX" sz="4000" i="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00" y="488496"/>
            <a:ext cx="3200000" cy="558730"/>
          </a:xfrm>
          <a:prstGeom prst="rect">
            <a:avLst/>
          </a:prstGeom>
        </p:spPr>
      </p:pic>
    </p:spTree>
    <p:extLst>
      <p:ext uri="{BB962C8B-B14F-4D97-AF65-F5344CB8AC3E}">
        <p14:creationId xmlns:p14="http://schemas.microsoft.com/office/powerpoint/2010/main" val="124996141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96365" y="2440915"/>
            <a:ext cx="11658400" cy="2554545"/>
          </a:xfrm>
          <a:prstGeom prst="rect">
            <a:avLst/>
          </a:prstGeom>
          <a:noFill/>
        </p:spPr>
        <p:txBody>
          <a:bodyPr wrap="square" rtlCol="0">
            <a:spAutoFit/>
          </a:bodyPr>
          <a:lstStyle/>
          <a:p>
            <a:pPr marL="714375"/>
            <a:r>
              <a:rPr lang="es-MX" sz="4000" b="1" i="1" dirty="0" smtClean="0"/>
              <a:t>6. Instrumentos Financieros para facilitar el acceso</a:t>
            </a:r>
          </a:p>
          <a:p>
            <a:pPr marL="714375"/>
            <a:r>
              <a:rPr lang="es-MX" sz="4000" b="1" i="1" dirty="0"/>
              <a:t>d</a:t>
            </a:r>
            <a:r>
              <a:rPr lang="es-MX" sz="4000" b="1" i="1" dirty="0" smtClean="0"/>
              <a:t>e las </a:t>
            </a:r>
            <a:r>
              <a:rPr lang="es-MX" sz="4000" b="1" i="1" dirty="0" err="1" smtClean="0"/>
              <a:t>Mipymes</a:t>
            </a:r>
            <a:r>
              <a:rPr lang="es-MX" sz="4000" b="1" i="1" dirty="0" smtClean="0"/>
              <a:t> a las Compras de Gobierno </a:t>
            </a:r>
          </a:p>
          <a:p>
            <a:endParaRPr lang="es-MX" sz="4000" i="1" dirty="0"/>
          </a:p>
          <a:p>
            <a:pPr algn="ctr"/>
            <a:r>
              <a:rPr lang="es-MX" sz="4000" i="1" dirty="0" smtClean="0"/>
              <a:t>Principales Instrumentos Financieros disponibles</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00" y="488496"/>
            <a:ext cx="3200000" cy="558730"/>
          </a:xfrm>
          <a:prstGeom prst="rect">
            <a:avLst/>
          </a:prstGeom>
        </p:spPr>
      </p:pic>
    </p:spTree>
    <p:extLst>
      <p:ext uri="{BB962C8B-B14F-4D97-AF65-F5344CB8AC3E}">
        <p14:creationId xmlns:p14="http://schemas.microsoft.com/office/powerpoint/2010/main" val="133363208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2628530527"/>
              </p:ext>
            </p:extLst>
          </p:nvPr>
        </p:nvGraphicFramePr>
        <p:xfrm>
          <a:off x="1947956" y="1652629"/>
          <a:ext cx="7533564" cy="1359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11 Diagrama"/>
          <p:cNvGraphicFramePr/>
          <p:nvPr>
            <p:extLst>
              <p:ext uri="{D42A27DB-BD31-4B8C-83A1-F6EECF244321}">
                <p14:modId xmlns:p14="http://schemas.microsoft.com/office/powerpoint/2010/main" val="2630127890"/>
              </p:ext>
            </p:extLst>
          </p:nvPr>
        </p:nvGraphicFramePr>
        <p:xfrm>
          <a:off x="2507520" y="2280439"/>
          <a:ext cx="6564572"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1 Título"/>
          <p:cNvSpPr txBox="1">
            <a:spLocks/>
          </p:cNvSpPr>
          <p:nvPr/>
        </p:nvSpPr>
        <p:spPr>
          <a:xfrm>
            <a:off x="3287713" y="274638"/>
            <a:ext cx="6553200" cy="850900"/>
          </a:xfrm>
          <a:prstGeom prst="rect">
            <a:avLst/>
          </a:prstGeom>
        </p:spPr>
        <p:txBody>
          <a:bodyPr anchor="ctr"/>
          <a:lstStyle>
            <a:lvl1pPr algn="ctr" rtl="0" fontAlgn="base">
              <a:spcBef>
                <a:spcPct val="0"/>
              </a:spcBef>
              <a:spcAft>
                <a:spcPct val="0"/>
              </a:spcAft>
              <a:defRPr sz="2000" kern="1200">
                <a:solidFill>
                  <a:schemeClr val="bg1"/>
                </a:solidFill>
                <a:latin typeface="+mj-lt"/>
                <a:ea typeface="+mj-ea"/>
                <a:cs typeface="+mj-cs"/>
              </a:defRPr>
            </a:lvl1pPr>
            <a:lvl2pPr algn="ctr" rtl="0" fontAlgn="base">
              <a:spcBef>
                <a:spcPct val="0"/>
              </a:spcBef>
              <a:spcAft>
                <a:spcPct val="0"/>
              </a:spcAft>
              <a:defRPr sz="2000">
                <a:solidFill>
                  <a:schemeClr val="bg1"/>
                </a:solidFill>
                <a:latin typeface="Calibri" pitchFamily="34" charset="0"/>
              </a:defRPr>
            </a:lvl2pPr>
            <a:lvl3pPr algn="ctr" rtl="0" fontAlgn="base">
              <a:spcBef>
                <a:spcPct val="0"/>
              </a:spcBef>
              <a:spcAft>
                <a:spcPct val="0"/>
              </a:spcAft>
              <a:defRPr sz="2000">
                <a:solidFill>
                  <a:schemeClr val="bg1"/>
                </a:solidFill>
                <a:latin typeface="Calibri" pitchFamily="34" charset="0"/>
              </a:defRPr>
            </a:lvl3pPr>
            <a:lvl4pPr algn="ctr" rtl="0" fontAlgn="base">
              <a:spcBef>
                <a:spcPct val="0"/>
              </a:spcBef>
              <a:spcAft>
                <a:spcPct val="0"/>
              </a:spcAft>
              <a:defRPr sz="2000">
                <a:solidFill>
                  <a:schemeClr val="bg1"/>
                </a:solidFill>
                <a:latin typeface="Calibri" pitchFamily="34" charset="0"/>
              </a:defRPr>
            </a:lvl4pPr>
            <a:lvl5pPr algn="ctr" rtl="0" fontAlgn="base">
              <a:spcBef>
                <a:spcPct val="0"/>
              </a:spcBef>
              <a:spcAft>
                <a:spcPct val="0"/>
              </a:spcAft>
              <a:defRPr sz="2000">
                <a:solidFill>
                  <a:schemeClr val="bg1"/>
                </a:solidFill>
                <a:latin typeface="Calibri" pitchFamily="34" charset="0"/>
              </a:defRPr>
            </a:lvl5pPr>
            <a:lvl6pPr marL="457200" algn="ctr" rtl="0" fontAlgn="base">
              <a:spcBef>
                <a:spcPct val="0"/>
              </a:spcBef>
              <a:spcAft>
                <a:spcPct val="0"/>
              </a:spcAft>
              <a:defRPr sz="2000">
                <a:solidFill>
                  <a:schemeClr val="bg1"/>
                </a:solidFill>
                <a:latin typeface="Calibri" pitchFamily="34" charset="0"/>
              </a:defRPr>
            </a:lvl6pPr>
            <a:lvl7pPr marL="914400" algn="ctr" rtl="0" fontAlgn="base">
              <a:spcBef>
                <a:spcPct val="0"/>
              </a:spcBef>
              <a:spcAft>
                <a:spcPct val="0"/>
              </a:spcAft>
              <a:defRPr sz="2000">
                <a:solidFill>
                  <a:schemeClr val="bg1"/>
                </a:solidFill>
                <a:latin typeface="Calibri" pitchFamily="34" charset="0"/>
              </a:defRPr>
            </a:lvl7pPr>
            <a:lvl8pPr marL="1371600" algn="ctr" rtl="0" fontAlgn="base">
              <a:spcBef>
                <a:spcPct val="0"/>
              </a:spcBef>
              <a:spcAft>
                <a:spcPct val="0"/>
              </a:spcAft>
              <a:defRPr sz="2000">
                <a:solidFill>
                  <a:schemeClr val="bg1"/>
                </a:solidFill>
                <a:latin typeface="Calibri" pitchFamily="34" charset="0"/>
              </a:defRPr>
            </a:lvl8pPr>
            <a:lvl9pPr marL="1828800" algn="ctr" rtl="0" fontAlgn="base">
              <a:spcBef>
                <a:spcPct val="0"/>
              </a:spcBef>
              <a:spcAft>
                <a:spcPct val="0"/>
              </a:spcAft>
              <a:defRPr sz="2000">
                <a:solidFill>
                  <a:schemeClr val="bg1"/>
                </a:solidFill>
                <a:latin typeface="Calibri" pitchFamily="34" charset="0"/>
              </a:defRPr>
            </a:lvl9pPr>
          </a:lstStyle>
          <a:p>
            <a:pPr algn="r"/>
            <a:r>
              <a:rPr lang="es-MX" sz="2400" b="1" dirty="0">
                <a:latin typeface="Arial" pitchFamily="34" charset="0"/>
                <a:cs typeface="Arial" pitchFamily="34" charset="0"/>
              </a:rPr>
              <a:t>Financiamiento de Contratos</a:t>
            </a:r>
          </a:p>
        </p:txBody>
      </p:sp>
      <p:sp>
        <p:nvSpPr>
          <p:cNvPr id="7" name="Rectángulo 6"/>
          <p:cNvSpPr/>
          <p:nvPr/>
        </p:nvSpPr>
        <p:spPr>
          <a:xfrm>
            <a:off x="434464" y="282247"/>
            <a:ext cx="10587790" cy="646331"/>
          </a:xfrm>
          <a:prstGeom prst="rect">
            <a:avLst/>
          </a:prstGeom>
        </p:spPr>
        <p:txBody>
          <a:bodyPr wrap="square">
            <a:spAutoFit/>
          </a:bodyPr>
          <a:lstStyle/>
          <a:p>
            <a:r>
              <a:rPr lang="es-MX" sz="3600" dirty="0" smtClean="0">
                <a:solidFill>
                  <a:srgbClr val="000078"/>
                </a:solidFill>
                <a:latin typeface="Impact" panose="020B0806030902050204" pitchFamily="34" charset="0"/>
              </a:rPr>
              <a:t>Situación Actual</a:t>
            </a:r>
            <a:endParaRPr lang="es-MX" sz="3600" dirty="0">
              <a:solidFill>
                <a:srgbClr val="000078"/>
              </a:solidFill>
              <a:latin typeface="Impact" panose="020B0806030902050204" pitchFamily="34" charset="0"/>
            </a:endParaRPr>
          </a:p>
        </p:txBody>
      </p:sp>
    </p:spTree>
    <p:extLst>
      <p:ext uri="{BB962C8B-B14F-4D97-AF65-F5344CB8AC3E}">
        <p14:creationId xmlns:p14="http://schemas.microsoft.com/office/powerpoint/2010/main" val="355449366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891266" y="1250907"/>
            <a:ext cx="5928370" cy="5201424"/>
          </a:xfrm>
          <a:prstGeom prst="rect">
            <a:avLst/>
          </a:prstGeom>
        </p:spPr>
        <p:txBody>
          <a:bodyPr wrap="square">
            <a:spAutoFit/>
          </a:bodyPr>
          <a:lstStyle/>
          <a:p>
            <a:pPr marL="342900" indent="-342900">
              <a:buFont typeface="Wingdings" panose="05000000000000000000" pitchFamily="2" charset="2"/>
              <a:buChar char="q"/>
            </a:pPr>
            <a:r>
              <a:rPr lang="en-US" sz="2400" dirty="0" smtClean="0"/>
              <a:t>Ordering</a:t>
            </a:r>
          </a:p>
          <a:p>
            <a:pPr marL="342900" indent="-342900">
              <a:buFont typeface="Wingdings" panose="05000000000000000000" pitchFamily="2" charset="2"/>
              <a:buChar char="q"/>
            </a:pPr>
            <a:endParaRPr lang="en-US" sz="2400" dirty="0"/>
          </a:p>
          <a:p>
            <a:pPr marL="342900" indent="-342900">
              <a:buFont typeface="Wingdings" panose="05000000000000000000" pitchFamily="2" charset="2"/>
              <a:buChar char="q"/>
            </a:pPr>
            <a:r>
              <a:rPr lang="en-US" sz="2400" dirty="0" smtClean="0"/>
              <a:t>Confirming</a:t>
            </a:r>
          </a:p>
          <a:p>
            <a:pPr marL="342900" indent="-342900">
              <a:buFont typeface="Wingdings" panose="05000000000000000000" pitchFamily="2" charset="2"/>
              <a:buChar char="q"/>
            </a:pPr>
            <a:endParaRPr lang="en-US" sz="2400" dirty="0"/>
          </a:p>
          <a:p>
            <a:pPr marL="342900" indent="-342900">
              <a:buFont typeface="Wingdings" panose="05000000000000000000" pitchFamily="2" charset="2"/>
              <a:buChar char="q"/>
            </a:pPr>
            <a:r>
              <a:rPr lang="en-US" sz="2400" dirty="0" err="1" smtClean="0"/>
              <a:t>Cadenas</a:t>
            </a:r>
            <a:r>
              <a:rPr lang="en-US" sz="2400" dirty="0" smtClean="0"/>
              <a:t> </a:t>
            </a:r>
            <a:r>
              <a:rPr lang="en-US" sz="2400" dirty="0" err="1" smtClean="0"/>
              <a:t>Productivas</a:t>
            </a:r>
            <a:endParaRPr lang="en-US" sz="2400" dirty="0"/>
          </a:p>
          <a:p>
            <a:pPr marL="342900" indent="-342900">
              <a:buFont typeface="Wingdings" panose="05000000000000000000" pitchFamily="2" charset="2"/>
              <a:buChar char="q"/>
            </a:pPr>
            <a:endParaRPr lang="en-US" sz="2400" dirty="0"/>
          </a:p>
          <a:p>
            <a:pPr marL="342900" indent="-342900">
              <a:buFont typeface="Wingdings" panose="05000000000000000000" pitchFamily="2" charset="2"/>
              <a:buChar char="q"/>
            </a:pPr>
            <a:r>
              <a:rPr lang="en-US" sz="2400" dirty="0" err="1" smtClean="0"/>
              <a:t>Financiamiento</a:t>
            </a:r>
            <a:r>
              <a:rPr lang="en-US" sz="2400" dirty="0" smtClean="0"/>
              <a:t> a </a:t>
            </a:r>
            <a:r>
              <a:rPr lang="en-US" sz="2400" dirty="0" err="1" smtClean="0"/>
              <a:t>Contratos</a:t>
            </a:r>
            <a:endParaRPr lang="en-US" sz="2400" dirty="0"/>
          </a:p>
          <a:p>
            <a:pPr marL="342900" indent="-342900">
              <a:buFont typeface="Wingdings" panose="05000000000000000000" pitchFamily="2" charset="2"/>
              <a:buChar char="q"/>
            </a:pPr>
            <a:endParaRPr lang="en-US" sz="2400" dirty="0" smtClean="0"/>
          </a:p>
          <a:p>
            <a:pPr marL="342900" indent="-342900">
              <a:buFont typeface="Wingdings" panose="05000000000000000000" pitchFamily="2" charset="2"/>
              <a:buChar char="q"/>
            </a:pPr>
            <a:r>
              <a:rPr lang="en-US" sz="2400" dirty="0" err="1" smtClean="0"/>
              <a:t>Garantía</a:t>
            </a:r>
            <a:r>
              <a:rPr lang="en-US" sz="2400" dirty="0" smtClean="0"/>
              <a:t> de </a:t>
            </a:r>
            <a:r>
              <a:rPr lang="en-US" sz="2400" dirty="0" err="1" smtClean="0"/>
              <a:t>Fianza</a:t>
            </a:r>
            <a:endParaRPr lang="en-US" sz="2400" dirty="0"/>
          </a:p>
          <a:p>
            <a:pPr marL="342900" indent="-342900">
              <a:buFont typeface="Wingdings" panose="05000000000000000000" pitchFamily="2" charset="2"/>
              <a:buChar char="q"/>
            </a:pPr>
            <a:endParaRPr lang="en-US" sz="2400" dirty="0" smtClean="0"/>
          </a:p>
          <a:p>
            <a:pPr marL="342900" indent="-342900">
              <a:buFont typeface="Wingdings" panose="05000000000000000000" pitchFamily="2" charset="2"/>
              <a:buChar char="q"/>
            </a:pPr>
            <a:r>
              <a:rPr lang="en-US" sz="2400" dirty="0" err="1" smtClean="0"/>
              <a:t>Fianza</a:t>
            </a:r>
            <a:r>
              <a:rPr lang="en-US" sz="2400" dirty="0" smtClean="0"/>
              <a:t> </a:t>
            </a:r>
            <a:r>
              <a:rPr lang="en-US" sz="2400" dirty="0" err="1" smtClean="0"/>
              <a:t>Electrónica</a:t>
            </a:r>
            <a:endParaRPr lang="en-US" sz="2400" dirty="0"/>
          </a:p>
          <a:p>
            <a:pPr marL="342900" indent="-342900">
              <a:buFont typeface="Wingdings" panose="05000000000000000000" pitchFamily="2" charset="2"/>
              <a:buChar char="q"/>
            </a:pPr>
            <a:endParaRPr lang="en-US" sz="2400" dirty="0" smtClean="0">
              <a:hlinkClick r:id="rId2" tooltip="Go to USASpending.gov "/>
            </a:endParaRPr>
          </a:p>
          <a:p>
            <a:pPr marL="342900" indent="-342900">
              <a:buFont typeface="Wingdings" panose="05000000000000000000" pitchFamily="2" charset="2"/>
              <a:buChar char="q"/>
            </a:pPr>
            <a:r>
              <a:rPr lang="en-US" sz="2400" dirty="0" err="1" smtClean="0"/>
              <a:t>Intermediarios</a:t>
            </a:r>
            <a:r>
              <a:rPr lang="en-US" sz="2400" dirty="0" smtClean="0"/>
              <a:t> </a:t>
            </a:r>
            <a:r>
              <a:rPr lang="en-US" sz="2400" dirty="0" err="1" smtClean="0"/>
              <a:t>Especializados</a:t>
            </a:r>
            <a:endParaRPr lang="en-US" sz="2400" dirty="0"/>
          </a:p>
          <a:p>
            <a:pPr marL="342900" indent="-342900">
              <a:buFont typeface="Wingdings" panose="05000000000000000000" pitchFamily="2" charset="2"/>
              <a:buChar char="q"/>
            </a:pPr>
            <a:endParaRPr lang="en-US" sz="2000" dirty="0" smtClean="0"/>
          </a:p>
        </p:txBody>
      </p:sp>
      <p:sp>
        <p:nvSpPr>
          <p:cNvPr id="8" name="Rectángulo 7"/>
          <p:cNvSpPr/>
          <p:nvPr/>
        </p:nvSpPr>
        <p:spPr>
          <a:xfrm>
            <a:off x="434464" y="282247"/>
            <a:ext cx="10587790" cy="646331"/>
          </a:xfrm>
          <a:prstGeom prst="rect">
            <a:avLst/>
          </a:prstGeom>
        </p:spPr>
        <p:txBody>
          <a:bodyPr wrap="square">
            <a:spAutoFit/>
          </a:bodyPr>
          <a:lstStyle/>
          <a:p>
            <a:r>
              <a:rPr lang="es-MX" sz="3600" dirty="0" smtClean="0">
                <a:solidFill>
                  <a:srgbClr val="000078"/>
                </a:solidFill>
                <a:latin typeface="Impact" panose="020B0806030902050204" pitchFamily="34" charset="0"/>
              </a:rPr>
              <a:t>Herramientas</a:t>
            </a:r>
            <a:endParaRPr lang="es-MX" sz="3600" dirty="0">
              <a:solidFill>
                <a:srgbClr val="000078"/>
              </a:solidFill>
              <a:latin typeface="Impact" panose="020B0806030902050204" pitchFamily="34" charset="0"/>
            </a:endParaRPr>
          </a:p>
        </p:txBody>
      </p:sp>
    </p:spTree>
    <p:extLst>
      <p:ext uri="{BB962C8B-B14F-4D97-AF65-F5344CB8AC3E}">
        <p14:creationId xmlns:p14="http://schemas.microsoft.com/office/powerpoint/2010/main" val="326361636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 Grupo"/>
          <p:cNvGrpSpPr/>
          <p:nvPr/>
        </p:nvGrpSpPr>
        <p:grpSpPr>
          <a:xfrm>
            <a:off x="1510542" y="2573159"/>
            <a:ext cx="8686064" cy="3745744"/>
            <a:chOff x="284155" y="1490663"/>
            <a:chExt cx="8688395" cy="4657511"/>
          </a:xfrm>
        </p:grpSpPr>
        <p:cxnSp>
          <p:nvCxnSpPr>
            <p:cNvPr id="5" name="2 Conector recto"/>
            <p:cNvCxnSpPr/>
            <p:nvPr/>
          </p:nvCxnSpPr>
          <p:spPr>
            <a:xfrm rot="5400000">
              <a:off x="2363788" y="3773488"/>
              <a:ext cx="39878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3 Conector recto"/>
            <p:cNvCxnSpPr/>
            <p:nvPr/>
          </p:nvCxnSpPr>
          <p:spPr>
            <a:xfrm rot="5400000">
              <a:off x="4854575" y="3773488"/>
              <a:ext cx="39878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4 Conector recto"/>
            <p:cNvCxnSpPr/>
            <p:nvPr/>
          </p:nvCxnSpPr>
          <p:spPr>
            <a:xfrm rot="5400000">
              <a:off x="322263" y="3773488"/>
              <a:ext cx="39878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 name="107 Grupo"/>
            <p:cNvGrpSpPr>
              <a:grpSpLocks/>
            </p:cNvGrpSpPr>
            <p:nvPr/>
          </p:nvGrpSpPr>
          <p:grpSpPr bwMode="auto">
            <a:xfrm>
              <a:off x="7205663" y="4140262"/>
              <a:ext cx="1766887" cy="1555795"/>
              <a:chOff x="609600" y="2676507"/>
              <a:chExt cx="1767840" cy="1556672"/>
            </a:xfrm>
          </p:grpSpPr>
          <p:sp>
            <p:nvSpPr>
              <p:cNvPr id="51" name="48 Rectángulo redondeado"/>
              <p:cNvSpPr/>
              <p:nvPr/>
            </p:nvSpPr>
            <p:spPr>
              <a:xfrm>
                <a:off x="609600" y="2706624"/>
                <a:ext cx="1767840" cy="1353312"/>
              </a:xfrm>
              <a:prstGeom prst="roundRect">
                <a:avLst>
                  <a:gd name="adj" fmla="val 9678"/>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p>
            </p:txBody>
          </p:sp>
          <p:sp>
            <p:nvSpPr>
              <p:cNvPr id="52" name="109 Rectángulo"/>
              <p:cNvSpPr>
                <a:spLocks noChangeArrowheads="1"/>
              </p:cNvSpPr>
              <p:nvPr/>
            </p:nvSpPr>
            <p:spPr bwMode="auto">
              <a:xfrm>
                <a:off x="713232" y="2676507"/>
                <a:ext cx="1591056" cy="155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MX" sz="1400" b="1" dirty="0">
                    <a:solidFill>
                      <a:schemeClr val="bg1"/>
                    </a:solidFill>
                  </a:rPr>
                  <a:t>Plataforma 100%</a:t>
                </a:r>
              </a:p>
              <a:p>
                <a:r>
                  <a:rPr lang="es-MX" sz="1400" b="1" dirty="0">
                    <a:solidFill>
                      <a:schemeClr val="bg1"/>
                    </a:solidFill>
                  </a:rPr>
                  <a:t>Electrónica por Internet</a:t>
                </a:r>
                <a:r>
                  <a:rPr lang="es-MX" sz="1400" dirty="0">
                    <a:solidFill>
                      <a:schemeClr val="bg1"/>
                    </a:solidFill>
                  </a:rPr>
                  <a:t>, vincula a todos los participantes.</a:t>
                </a:r>
              </a:p>
            </p:txBody>
          </p:sp>
        </p:grpSp>
        <p:sp>
          <p:nvSpPr>
            <p:cNvPr id="9" name="Text Box 48"/>
            <p:cNvSpPr txBox="1">
              <a:spLocks noChangeArrowheads="1"/>
            </p:cNvSpPr>
            <p:nvPr/>
          </p:nvSpPr>
          <p:spPr bwMode="auto">
            <a:xfrm>
              <a:off x="2827338" y="2125663"/>
              <a:ext cx="1943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eaLnBrk="0" hangingPunct="0">
                <a:defRPr>
                  <a:solidFill>
                    <a:schemeClr val="tx1"/>
                  </a:solidFill>
                  <a:latin typeface="Calibri" pitchFamily="34" charset="0"/>
                  <a:cs typeface="Arial" pitchFamily="34" charset="0"/>
                </a:defRPr>
              </a:lvl1pPr>
              <a:lvl2pPr marL="742950" indent="-285750" defTabSz="762000" eaLnBrk="0" hangingPunct="0">
                <a:defRPr>
                  <a:solidFill>
                    <a:schemeClr val="tx1"/>
                  </a:solidFill>
                  <a:latin typeface="Calibri" pitchFamily="34" charset="0"/>
                  <a:cs typeface="Arial" pitchFamily="34" charset="0"/>
                </a:defRPr>
              </a:lvl2pPr>
              <a:lvl3pPr marL="1143000" indent="-228600" defTabSz="762000" eaLnBrk="0" hangingPunct="0">
                <a:defRPr>
                  <a:solidFill>
                    <a:schemeClr val="tx1"/>
                  </a:solidFill>
                  <a:latin typeface="Calibri" pitchFamily="34" charset="0"/>
                  <a:cs typeface="Arial" pitchFamily="34" charset="0"/>
                </a:defRPr>
              </a:lvl3pPr>
              <a:lvl4pPr marL="1600200" indent="-228600" defTabSz="762000" eaLnBrk="0" hangingPunct="0">
                <a:defRPr>
                  <a:solidFill>
                    <a:schemeClr val="tx1"/>
                  </a:solidFill>
                  <a:latin typeface="Calibri" pitchFamily="34" charset="0"/>
                  <a:cs typeface="Arial" pitchFamily="34" charset="0"/>
                </a:defRPr>
              </a:lvl4pPr>
              <a:lvl5pPr marL="2057400" indent="-228600" defTabSz="762000" eaLnBrk="0" hangingPunct="0">
                <a:defRPr>
                  <a:solidFill>
                    <a:schemeClr val="tx1"/>
                  </a:solidFill>
                  <a:latin typeface="Calibri" pitchFamily="34" charset="0"/>
                  <a:cs typeface="Arial" pitchFamily="34" charset="0"/>
                </a:defRPr>
              </a:lvl5pPr>
              <a:lvl6pPr marL="2514600" indent="-228600" defTabSz="7620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7620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7620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7620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s-ES" sz="1200" b="1">
                  <a:solidFill>
                    <a:schemeClr val="tx2"/>
                  </a:solidFill>
                </a:rPr>
                <a:t>Proveedores</a:t>
              </a:r>
            </a:p>
          </p:txBody>
        </p:sp>
        <p:sp>
          <p:nvSpPr>
            <p:cNvPr id="10" name="Text Box 48"/>
            <p:cNvSpPr txBox="1">
              <a:spLocks noChangeArrowheads="1"/>
            </p:cNvSpPr>
            <p:nvPr/>
          </p:nvSpPr>
          <p:spPr bwMode="auto">
            <a:xfrm>
              <a:off x="4699000" y="2125663"/>
              <a:ext cx="1943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eaLnBrk="0" hangingPunct="0">
                <a:defRPr>
                  <a:solidFill>
                    <a:schemeClr val="tx1"/>
                  </a:solidFill>
                  <a:latin typeface="Calibri" pitchFamily="34" charset="0"/>
                  <a:cs typeface="Arial" pitchFamily="34" charset="0"/>
                </a:defRPr>
              </a:lvl1pPr>
              <a:lvl2pPr marL="742950" indent="-285750" defTabSz="762000" eaLnBrk="0" hangingPunct="0">
                <a:defRPr>
                  <a:solidFill>
                    <a:schemeClr val="tx1"/>
                  </a:solidFill>
                  <a:latin typeface="Calibri" pitchFamily="34" charset="0"/>
                  <a:cs typeface="Arial" pitchFamily="34" charset="0"/>
                </a:defRPr>
              </a:lvl2pPr>
              <a:lvl3pPr marL="1143000" indent="-228600" defTabSz="762000" eaLnBrk="0" hangingPunct="0">
                <a:defRPr>
                  <a:solidFill>
                    <a:schemeClr val="tx1"/>
                  </a:solidFill>
                  <a:latin typeface="Calibri" pitchFamily="34" charset="0"/>
                  <a:cs typeface="Arial" pitchFamily="34" charset="0"/>
                </a:defRPr>
              </a:lvl3pPr>
              <a:lvl4pPr marL="1600200" indent="-228600" defTabSz="762000" eaLnBrk="0" hangingPunct="0">
                <a:defRPr>
                  <a:solidFill>
                    <a:schemeClr val="tx1"/>
                  </a:solidFill>
                  <a:latin typeface="Calibri" pitchFamily="34" charset="0"/>
                  <a:cs typeface="Arial" pitchFamily="34" charset="0"/>
                </a:defRPr>
              </a:lvl4pPr>
              <a:lvl5pPr marL="2057400" indent="-228600" defTabSz="762000" eaLnBrk="0" hangingPunct="0">
                <a:defRPr>
                  <a:solidFill>
                    <a:schemeClr val="tx1"/>
                  </a:solidFill>
                  <a:latin typeface="Calibri" pitchFamily="34" charset="0"/>
                  <a:cs typeface="Arial" pitchFamily="34" charset="0"/>
                </a:defRPr>
              </a:lvl5pPr>
              <a:lvl6pPr marL="2514600" indent="-228600" defTabSz="7620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7620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7620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7620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s-ES" sz="1200" b="1">
                  <a:solidFill>
                    <a:schemeClr val="tx2"/>
                  </a:solidFill>
                </a:rPr>
                <a:t>Intermediario Financiero</a:t>
              </a:r>
            </a:p>
          </p:txBody>
        </p:sp>
        <p:pic>
          <p:nvPicPr>
            <p:cNvPr id="11" name="113 Imagen" descr="Nueva imagen 300dpi.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02500" y="1627188"/>
              <a:ext cx="13985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E:\Users\fgonzalez\Pictures\Galería multimedia de Microsoft\j04403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7788" y="1584325"/>
              <a:ext cx="61436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10 Conector recto"/>
            <p:cNvCxnSpPr/>
            <p:nvPr/>
          </p:nvCxnSpPr>
          <p:spPr>
            <a:xfrm>
              <a:off x="682625" y="2425700"/>
              <a:ext cx="8278813"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grpSp>
          <p:nvGrpSpPr>
            <p:cNvPr id="14" name="46 Grupo"/>
            <p:cNvGrpSpPr>
              <a:grpSpLocks/>
            </p:cNvGrpSpPr>
            <p:nvPr/>
          </p:nvGrpSpPr>
          <p:grpSpPr bwMode="auto">
            <a:xfrm>
              <a:off x="284155" y="2505074"/>
              <a:ext cx="2132277" cy="1411311"/>
              <a:chOff x="213257" y="2505642"/>
              <a:chExt cx="2132311" cy="1411446"/>
            </a:xfrm>
          </p:grpSpPr>
          <p:sp>
            <p:nvSpPr>
              <p:cNvPr id="48" name="117 CuadroTexto"/>
              <p:cNvSpPr txBox="1">
                <a:spLocks noChangeArrowheads="1"/>
              </p:cNvSpPr>
              <p:nvPr/>
            </p:nvSpPr>
            <p:spPr bwMode="auto">
              <a:xfrm>
                <a:off x="213257" y="3237528"/>
                <a:ext cx="2132311" cy="67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s-MX" sz="1000" b="1" dirty="0">
                    <a:solidFill>
                      <a:schemeClr val="tx2"/>
                    </a:solidFill>
                  </a:rPr>
                  <a:t>Registra información </a:t>
                </a:r>
                <a:r>
                  <a:rPr lang="es-MX" sz="1000" b="1" dirty="0" smtClean="0">
                    <a:solidFill>
                      <a:schemeClr val="tx2"/>
                    </a:solidFill>
                  </a:rPr>
                  <a:t>de pagos  y </a:t>
                </a:r>
                <a:r>
                  <a:rPr lang="es-MX" sz="1000" b="1" dirty="0">
                    <a:solidFill>
                      <a:schemeClr val="tx2"/>
                    </a:solidFill>
                  </a:rPr>
                  <a:t>documentos negociables</a:t>
                </a:r>
              </a:p>
            </p:txBody>
          </p:sp>
          <p:sp>
            <p:nvSpPr>
              <p:cNvPr id="49" name="46 Elipse"/>
              <p:cNvSpPr/>
              <p:nvPr/>
            </p:nvSpPr>
            <p:spPr>
              <a:xfrm>
                <a:off x="780450" y="2505642"/>
                <a:ext cx="785818" cy="714380"/>
              </a:xfrm>
              <a:prstGeom prst="ellipse">
                <a:avLst/>
              </a:prstGeom>
              <a:noFill/>
              <a:ln w="38100" cmpd="thickThin">
                <a:solidFill>
                  <a:schemeClr val="accent6">
                    <a:lumMod val="75000"/>
                  </a:schemeClr>
                </a:solidFill>
              </a:ln>
              <a:effectLst>
                <a:innerShdw blurRad="63500" dist="965200" dir="8160000">
                  <a:schemeClr val="tx2">
                    <a:lumMod val="40000"/>
                    <a:lumOff val="60000"/>
                    <a:alpha val="8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p>
            </p:txBody>
          </p:sp>
          <p:pic>
            <p:nvPicPr>
              <p:cNvPr id="50" name="Picture 6" descr="E:\Users\fgonzalez\AppData\Local\Microsoft\Windows\Temporary Internet Files\Content.IE5\1ZTPXLSW\MCj0424192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355" y="2645664"/>
                <a:ext cx="600646" cy="49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48 Grupo"/>
            <p:cNvGrpSpPr>
              <a:grpSpLocks/>
            </p:cNvGrpSpPr>
            <p:nvPr/>
          </p:nvGrpSpPr>
          <p:grpSpPr bwMode="auto">
            <a:xfrm>
              <a:off x="1781175" y="2505076"/>
              <a:ext cx="2392741" cy="1393834"/>
              <a:chOff x="1780582" y="2505642"/>
              <a:chExt cx="2393517" cy="1393915"/>
            </a:xfrm>
          </p:grpSpPr>
          <p:cxnSp>
            <p:nvCxnSpPr>
              <p:cNvPr id="43" name="40 Conector recto de flecha"/>
              <p:cNvCxnSpPr/>
              <p:nvPr/>
            </p:nvCxnSpPr>
            <p:spPr>
              <a:xfrm>
                <a:off x="1780582" y="2862851"/>
                <a:ext cx="1000450" cy="1587"/>
              </a:xfrm>
              <a:prstGeom prst="straightConnector1">
                <a:avLst/>
              </a:prstGeom>
              <a:ln w="254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44" name="47 Grupo"/>
              <p:cNvGrpSpPr>
                <a:grpSpLocks/>
              </p:cNvGrpSpPr>
              <p:nvPr/>
            </p:nvGrpSpPr>
            <p:grpSpPr bwMode="auto">
              <a:xfrm>
                <a:off x="2397797" y="2505642"/>
                <a:ext cx="1776302" cy="1393915"/>
                <a:chOff x="2397797" y="2505642"/>
                <a:chExt cx="1776302" cy="1393915"/>
              </a:xfrm>
            </p:grpSpPr>
            <p:sp>
              <p:nvSpPr>
                <p:cNvPr id="45" name="42 Elipse"/>
                <p:cNvSpPr/>
                <p:nvPr/>
              </p:nvSpPr>
              <p:spPr>
                <a:xfrm>
                  <a:off x="2923590" y="2505642"/>
                  <a:ext cx="785818" cy="714380"/>
                </a:xfrm>
                <a:prstGeom prst="ellipse">
                  <a:avLst/>
                </a:prstGeom>
                <a:noFill/>
                <a:ln w="38100" cmpd="thickThin">
                  <a:solidFill>
                    <a:schemeClr val="bg1">
                      <a:lumMod val="50000"/>
                    </a:schemeClr>
                  </a:solidFill>
                </a:ln>
                <a:effectLst>
                  <a:innerShdw blurRad="63500" dist="965200" dir="8160000">
                    <a:schemeClr val="tx2">
                      <a:lumMod val="40000"/>
                      <a:lumOff val="60000"/>
                      <a:alpha val="8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p>
              </p:txBody>
            </p:sp>
            <p:sp>
              <p:nvSpPr>
                <p:cNvPr id="46" name="127 Rectángulo"/>
                <p:cNvSpPr>
                  <a:spLocks noChangeArrowheads="1"/>
                </p:cNvSpPr>
                <p:nvPr/>
              </p:nvSpPr>
              <p:spPr bwMode="auto">
                <a:xfrm>
                  <a:off x="2397797" y="3220022"/>
                  <a:ext cx="1776302" cy="67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MX" sz="1000" b="1" dirty="0">
                      <a:solidFill>
                        <a:schemeClr val="tx2"/>
                      </a:solidFill>
                    </a:rPr>
                    <a:t>Selecciona documentos a  </a:t>
                  </a:r>
                  <a:r>
                    <a:rPr lang="es-MX" sz="1000" b="1" dirty="0" smtClean="0">
                      <a:solidFill>
                        <a:schemeClr val="tx2"/>
                      </a:solidFill>
                    </a:rPr>
                    <a:t>descontar de </a:t>
                  </a:r>
                  <a:r>
                    <a:rPr lang="es-MX" sz="1000" b="1" dirty="0">
                      <a:solidFill>
                        <a:schemeClr val="tx2"/>
                      </a:solidFill>
                    </a:rPr>
                    <a:t>acuerdo a necesidades</a:t>
                  </a:r>
                </a:p>
              </p:txBody>
            </p:sp>
            <p:pic>
              <p:nvPicPr>
                <p:cNvPr id="47" name="Picture 7" descr="E:\Users\fgonzalez\AppData\Local\Microsoft\Windows\Temporary Internet Files\Content.IE5\1ZTPXLSW\MCj0441448000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7112" y="2633472"/>
                  <a:ext cx="512064" cy="51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6" name="50 Grupo"/>
            <p:cNvGrpSpPr>
              <a:grpSpLocks/>
            </p:cNvGrpSpPr>
            <p:nvPr/>
          </p:nvGrpSpPr>
          <p:grpSpPr bwMode="auto">
            <a:xfrm>
              <a:off x="3924300" y="2505075"/>
              <a:ext cx="2940050" cy="1114425"/>
              <a:chOff x="3923722" y="2505642"/>
              <a:chExt cx="2940374" cy="1114490"/>
            </a:xfrm>
          </p:grpSpPr>
          <p:cxnSp>
            <p:nvCxnSpPr>
              <p:cNvPr id="39" name="36 Conector recto de flecha"/>
              <p:cNvCxnSpPr/>
              <p:nvPr/>
            </p:nvCxnSpPr>
            <p:spPr>
              <a:xfrm>
                <a:off x="3923722" y="2862851"/>
                <a:ext cx="1000235" cy="1587"/>
              </a:xfrm>
              <a:prstGeom prst="straightConnector1">
                <a:avLst/>
              </a:prstGeom>
              <a:ln w="254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40" name="37 Elipse"/>
              <p:cNvSpPr/>
              <p:nvPr/>
            </p:nvSpPr>
            <p:spPr>
              <a:xfrm>
                <a:off x="5138168" y="2505642"/>
                <a:ext cx="785818" cy="714380"/>
              </a:xfrm>
              <a:prstGeom prst="ellipse">
                <a:avLst/>
              </a:prstGeom>
              <a:noFill/>
              <a:ln w="38100" cmpd="thickThin">
                <a:solidFill>
                  <a:schemeClr val="accent3">
                    <a:lumMod val="75000"/>
                  </a:schemeClr>
                </a:solidFill>
              </a:ln>
              <a:effectLst>
                <a:innerShdw blurRad="63500" dist="965200" dir="8160000">
                  <a:schemeClr val="tx2">
                    <a:lumMod val="40000"/>
                    <a:lumOff val="60000"/>
                    <a:alpha val="8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p>
            </p:txBody>
          </p:sp>
          <p:sp>
            <p:nvSpPr>
              <p:cNvPr id="41" name="128 Rectángulo"/>
              <p:cNvSpPr>
                <a:spLocks noChangeArrowheads="1"/>
              </p:cNvSpPr>
              <p:nvPr/>
            </p:nvSpPr>
            <p:spPr bwMode="auto">
              <a:xfrm>
                <a:off x="4474464" y="3220022"/>
                <a:ext cx="23896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MX" sz="1000" b="1">
                    <a:solidFill>
                      <a:schemeClr val="tx2"/>
                    </a:solidFill>
                  </a:rPr>
                  <a:t>Acepta la cesión de derechos de los proveedores y solicita fondos a Nafinsa</a:t>
                </a:r>
              </a:p>
            </p:txBody>
          </p:sp>
          <p:pic>
            <p:nvPicPr>
              <p:cNvPr id="42" name="Picture 8" descr="E:\Users\fgonzalez\Pictures\Galería multimedia de Microsoft\j043158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66182" y="2596896"/>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51 Grupo"/>
            <p:cNvGrpSpPr>
              <a:grpSpLocks/>
            </p:cNvGrpSpPr>
            <p:nvPr/>
          </p:nvGrpSpPr>
          <p:grpSpPr bwMode="auto">
            <a:xfrm>
              <a:off x="6138863" y="2505075"/>
              <a:ext cx="2797175" cy="1031875"/>
              <a:chOff x="6138300" y="2505642"/>
              <a:chExt cx="2797211" cy="1032039"/>
            </a:xfrm>
          </p:grpSpPr>
          <p:cxnSp>
            <p:nvCxnSpPr>
              <p:cNvPr id="35" name="32 Conector recto de flecha"/>
              <p:cNvCxnSpPr/>
              <p:nvPr/>
            </p:nvCxnSpPr>
            <p:spPr>
              <a:xfrm>
                <a:off x="6138300" y="2862887"/>
                <a:ext cx="1000138" cy="1587"/>
              </a:xfrm>
              <a:prstGeom prst="straightConnector1">
                <a:avLst/>
              </a:prstGeom>
              <a:ln w="254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6" name="33 Rectángulo"/>
              <p:cNvSpPr/>
              <p:nvPr/>
            </p:nvSpPr>
            <p:spPr>
              <a:xfrm>
                <a:off x="6995561" y="3291580"/>
                <a:ext cx="1939950" cy="246101"/>
              </a:xfrm>
              <a:prstGeom prst="rect">
                <a:avLst/>
              </a:prstGeom>
            </p:spPr>
            <p:txBody>
              <a:bodyPr wrap="none">
                <a:spAutoFit/>
              </a:bodyPr>
              <a:lstStyle/>
              <a:p>
                <a:pPr fontAlgn="auto">
                  <a:spcBef>
                    <a:spcPts val="0"/>
                  </a:spcBef>
                  <a:spcAft>
                    <a:spcPts val="0"/>
                  </a:spcAft>
                  <a:defRPr/>
                </a:pPr>
                <a:r>
                  <a:rPr lang="es-ES_tradnl" sz="1000" b="1" dirty="0">
                    <a:solidFill>
                      <a:schemeClr val="tx2"/>
                    </a:solidFill>
                    <a:latin typeface="+mj-lt"/>
                  </a:rPr>
                  <a:t>Deposita fondos al Intermediario</a:t>
                </a:r>
                <a:endParaRPr lang="es-MX" sz="1000" b="1" dirty="0">
                  <a:solidFill>
                    <a:schemeClr val="tx2"/>
                  </a:solidFill>
                  <a:latin typeface="+mj-lt"/>
                </a:endParaRPr>
              </a:p>
            </p:txBody>
          </p:sp>
          <p:sp>
            <p:nvSpPr>
              <p:cNvPr id="37" name="34 Elipse"/>
              <p:cNvSpPr/>
              <p:nvPr/>
            </p:nvSpPr>
            <p:spPr>
              <a:xfrm>
                <a:off x="7352746" y="2505642"/>
                <a:ext cx="785818" cy="714380"/>
              </a:xfrm>
              <a:prstGeom prst="ellipse">
                <a:avLst/>
              </a:prstGeom>
              <a:noFill/>
              <a:ln w="38100" cmpd="thickThin">
                <a:solidFill>
                  <a:schemeClr val="accent5">
                    <a:lumMod val="75000"/>
                  </a:schemeClr>
                </a:solidFill>
              </a:ln>
              <a:effectLst>
                <a:innerShdw blurRad="63500" dist="965200" dir="8160000">
                  <a:schemeClr val="tx2">
                    <a:lumMod val="40000"/>
                    <a:lumOff val="60000"/>
                    <a:alpha val="8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p>
            </p:txBody>
          </p:sp>
          <p:pic>
            <p:nvPicPr>
              <p:cNvPr id="38" name="Picture 9" descr="E:\Users\fgonzalez\Pictures\Galería multimedia de Microsoft\j0440395.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37120" y="2577846"/>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52 Grupo"/>
            <p:cNvGrpSpPr>
              <a:grpSpLocks/>
            </p:cNvGrpSpPr>
            <p:nvPr/>
          </p:nvGrpSpPr>
          <p:grpSpPr bwMode="auto">
            <a:xfrm>
              <a:off x="4781550" y="3633786"/>
              <a:ext cx="3143250" cy="1308434"/>
              <a:chOff x="4780978" y="3633030"/>
              <a:chExt cx="3143822" cy="1309795"/>
            </a:xfrm>
          </p:grpSpPr>
          <p:cxnSp>
            <p:nvCxnSpPr>
              <p:cNvPr id="31" name="63 Forma"/>
              <p:cNvCxnSpPr/>
              <p:nvPr/>
            </p:nvCxnSpPr>
            <p:spPr>
              <a:xfrm rot="10800000" flipV="1">
                <a:off x="6281439" y="3633030"/>
                <a:ext cx="1643361" cy="286047"/>
              </a:xfrm>
              <a:prstGeom prst="bentConnector3">
                <a:avLst>
                  <a:gd name="adj1" fmla="val 1043"/>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32" name="131 Rectángulo"/>
              <p:cNvSpPr>
                <a:spLocks noChangeArrowheads="1"/>
              </p:cNvSpPr>
              <p:nvPr/>
            </p:nvSpPr>
            <p:spPr bwMode="auto">
              <a:xfrm>
                <a:off x="4780978" y="4542715"/>
                <a:ext cx="19288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MX" sz="1000" b="1">
                    <a:solidFill>
                      <a:schemeClr val="tx2"/>
                    </a:solidFill>
                  </a:rPr>
                  <a:t>Deposita en la cuenta del proveedor el mismo día</a:t>
                </a:r>
              </a:p>
            </p:txBody>
          </p:sp>
          <p:sp>
            <p:nvSpPr>
              <p:cNvPr id="33" name="30 Elipse"/>
              <p:cNvSpPr/>
              <p:nvPr/>
            </p:nvSpPr>
            <p:spPr>
              <a:xfrm>
                <a:off x="5209606" y="3786385"/>
                <a:ext cx="785818" cy="714380"/>
              </a:xfrm>
              <a:prstGeom prst="ellipse">
                <a:avLst/>
              </a:prstGeom>
              <a:noFill/>
              <a:ln w="38100" cmpd="thickThin">
                <a:solidFill>
                  <a:schemeClr val="accent3">
                    <a:lumMod val="75000"/>
                  </a:schemeClr>
                </a:solidFill>
              </a:ln>
              <a:effectLst>
                <a:innerShdw blurRad="63500" dist="965200" dir="8160000">
                  <a:schemeClr val="tx2">
                    <a:lumMod val="40000"/>
                    <a:lumOff val="60000"/>
                    <a:alpha val="8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p>
            </p:txBody>
          </p:sp>
          <p:pic>
            <p:nvPicPr>
              <p:cNvPr id="34" name="Picture 10" descr="E:\Users\fgonzalez\Pictures\Galería multimedia de Microsoft\j0441508.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03520" y="3833824"/>
                <a:ext cx="609600" cy="60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53 Grupo"/>
            <p:cNvGrpSpPr>
              <a:grpSpLocks/>
            </p:cNvGrpSpPr>
            <p:nvPr/>
          </p:nvGrpSpPr>
          <p:grpSpPr bwMode="auto">
            <a:xfrm>
              <a:off x="376238" y="3698663"/>
              <a:ext cx="4405312" cy="1143000"/>
              <a:chOff x="375416" y="3697962"/>
              <a:chExt cx="4405562" cy="1144008"/>
            </a:xfrm>
          </p:grpSpPr>
          <p:sp>
            <p:nvSpPr>
              <p:cNvPr id="27" name="118 Rectángulo"/>
              <p:cNvSpPr>
                <a:spLocks noChangeArrowheads="1"/>
              </p:cNvSpPr>
              <p:nvPr/>
            </p:nvSpPr>
            <p:spPr bwMode="auto">
              <a:xfrm>
                <a:off x="375416" y="4441860"/>
                <a:ext cx="19994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sz="1000" b="1">
                    <a:solidFill>
                      <a:schemeClr val="tx2"/>
                    </a:solidFill>
                  </a:rPr>
                  <a:t>Cambia el beneficiario del </a:t>
                </a:r>
              </a:p>
              <a:p>
                <a:r>
                  <a:rPr lang="es-ES_tradnl" sz="1000" b="1">
                    <a:solidFill>
                      <a:schemeClr val="tx2"/>
                    </a:solidFill>
                  </a:rPr>
                  <a:t>pago a Intermediario Financiero</a:t>
                </a:r>
                <a:endParaRPr lang="es-MX" sz="1000" b="1">
                  <a:solidFill>
                    <a:schemeClr val="tx2"/>
                  </a:solidFill>
                </a:endParaRPr>
              </a:p>
            </p:txBody>
          </p:sp>
          <p:sp>
            <p:nvSpPr>
              <p:cNvPr id="28" name="25 Elipse"/>
              <p:cNvSpPr/>
              <p:nvPr/>
            </p:nvSpPr>
            <p:spPr>
              <a:xfrm>
                <a:off x="780451" y="3697962"/>
                <a:ext cx="785818" cy="714380"/>
              </a:xfrm>
              <a:prstGeom prst="ellipse">
                <a:avLst/>
              </a:prstGeom>
              <a:noFill/>
              <a:ln w="38100" cmpd="thickThin">
                <a:solidFill>
                  <a:schemeClr val="accent6">
                    <a:lumMod val="75000"/>
                  </a:schemeClr>
                </a:solidFill>
              </a:ln>
              <a:effectLst>
                <a:innerShdw blurRad="63500" dist="965200" dir="8160000">
                  <a:schemeClr val="tx2">
                    <a:lumMod val="40000"/>
                    <a:lumOff val="60000"/>
                    <a:alpha val="8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p>
            </p:txBody>
          </p:sp>
          <p:cxnSp>
            <p:nvCxnSpPr>
              <p:cNvPr id="29" name="26 Conector recto de flecha"/>
              <p:cNvCxnSpPr/>
              <p:nvPr/>
            </p:nvCxnSpPr>
            <p:spPr>
              <a:xfrm rot="10800000">
                <a:off x="1708992" y="3919032"/>
                <a:ext cx="3071986" cy="1588"/>
              </a:xfrm>
              <a:prstGeom prst="straightConnector1">
                <a:avLst/>
              </a:prstGeom>
              <a:ln w="254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0" name="Picture 1" descr="E:\Users\fgonzalez\Pictures\Galería multimedia de Microsoft\j043392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0711" y="3813317"/>
                <a:ext cx="503428" cy="50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54 Grupo"/>
            <p:cNvGrpSpPr>
              <a:grpSpLocks/>
            </p:cNvGrpSpPr>
            <p:nvPr/>
          </p:nvGrpSpPr>
          <p:grpSpPr bwMode="auto">
            <a:xfrm>
              <a:off x="363538" y="4832137"/>
              <a:ext cx="1914525" cy="1316037"/>
              <a:chOff x="292608" y="4832740"/>
              <a:chExt cx="1914144" cy="1316020"/>
            </a:xfrm>
          </p:grpSpPr>
          <p:sp>
            <p:nvSpPr>
              <p:cNvPr id="23" name="20 Elipse"/>
              <p:cNvSpPr/>
              <p:nvPr/>
            </p:nvSpPr>
            <p:spPr>
              <a:xfrm>
                <a:off x="743874" y="5005972"/>
                <a:ext cx="785818" cy="714380"/>
              </a:xfrm>
              <a:prstGeom prst="ellipse">
                <a:avLst/>
              </a:prstGeom>
              <a:noFill/>
              <a:ln w="38100" cmpd="thickThin">
                <a:solidFill>
                  <a:schemeClr val="accent6">
                    <a:lumMod val="75000"/>
                  </a:schemeClr>
                </a:solidFill>
              </a:ln>
              <a:effectLst>
                <a:innerShdw blurRad="63500" dist="965200" dir="8160000">
                  <a:schemeClr val="tx2">
                    <a:lumMod val="40000"/>
                    <a:lumOff val="60000"/>
                    <a:alpha val="8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p>
            </p:txBody>
          </p:sp>
          <p:cxnSp>
            <p:nvCxnSpPr>
              <p:cNvPr id="24" name="21 Conector recto de flecha"/>
              <p:cNvCxnSpPr/>
              <p:nvPr/>
            </p:nvCxnSpPr>
            <p:spPr>
              <a:xfrm rot="5400000">
                <a:off x="1041740" y="4932751"/>
                <a:ext cx="201609" cy="1588"/>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141 Rectángulo"/>
              <p:cNvSpPr>
                <a:spLocks noChangeArrowheads="1"/>
              </p:cNvSpPr>
              <p:nvPr/>
            </p:nvSpPr>
            <p:spPr bwMode="auto">
              <a:xfrm>
                <a:off x="292608" y="5748650"/>
                <a:ext cx="19141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sz="1000" b="1">
                    <a:solidFill>
                      <a:schemeClr val="tx2"/>
                    </a:solidFill>
                  </a:rPr>
                  <a:t>Al vencimiento realiza </a:t>
                </a:r>
              </a:p>
              <a:p>
                <a:r>
                  <a:rPr lang="es-ES_tradnl" sz="1000" b="1">
                    <a:solidFill>
                      <a:schemeClr val="tx2"/>
                    </a:solidFill>
                  </a:rPr>
                  <a:t>pago al Intermediario Financiero</a:t>
                </a:r>
                <a:endParaRPr lang="es-MX" sz="1000" b="1">
                  <a:solidFill>
                    <a:schemeClr val="tx2"/>
                  </a:solidFill>
                </a:endParaRPr>
              </a:p>
            </p:txBody>
          </p:sp>
          <p:pic>
            <p:nvPicPr>
              <p:cNvPr id="26" name="Picture 11" descr="E:\Users\fgonzalez\Pictures\Galería multimedia de Microsoft\j0434804.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9254" y="5197706"/>
                <a:ext cx="451104" cy="45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4" descr="E:\Users\fgonzalez\AppData\Local\Microsoft\Windows\Temporary Internet Files\Content.IE5\PX6JN0CO\MCj04339410000[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06725" y="1490663"/>
              <a:ext cx="757238"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4 CuadroTexto"/>
            <p:cNvSpPr txBox="1">
              <a:spLocks noChangeArrowheads="1"/>
            </p:cNvSpPr>
            <p:nvPr/>
          </p:nvSpPr>
          <p:spPr bwMode="auto">
            <a:xfrm>
              <a:off x="682625" y="1765300"/>
              <a:ext cx="1377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s-MX" sz="2400" b="1" dirty="0"/>
                <a:t>EPO</a:t>
              </a:r>
            </a:p>
          </p:txBody>
        </p:sp>
      </p:grpSp>
      <p:sp>
        <p:nvSpPr>
          <p:cNvPr id="53" name="51 Rectángulo"/>
          <p:cNvSpPr/>
          <p:nvPr/>
        </p:nvSpPr>
        <p:spPr>
          <a:xfrm>
            <a:off x="763413" y="1292865"/>
            <a:ext cx="9959647" cy="923330"/>
          </a:xfrm>
          <a:prstGeom prst="rect">
            <a:avLst/>
          </a:prstGeom>
        </p:spPr>
        <p:txBody>
          <a:bodyPr wrap="square">
            <a:spAutoFit/>
          </a:bodyPr>
          <a:lstStyle/>
          <a:p>
            <a:pPr algn="just"/>
            <a:r>
              <a:rPr lang="es-ES" dirty="0" smtClean="0">
                <a:latin typeface="Arial" panose="020B0604020202020204" pitchFamily="34" charset="0"/>
                <a:cs typeface="Arial" panose="020B0604020202020204" pitchFamily="34" charset="0"/>
              </a:rPr>
              <a:t>Son </a:t>
            </a:r>
            <a:r>
              <a:rPr lang="es-ES" dirty="0">
                <a:latin typeface="Arial" panose="020B0604020202020204" pitchFamily="34" charset="0"/>
                <a:cs typeface="Arial" panose="020B0604020202020204" pitchFamily="34" charset="0"/>
              </a:rPr>
              <a:t>servicios empaquetados de Capacitación, información, asistencia técnica y financiamiento y/o Liquidez con base en sus cuentas por cobrar mediante el factoraje financiero realizado de manera electrónica.</a:t>
            </a:r>
            <a:endParaRPr lang="en-US" dirty="0">
              <a:latin typeface="Arial" panose="020B0604020202020204" pitchFamily="34" charset="0"/>
              <a:cs typeface="Arial" panose="020B0604020202020204" pitchFamily="34" charset="0"/>
            </a:endParaRPr>
          </a:p>
        </p:txBody>
      </p:sp>
      <p:sp>
        <p:nvSpPr>
          <p:cNvPr id="54" name="Rectángulo 53"/>
          <p:cNvSpPr/>
          <p:nvPr/>
        </p:nvSpPr>
        <p:spPr>
          <a:xfrm>
            <a:off x="559679" y="382425"/>
            <a:ext cx="10587790" cy="646331"/>
          </a:xfrm>
          <a:prstGeom prst="rect">
            <a:avLst/>
          </a:prstGeom>
        </p:spPr>
        <p:txBody>
          <a:bodyPr wrap="square">
            <a:spAutoFit/>
          </a:bodyPr>
          <a:lstStyle/>
          <a:p>
            <a:r>
              <a:rPr lang="es-MX" sz="3600" dirty="0" smtClean="0">
                <a:solidFill>
                  <a:srgbClr val="000078"/>
                </a:solidFill>
                <a:latin typeface="Impact" panose="020B0806030902050204" pitchFamily="34" charset="0"/>
              </a:rPr>
              <a:t>Cadenas Productivas</a:t>
            </a:r>
            <a:endParaRPr lang="es-MX" sz="3600" dirty="0">
              <a:solidFill>
                <a:srgbClr val="000078"/>
              </a:solidFill>
              <a:latin typeface="Impact" panose="020B0806030902050204" pitchFamily="34" charset="0"/>
            </a:endParaRPr>
          </a:p>
        </p:txBody>
      </p:sp>
      <p:pic>
        <p:nvPicPr>
          <p:cNvPr id="57" name="Imagen 5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58472" y="357656"/>
            <a:ext cx="995102" cy="691762"/>
          </a:xfrm>
          <a:prstGeom prst="rect">
            <a:avLst/>
          </a:prstGeom>
        </p:spPr>
      </p:pic>
    </p:spTree>
    <p:extLst>
      <p:ext uri="{BB962C8B-B14F-4D97-AF65-F5344CB8AC3E}">
        <p14:creationId xmlns:p14="http://schemas.microsoft.com/office/powerpoint/2010/main" val="281193425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0386" name="Group 2"/>
          <p:cNvGrpSpPr>
            <a:grpSpLocks/>
          </p:cNvGrpSpPr>
          <p:nvPr/>
        </p:nvGrpSpPr>
        <p:grpSpPr bwMode="auto">
          <a:xfrm>
            <a:off x="1550988" y="217488"/>
            <a:ext cx="9144000" cy="6634162"/>
            <a:chOff x="0" y="141"/>
            <a:chExt cx="5760" cy="4179"/>
          </a:xfrm>
        </p:grpSpPr>
        <p:grpSp>
          <p:nvGrpSpPr>
            <p:cNvPr id="1040387" name="Group 3"/>
            <p:cNvGrpSpPr>
              <a:grpSpLocks/>
            </p:cNvGrpSpPr>
            <p:nvPr/>
          </p:nvGrpSpPr>
          <p:grpSpPr bwMode="auto">
            <a:xfrm>
              <a:off x="0" y="141"/>
              <a:ext cx="5760" cy="4179"/>
              <a:chOff x="0" y="141"/>
              <a:chExt cx="5760" cy="4179"/>
            </a:xfrm>
          </p:grpSpPr>
          <p:grpSp>
            <p:nvGrpSpPr>
              <p:cNvPr id="1040388" name="Group 4"/>
              <p:cNvGrpSpPr>
                <a:grpSpLocks/>
              </p:cNvGrpSpPr>
              <p:nvPr/>
            </p:nvGrpSpPr>
            <p:grpSpPr bwMode="auto">
              <a:xfrm>
                <a:off x="0" y="141"/>
                <a:ext cx="5760" cy="4179"/>
                <a:chOff x="0" y="0"/>
                <a:chExt cx="5760" cy="4179"/>
              </a:xfrm>
            </p:grpSpPr>
            <p:grpSp>
              <p:nvGrpSpPr>
                <p:cNvPr id="1040389" name="Group 5"/>
                <p:cNvGrpSpPr>
                  <a:grpSpLocks/>
                </p:cNvGrpSpPr>
                <p:nvPr/>
              </p:nvGrpSpPr>
              <p:grpSpPr bwMode="auto">
                <a:xfrm>
                  <a:off x="0" y="0"/>
                  <a:ext cx="5760" cy="4179"/>
                  <a:chOff x="0" y="0"/>
                  <a:chExt cx="5760" cy="4179"/>
                </a:xfrm>
              </p:grpSpPr>
              <p:grpSp>
                <p:nvGrpSpPr>
                  <p:cNvPr id="1040390" name="Group 6"/>
                  <p:cNvGrpSpPr>
                    <a:grpSpLocks/>
                  </p:cNvGrpSpPr>
                  <p:nvPr/>
                </p:nvGrpSpPr>
                <p:grpSpPr bwMode="auto">
                  <a:xfrm>
                    <a:off x="0" y="0"/>
                    <a:ext cx="5760" cy="4179"/>
                    <a:chOff x="0" y="0"/>
                    <a:chExt cx="5760" cy="4179"/>
                  </a:xfrm>
                </p:grpSpPr>
                <p:grpSp>
                  <p:nvGrpSpPr>
                    <p:cNvPr id="1040391" name="Group 7"/>
                    <p:cNvGrpSpPr>
                      <a:grpSpLocks/>
                    </p:cNvGrpSpPr>
                    <p:nvPr/>
                  </p:nvGrpSpPr>
                  <p:grpSpPr bwMode="auto">
                    <a:xfrm>
                      <a:off x="0" y="0"/>
                      <a:ext cx="5760" cy="4179"/>
                      <a:chOff x="0" y="0"/>
                      <a:chExt cx="5760" cy="4179"/>
                    </a:xfrm>
                  </p:grpSpPr>
                  <p:pic>
                    <p:nvPicPr>
                      <p:cNvPr id="104039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17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0393" name="Rectangle 9"/>
                      <p:cNvSpPr>
                        <a:spLocks noChangeArrowheads="1"/>
                      </p:cNvSpPr>
                      <p:nvPr/>
                    </p:nvSpPr>
                    <p:spPr bwMode="auto">
                      <a:xfrm>
                        <a:off x="1668" y="900"/>
                        <a:ext cx="564" cy="9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s-MX" sz="800">
                            <a:effectLst>
                              <a:outerShdw blurRad="38100" dist="38100" dir="2700000" algn="tl">
                                <a:srgbClr val="C0C0C0"/>
                              </a:outerShdw>
                            </a:effectLst>
                            <a:latin typeface="Tahoma" pitchFamily="34" charset="0"/>
                          </a:rPr>
                          <a:t>GDF</a:t>
                        </a:r>
                        <a:endParaRPr lang="es-ES" sz="800">
                          <a:effectLst>
                            <a:outerShdw blurRad="38100" dist="38100" dir="2700000" algn="tl">
                              <a:srgbClr val="C0C0C0"/>
                            </a:outerShdw>
                          </a:effectLst>
                          <a:latin typeface="Tahoma" pitchFamily="34" charset="0"/>
                        </a:endParaRPr>
                      </a:p>
                    </p:txBody>
                  </p:sp>
                </p:grpSp>
                <p:sp>
                  <p:nvSpPr>
                    <p:cNvPr id="1040394" name="Rectangle 10"/>
                    <p:cNvSpPr>
                      <a:spLocks noChangeArrowheads="1"/>
                    </p:cNvSpPr>
                    <p:nvPr/>
                  </p:nvSpPr>
                  <p:spPr bwMode="auto">
                    <a:xfrm>
                      <a:off x="2358" y="1512"/>
                      <a:ext cx="1956" cy="1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s-ES" sz="800">
                        <a:effectLst>
                          <a:outerShdw blurRad="38100" dist="38100" dir="2700000" algn="tl">
                            <a:srgbClr val="C0C0C0"/>
                          </a:outerShdw>
                        </a:effectLst>
                        <a:latin typeface="Tahoma" pitchFamily="34" charset="0"/>
                      </a:endParaRPr>
                    </a:p>
                  </p:txBody>
                </p:sp>
              </p:grpSp>
              <p:sp>
                <p:nvSpPr>
                  <p:cNvPr id="1040395" name="Rectangle 11"/>
                  <p:cNvSpPr>
                    <a:spLocks noChangeArrowheads="1"/>
                  </p:cNvSpPr>
                  <p:nvPr/>
                </p:nvSpPr>
                <p:spPr bwMode="auto">
                  <a:xfrm>
                    <a:off x="2353" y="1510"/>
                    <a:ext cx="1939" cy="113"/>
                  </a:xfrm>
                  <a:prstGeom prst="rect">
                    <a:avLst/>
                  </a:prstGeom>
                  <a:solidFill>
                    <a:schemeClr val="bg1"/>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grpSp>
              <p:nvGrpSpPr>
                <p:cNvPr id="1040396" name="Group 12"/>
                <p:cNvGrpSpPr>
                  <a:grpSpLocks/>
                </p:cNvGrpSpPr>
                <p:nvPr/>
              </p:nvGrpSpPr>
              <p:grpSpPr bwMode="auto">
                <a:xfrm>
                  <a:off x="2388" y="3082"/>
                  <a:ext cx="2185" cy="103"/>
                  <a:chOff x="2388" y="3082"/>
                  <a:chExt cx="2185" cy="103"/>
                </a:xfrm>
              </p:grpSpPr>
              <p:sp>
                <p:nvSpPr>
                  <p:cNvPr id="1040397" name="Rectangle 13"/>
                  <p:cNvSpPr>
                    <a:spLocks noChangeArrowheads="1"/>
                  </p:cNvSpPr>
                  <p:nvPr/>
                </p:nvSpPr>
                <p:spPr bwMode="auto">
                  <a:xfrm>
                    <a:off x="2388" y="3084"/>
                    <a:ext cx="401" cy="98"/>
                  </a:xfrm>
                  <a:prstGeom prst="rect">
                    <a:avLst/>
                  </a:prstGeom>
                  <a:solidFill>
                    <a:schemeClr val="bg1"/>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040398" name="Rectangle 14"/>
                  <p:cNvSpPr>
                    <a:spLocks noChangeArrowheads="1"/>
                  </p:cNvSpPr>
                  <p:nvPr/>
                </p:nvSpPr>
                <p:spPr bwMode="auto">
                  <a:xfrm>
                    <a:off x="2884" y="3082"/>
                    <a:ext cx="401" cy="98"/>
                  </a:xfrm>
                  <a:prstGeom prst="rect">
                    <a:avLst/>
                  </a:prstGeom>
                  <a:solidFill>
                    <a:schemeClr val="bg1"/>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040399" name="Rectangle 15"/>
                  <p:cNvSpPr>
                    <a:spLocks noChangeArrowheads="1"/>
                  </p:cNvSpPr>
                  <p:nvPr/>
                </p:nvSpPr>
                <p:spPr bwMode="auto">
                  <a:xfrm>
                    <a:off x="3696" y="3087"/>
                    <a:ext cx="401" cy="98"/>
                  </a:xfrm>
                  <a:prstGeom prst="rect">
                    <a:avLst/>
                  </a:prstGeom>
                  <a:solidFill>
                    <a:schemeClr val="bg1"/>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040400" name="Rectangle 16"/>
                  <p:cNvSpPr>
                    <a:spLocks noChangeArrowheads="1"/>
                  </p:cNvSpPr>
                  <p:nvPr/>
                </p:nvSpPr>
                <p:spPr bwMode="auto">
                  <a:xfrm>
                    <a:off x="4172" y="3085"/>
                    <a:ext cx="401" cy="98"/>
                  </a:xfrm>
                  <a:prstGeom prst="rect">
                    <a:avLst/>
                  </a:prstGeom>
                  <a:solidFill>
                    <a:schemeClr val="bg1"/>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grpSp>
          <p:graphicFrame>
            <p:nvGraphicFramePr>
              <p:cNvPr id="1040401" name="Object 17"/>
              <p:cNvGraphicFramePr>
                <a:graphicFrameLocks noChangeAspect="1"/>
              </p:cNvGraphicFramePr>
              <p:nvPr/>
            </p:nvGraphicFramePr>
            <p:xfrm>
              <a:off x="0" y="915"/>
              <a:ext cx="744" cy="2604"/>
            </p:xfrm>
            <a:graphic>
              <a:graphicData uri="http://schemas.openxmlformats.org/presentationml/2006/ole">
                <mc:AlternateContent xmlns:mc="http://schemas.openxmlformats.org/markup-compatibility/2006">
                  <mc:Choice xmlns:v="urn:schemas-microsoft-com:vml" Requires="v">
                    <p:oleObj spid="_x0000_s7262" name="Imagen de mapa de bits" r:id="rId4" imgW="1181265" imgH="4133333" progId="Paint.Picture">
                      <p:embed/>
                    </p:oleObj>
                  </mc:Choice>
                  <mc:Fallback>
                    <p:oleObj name="Imagen de mapa de bits" r:id="rId4" imgW="1181265" imgH="4133333"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5"/>
                            <a:ext cx="744" cy="2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0402" name="Object 18"/>
              <p:cNvGraphicFramePr>
                <a:graphicFrameLocks noChangeAspect="1"/>
              </p:cNvGraphicFramePr>
              <p:nvPr/>
            </p:nvGraphicFramePr>
            <p:xfrm>
              <a:off x="14" y="225"/>
              <a:ext cx="4865" cy="684"/>
            </p:xfrm>
            <a:graphic>
              <a:graphicData uri="http://schemas.openxmlformats.org/presentationml/2006/ole">
                <mc:AlternateContent xmlns:mc="http://schemas.openxmlformats.org/markup-compatibility/2006">
                  <mc:Choice xmlns:v="urn:schemas-microsoft-com:vml" Requires="v">
                    <p:oleObj spid="_x0000_s7263" name="Imagen de mapa de bits" r:id="rId6" imgW="7342857" imgH="1085714" progId="Paint.Picture">
                      <p:embed/>
                    </p:oleObj>
                  </mc:Choice>
                  <mc:Fallback>
                    <p:oleObj name="Imagen de mapa de bits" r:id="rId6" imgW="7342857" imgH="1085714"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 y="225"/>
                            <a:ext cx="4865" cy="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40403" name="Rectangle 19"/>
            <p:cNvSpPr>
              <a:spLocks noChangeArrowheads="1"/>
            </p:cNvSpPr>
            <p:nvPr/>
          </p:nvSpPr>
          <p:spPr bwMode="auto">
            <a:xfrm>
              <a:off x="2831" y="1988"/>
              <a:ext cx="492" cy="183"/>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040404" name="Rectangle 20"/>
            <p:cNvSpPr>
              <a:spLocks noChangeArrowheads="1"/>
            </p:cNvSpPr>
            <p:nvPr/>
          </p:nvSpPr>
          <p:spPr bwMode="auto">
            <a:xfrm>
              <a:off x="3643" y="1986"/>
              <a:ext cx="492" cy="183"/>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040405" name="Rectangle 21"/>
            <p:cNvSpPr>
              <a:spLocks noChangeArrowheads="1"/>
            </p:cNvSpPr>
            <p:nvPr/>
          </p:nvSpPr>
          <p:spPr bwMode="auto">
            <a:xfrm>
              <a:off x="4140" y="1991"/>
              <a:ext cx="492" cy="183"/>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040406" name="Rectangle 22"/>
            <p:cNvSpPr>
              <a:spLocks noChangeArrowheads="1"/>
            </p:cNvSpPr>
            <p:nvPr/>
          </p:nvSpPr>
          <p:spPr bwMode="auto">
            <a:xfrm>
              <a:off x="3646" y="1877"/>
              <a:ext cx="991" cy="112"/>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pic>
        <p:nvPicPr>
          <p:cNvPr id="1040407" name="Picture 23" descr="C:\Archivos de programa\Archivos comunes\Microsoft Shared\Clipart\themes1\Bullets\BD21301_.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99289" y="3460751"/>
            <a:ext cx="149225" cy="149225"/>
          </a:xfrm>
          <a:prstGeom prst="rect">
            <a:avLst/>
          </a:prstGeom>
          <a:solidFill>
            <a:srgbClr val="FFFF66"/>
          </a:solidFill>
          <a:ln w="9525">
            <a:solidFill>
              <a:srgbClr val="FF3300"/>
            </a:solidFill>
            <a:miter lim="800000"/>
            <a:headEnd/>
            <a:tailEnd/>
          </a:ln>
        </p:spPr>
      </p:pic>
      <p:pic>
        <p:nvPicPr>
          <p:cNvPr id="1040408" name="Picture 24" descr="C:\Archivos de programa\Archivos comunes\Microsoft Shared\Clipart\themes1\Bullets\BD21301_.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8339" y="3929064"/>
            <a:ext cx="149225" cy="149225"/>
          </a:xfrm>
          <a:prstGeom prst="rect">
            <a:avLst/>
          </a:prstGeom>
          <a:solidFill>
            <a:srgbClr val="FFFF66"/>
          </a:solidFill>
          <a:ln w="9525">
            <a:solidFill>
              <a:srgbClr val="FF3300"/>
            </a:solidFill>
            <a:miter lim="800000"/>
            <a:headEnd/>
            <a:tailEnd/>
          </a:ln>
        </p:spPr>
      </p:pic>
      <p:pic>
        <p:nvPicPr>
          <p:cNvPr id="1040409" name="Picture 25" descr="C:\Archivos de programa\Archivos comunes\Microsoft Shared\Clipart\themes1\Bullets\BD21301_.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8339" y="4410076"/>
            <a:ext cx="149225" cy="149225"/>
          </a:xfrm>
          <a:prstGeom prst="rect">
            <a:avLst/>
          </a:prstGeom>
          <a:solidFill>
            <a:srgbClr val="FFFF66"/>
          </a:solidFill>
          <a:ln w="9525">
            <a:solidFill>
              <a:srgbClr val="FF3300"/>
            </a:solidFill>
            <a:miter lim="800000"/>
            <a:headEnd/>
            <a:tailEnd/>
          </a:ln>
        </p:spPr>
      </p:pic>
      <p:pic>
        <p:nvPicPr>
          <p:cNvPr id="1040410" name="Picture 26" descr="C:\Archivos de programa\Archivos comunes\Microsoft Shared\Clipart\themes1\Bullets\BD21301_.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2626" y="4857751"/>
            <a:ext cx="149225" cy="149225"/>
          </a:xfrm>
          <a:prstGeom prst="rect">
            <a:avLst/>
          </a:prstGeom>
          <a:solidFill>
            <a:srgbClr val="FFFF66"/>
          </a:solidFill>
          <a:ln w="9525">
            <a:solidFill>
              <a:srgbClr val="FF3300"/>
            </a:solidFill>
            <a:miter lim="800000"/>
            <a:headEnd/>
            <a:tailEnd/>
          </a:ln>
        </p:spPr>
      </p:pic>
      <p:sp>
        <p:nvSpPr>
          <p:cNvPr id="1040411" name="Rectangle 27"/>
          <p:cNvSpPr>
            <a:spLocks noChangeArrowheads="1"/>
          </p:cNvSpPr>
          <p:nvPr/>
        </p:nvSpPr>
        <p:spPr bwMode="auto">
          <a:xfrm>
            <a:off x="7021514" y="3484563"/>
            <a:ext cx="104775" cy="9525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040412" name="Rectangle 28"/>
          <p:cNvSpPr>
            <a:spLocks noChangeArrowheads="1"/>
          </p:cNvSpPr>
          <p:nvPr/>
        </p:nvSpPr>
        <p:spPr bwMode="auto">
          <a:xfrm>
            <a:off x="7035801" y="3952875"/>
            <a:ext cx="104775" cy="9525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040413" name="Rectangle 29"/>
          <p:cNvSpPr>
            <a:spLocks noChangeArrowheads="1"/>
          </p:cNvSpPr>
          <p:nvPr/>
        </p:nvSpPr>
        <p:spPr bwMode="auto">
          <a:xfrm>
            <a:off x="7040564" y="4432300"/>
            <a:ext cx="104775" cy="9525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040414" name="Rectangle 30"/>
          <p:cNvSpPr>
            <a:spLocks noChangeArrowheads="1"/>
          </p:cNvSpPr>
          <p:nvPr/>
        </p:nvSpPr>
        <p:spPr bwMode="auto">
          <a:xfrm>
            <a:off x="7045326" y="4879975"/>
            <a:ext cx="104775" cy="9525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040415" name="Rectangle 31">
            <a:hlinkClick r:id="" action="ppaction://hlinkshowjump?jump=nextslide"/>
          </p:cNvPr>
          <p:cNvSpPr>
            <a:spLocks noChangeArrowheads="1"/>
          </p:cNvSpPr>
          <p:nvPr/>
        </p:nvSpPr>
        <p:spPr bwMode="auto">
          <a:xfrm>
            <a:off x="8578850" y="5884864"/>
            <a:ext cx="685800" cy="161925"/>
          </a:xfrm>
          <a:prstGeom prst="rect">
            <a:avLst/>
          </a:prstGeom>
          <a:noFill/>
          <a:ln w="38100">
            <a:solidFill>
              <a:srgbClr val="FF3300"/>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nvGrpSpPr>
          <p:cNvPr id="1040416" name="Group 32"/>
          <p:cNvGrpSpPr>
            <a:grpSpLocks/>
          </p:cNvGrpSpPr>
          <p:nvPr/>
        </p:nvGrpSpPr>
        <p:grpSpPr bwMode="auto">
          <a:xfrm>
            <a:off x="5346700" y="5097464"/>
            <a:ext cx="3462338" cy="161925"/>
            <a:chOff x="2391" y="3222"/>
            <a:chExt cx="2181" cy="102"/>
          </a:xfrm>
        </p:grpSpPr>
        <p:sp>
          <p:nvSpPr>
            <p:cNvPr id="1040417" name="Rectangle 33"/>
            <p:cNvSpPr>
              <a:spLocks noChangeArrowheads="1"/>
            </p:cNvSpPr>
            <p:nvPr/>
          </p:nvSpPr>
          <p:spPr bwMode="auto">
            <a:xfrm>
              <a:off x="2391" y="3228"/>
              <a:ext cx="396" cy="9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s-ES" sz="900">
                  <a:effectLst>
                    <a:outerShdw blurRad="38100" dist="38100" dir="2700000" algn="tl">
                      <a:srgbClr val="FFFFFF"/>
                    </a:outerShdw>
                  </a:effectLst>
                  <a:latin typeface="Tahoma" pitchFamily="34" charset="0"/>
                </a:rPr>
                <a:t>85,337.17</a:t>
              </a:r>
            </a:p>
          </p:txBody>
        </p:sp>
        <p:sp>
          <p:nvSpPr>
            <p:cNvPr id="1040418" name="Rectangle 34"/>
            <p:cNvSpPr>
              <a:spLocks noChangeArrowheads="1"/>
            </p:cNvSpPr>
            <p:nvPr/>
          </p:nvSpPr>
          <p:spPr bwMode="auto">
            <a:xfrm>
              <a:off x="2886" y="3222"/>
              <a:ext cx="396" cy="9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s-ES" sz="900">
                  <a:effectLst>
                    <a:outerShdw blurRad="38100" dist="38100" dir="2700000" algn="tl">
                      <a:srgbClr val="FFFFFF"/>
                    </a:outerShdw>
                  </a:effectLst>
                  <a:latin typeface="Tahoma" pitchFamily="34" charset="0"/>
                </a:rPr>
                <a:t>85,337.17</a:t>
              </a:r>
            </a:p>
          </p:txBody>
        </p:sp>
        <p:sp>
          <p:nvSpPr>
            <p:cNvPr id="1040419" name="Rectangle 35"/>
            <p:cNvSpPr>
              <a:spLocks noChangeArrowheads="1"/>
            </p:cNvSpPr>
            <p:nvPr/>
          </p:nvSpPr>
          <p:spPr bwMode="auto">
            <a:xfrm>
              <a:off x="3699" y="3228"/>
              <a:ext cx="396" cy="9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s-ES" sz="900">
                  <a:effectLst>
                    <a:outerShdw blurRad="38100" dist="38100" dir="2700000" algn="tl">
                      <a:srgbClr val="FFFFFF"/>
                    </a:outerShdw>
                  </a:effectLst>
                  <a:latin typeface="Tahoma" pitchFamily="34" charset="0"/>
                </a:rPr>
                <a:t>850.40</a:t>
              </a:r>
            </a:p>
          </p:txBody>
        </p:sp>
        <p:sp>
          <p:nvSpPr>
            <p:cNvPr id="1040420" name="Rectangle 36"/>
            <p:cNvSpPr>
              <a:spLocks noChangeArrowheads="1"/>
            </p:cNvSpPr>
            <p:nvPr/>
          </p:nvSpPr>
          <p:spPr bwMode="auto">
            <a:xfrm>
              <a:off x="4176" y="3228"/>
              <a:ext cx="396" cy="9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s-ES" sz="900">
                  <a:effectLst>
                    <a:outerShdw blurRad="38100" dist="38100" dir="2700000" algn="tl">
                      <a:srgbClr val="FFFFFF"/>
                    </a:outerShdw>
                  </a:effectLst>
                  <a:latin typeface="Tahoma" pitchFamily="34" charset="0"/>
                </a:rPr>
                <a:t>84,486.77</a:t>
              </a:r>
            </a:p>
          </p:txBody>
        </p:sp>
      </p:grpSp>
      <p:sp>
        <p:nvSpPr>
          <p:cNvPr id="1040421" name="Rectangle 37"/>
          <p:cNvSpPr>
            <a:spLocks noChangeArrowheads="1"/>
          </p:cNvSpPr>
          <p:nvPr/>
        </p:nvSpPr>
        <p:spPr bwMode="auto">
          <a:xfrm>
            <a:off x="5295901" y="2608263"/>
            <a:ext cx="3057525" cy="17145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r>
              <a:rPr lang="es-MX" sz="700">
                <a:effectLst>
                  <a:outerShdw blurRad="38100" dist="38100" dir="2700000" algn="tl">
                    <a:srgbClr val="FFFFFF"/>
                  </a:outerShdw>
                </a:effectLst>
                <a:latin typeface="Tahoma" pitchFamily="34" charset="0"/>
              </a:rPr>
              <a:t>Banorte</a:t>
            </a:r>
            <a:r>
              <a:rPr lang="es-ES" sz="700">
                <a:effectLst>
                  <a:outerShdw blurRad="38100" dist="38100" dir="2700000" algn="tl">
                    <a:srgbClr val="FFFFFF"/>
                  </a:outerShdw>
                </a:effectLst>
                <a:latin typeface="Tahoma" pitchFamily="34" charset="0"/>
              </a:rPr>
              <a:t> Cta 6789-2 Banco Suc 0</a:t>
            </a:r>
            <a:r>
              <a:rPr lang="es-MX" sz="700">
                <a:effectLst>
                  <a:outerShdw blurRad="38100" dist="38100" dir="2700000" algn="tl">
                    <a:srgbClr val="FFFFFF"/>
                  </a:outerShdw>
                </a:effectLst>
                <a:latin typeface="Tahoma" pitchFamily="34" charset="0"/>
              </a:rPr>
              <a:t>22</a:t>
            </a:r>
            <a:endParaRPr lang="es-ES" sz="700">
              <a:effectLst>
                <a:outerShdw blurRad="38100" dist="38100" dir="2700000" algn="tl">
                  <a:srgbClr val="FFFFFF"/>
                </a:outerShdw>
              </a:effectLst>
              <a:latin typeface="Tahoma" pitchFamily="34" charset="0"/>
            </a:endParaRPr>
          </a:p>
        </p:txBody>
      </p:sp>
      <p:sp>
        <p:nvSpPr>
          <p:cNvPr id="1040422" name="Rectangle 38"/>
          <p:cNvSpPr>
            <a:spLocks noChangeArrowheads="1"/>
          </p:cNvSpPr>
          <p:nvPr/>
        </p:nvSpPr>
        <p:spPr bwMode="auto">
          <a:xfrm>
            <a:off x="8293100" y="3000375"/>
            <a:ext cx="414338" cy="96838"/>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s-MX" sz="800"/>
              <a:t>11.2%</a:t>
            </a:r>
            <a:endParaRPr lang="es-ES" sz="800"/>
          </a:p>
        </p:txBody>
      </p:sp>
      <p:pic>
        <p:nvPicPr>
          <p:cNvPr id="1040423" name="Picture 39"/>
          <p:cNvPicPr>
            <a:picLocks noChangeAspect="1" noChangeArrowheads="1"/>
          </p:cNvPicPr>
          <p:nvPr/>
        </p:nvPicPr>
        <p:blipFill>
          <a:blip r:embed="rId9">
            <a:extLst>
              <a:ext uri="{28A0092B-C50C-407E-A947-70E740481C1C}">
                <a14:useLocalDpi xmlns:a14="http://schemas.microsoft.com/office/drawing/2010/main" val="0"/>
              </a:ext>
            </a:extLst>
          </a:blip>
          <a:srcRect b="83679"/>
          <a:stretch>
            <a:fillRect/>
          </a:stretch>
        </p:blipFill>
        <p:spPr bwMode="auto">
          <a:xfrm>
            <a:off x="1524000" y="36513"/>
            <a:ext cx="9170988"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0424" name="Text Box 40"/>
          <p:cNvSpPr txBox="1">
            <a:spLocks noChangeArrowheads="1"/>
          </p:cNvSpPr>
          <p:nvPr/>
        </p:nvSpPr>
        <p:spPr bwMode="auto">
          <a:xfrm>
            <a:off x="2284414" y="5338763"/>
            <a:ext cx="5653087" cy="12192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66750" indent="-209550"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just"/>
            <a:r>
              <a:rPr lang="es-ES_tradnl" sz="1800" b="1" dirty="0">
                <a:solidFill>
                  <a:schemeClr val="accent2"/>
                </a:solidFill>
                <a:latin typeface="Arial" pitchFamily="34" charset="0"/>
              </a:rPr>
              <a:t>El proveedor selecciona documentos negociables  que desea descontar electrónicamente con el Intermediario Financiero.</a:t>
            </a:r>
          </a:p>
          <a:p>
            <a:pPr lvl="1" algn="just">
              <a:buFontTx/>
              <a:buChar char="•"/>
            </a:pPr>
            <a:r>
              <a:rPr lang="es-ES_tradnl" sz="1800" b="1" dirty="0">
                <a:solidFill>
                  <a:schemeClr val="accent2"/>
                </a:solidFill>
                <a:latin typeface="Arial" pitchFamily="34" charset="0"/>
              </a:rPr>
              <a:t>Identifica tasa e importe a recibir.</a:t>
            </a:r>
            <a:endParaRPr lang="es-ES" sz="1800" b="1" dirty="0">
              <a:solidFill>
                <a:schemeClr val="accent2"/>
              </a:solidFill>
              <a:latin typeface="Arial" pitchFamily="34" charset="0"/>
            </a:endParaRPr>
          </a:p>
        </p:txBody>
      </p:sp>
      <p:sp>
        <p:nvSpPr>
          <p:cNvPr id="1040425" name="Rectangle 41"/>
          <p:cNvSpPr>
            <a:spLocks noChangeArrowheads="1"/>
          </p:cNvSpPr>
          <p:nvPr/>
        </p:nvSpPr>
        <p:spPr bwMode="auto">
          <a:xfrm>
            <a:off x="1949451" y="330200"/>
            <a:ext cx="1401763" cy="6302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040426" name="Text Box 42"/>
          <p:cNvSpPr txBox="1">
            <a:spLocks noChangeArrowheads="1"/>
          </p:cNvSpPr>
          <p:nvPr/>
        </p:nvSpPr>
        <p:spPr bwMode="auto">
          <a:xfrm>
            <a:off x="3732213" y="546100"/>
            <a:ext cx="2659062"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r>
              <a:rPr lang="es-MX" sz="900">
                <a:latin typeface="Times" pitchFamily="18" charset="0"/>
              </a:rPr>
              <a:t>COMERCIALIZADORA, S.A. DE C.V.</a:t>
            </a:r>
          </a:p>
          <a:p>
            <a:pPr algn="l" eaLnBrk="1" hangingPunct="1"/>
            <a:r>
              <a:rPr lang="es-MX" sz="900">
                <a:latin typeface="Times" pitchFamily="18" charset="0"/>
              </a:rPr>
              <a:t>MIGUEL TORRES JIMENEZ</a:t>
            </a:r>
            <a:endParaRPr lang="es-ES" sz="900">
              <a:latin typeface="Times" pitchFamily="18" charset="0"/>
            </a:endParaRPr>
          </a:p>
        </p:txBody>
      </p:sp>
      <p:grpSp>
        <p:nvGrpSpPr>
          <p:cNvPr id="1040427" name="Group 43"/>
          <p:cNvGrpSpPr>
            <a:grpSpLocks/>
          </p:cNvGrpSpPr>
          <p:nvPr/>
        </p:nvGrpSpPr>
        <p:grpSpPr bwMode="auto">
          <a:xfrm>
            <a:off x="5240339" y="2292351"/>
            <a:ext cx="4719637" cy="809625"/>
            <a:chOff x="2341" y="1180"/>
            <a:chExt cx="2973" cy="510"/>
          </a:xfrm>
        </p:grpSpPr>
        <p:sp>
          <p:nvSpPr>
            <p:cNvPr id="1040428" name="Rectangle 44"/>
            <p:cNvSpPr>
              <a:spLocks noChangeArrowheads="1"/>
            </p:cNvSpPr>
            <p:nvPr/>
          </p:nvSpPr>
          <p:spPr bwMode="auto">
            <a:xfrm>
              <a:off x="2344" y="1180"/>
              <a:ext cx="2961" cy="51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r>
                <a:rPr lang="es-ES" sz="1600">
                  <a:effectLst>
                    <a:outerShdw blurRad="38100" dist="38100" dir="2700000" algn="tl">
                      <a:srgbClr val="FFFFFF"/>
                    </a:outerShdw>
                  </a:effectLst>
                  <a:latin typeface="Tahoma" pitchFamily="34" charset="0"/>
                </a:rPr>
                <a:t>Seleccionar un Intermediario Financiero</a:t>
              </a:r>
            </a:p>
            <a:p>
              <a:pPr algn="l" eaLnBrk="1" hangingPunct="1"/>
              <a:r>
                <a:rPr lang="es-ES" sz="1600">
                  <a:effectLst>
                    <a:outerShdw blurRad="38100" dist="38100" dir="2700000" algn="tl">
                      <a:srgbClr val="FFFFFF"/>
                    </a:outerShdw>
                  </a:effectLst>
                  <a:latin typeface="Tahoma" pitchFamily="34" charset="0"/>
                </a:rPr>
                <a:t>Cta 6789-2 Banco Suc 0</a:t>
              </a:r>
              <a:r>
                <a:rPr lang="es-MX" sz="1600">
                  <a:effectLst>
                    <a:outerShdw blurRad="38100" dist="38100" dir="2700000" algn="tl">
                      <a:srgbClr val="FFFFFF"/>
                    </a:outerShdw>
                  </a:effectLst>
                  <a:latin typeface="Tahoma" pitchFamily="34" charset="0"/>
                </a:rPr>
                <a:t>22</a:t>
              </a:r>
              <a:endParaRPr lang="es-ES" sz="1600">
                <a:effectLst>
                  <a:outerShdw blurRad="38100" dist="38100" dir="2700000" algn="tl">
                    <a:srgbClr val="FFFFFF"/>
                  </a:outerShdw>
                </a:effectLst>
                <a:latin typeface="Tahoma" pitchFamily="34" charset="0"/>
              </a:endParaRPr>
            </a:p>
            <a:p>
              <a:pPr algn="l" eaLnBrk="1" hangingPunct="1"/>
              <a:endParaRPr lang="es-ES" sz="1600">
                <a:effectLst>
                  <a:outerShdw blurRad="38100" dist="38100" dir="2700000" algn="tl">
                    <a:srgbClr val="FFFFFF"/>
                  </a:outerShdw>
                </a:effectLst>
                <a:latin typeface="Tahoma" pitchFamily="34" charset="0"/>
              </a:endParaRPr>
            </a:p>
          </p:txBody>
        </p:sp>
        <p:sp>
          <p:nvSpPr>
            <p:cNvPr id="1040429" name="Rectangle 45"/>
            <p:cNvSpPr>
              <a:spLocks noChangeArrowheads="1"/>
            </p:cNvSpPr>
            <p:nvPr/>
          </p:nvSpPr>
          <p:spPr bwMode="auto">
            <a:xfrm>
              <a:off x="2341" y="1373"/>
              <a:ext cx="2973" cy="130"/>
            </a:xfrm>
            <a:prstGeom prst="rect">
              <a:avLst/>
            </a:prstGeom>
            <a:solidFill>
              <a:srgbClr val="C9FB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sp>
        <p:nvSpPr>
          <p:cNvPr id="1040430" name="Oval 46"/>
          <p:cNvSpPr>
            <a:spLocks noChangeArrowheads="1"/>
          </p:cNvSpPr>
          <p:nvPr/>
        </p:nvSpPr>
        <p:spPr bwMode="auto">
          <a:xfrm>
            <a:off x="5754689" y="2970213"/>
            <a:ext cx="1328737" cy="488950"/>
          </a:xfrm>
          <a:prstGeom prst="ellipse">
            <a:avLst/>
          </a:prstGeom>
          <a:solidFill>
            <a:srgbClr val="3689A0"/>
          </a:solidFill>
          <a:ln w="381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s-ES" sz="1300"/>
              <a:t>Monto a</a:t>
            </a:r>
          </a:p>
          <a:p>
            <a:pPr eaLnBrk="1" hangingPunct="1"/>
            <a:r>
              <a:rPr lang="es-ES" sz="1300"/>
              <a:t>Descontar</a:t>
            </a:r>
          </a:p>
        </p:txBody>
      </p:sp>
      <p:sp>
        <p:nvSpPr>
          <p:cNvPr id="1040431" name="Oval 47"/>
          <p:cNvSpPr>
            <a:spLocks noChangeArrowheads="1"/>
          </p:cNvSpPr>
          <p:nvPr/>
        </p:nvSpPr>
        <p:spPr bwMode="auto">
          <a:xfrm>
            <a:off x="7197725" y="3033713"/>
            <a:ext cx="1106488" cy="444500"/>
          </a:xfrm>
          <a:prstGeom prst="ellipse">
            <a:avLst/>
          </a:prstGeom>
          <a:solidFill>
            <a:srgbClr val="3689A0"/>
          </a:solidFill>
          <a:ln w="381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s-ES" sz="1300"/>
              <a:t>Intereses</a:t>
            </a:r>
          </a:p>
        </p:txBody>
      </p:sp>
      <p:sp>
        <p:nvSpPr>
          <p:cNvPr id="1040432" name="Oval 48"/>
          <p:cNvSpPr>
            <a:spLocks noChangeArrowheads="1"/>
          </p:cNvSpPr>
          <p:nvPr/>
        </p:nvSpPr>
        <p:spPr bwMode="auto">
          <a:xfrm>
            <a:off x="8235950" y="3025775"/>
            <a:ext cx="1106488" cy="444500"/>
          </a:xfrm>
          <a:prstGeom prst="ellipse">
            <a:avLst/>
          </a:prstGeom>
          <a:solidFill>
            <a:srgbClr val="3689A0"/>
          </a:solidFill>
          <a:ln w="381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s-ES" sz="1200"/>
              <a:t>Monto a</a:t>
            </a:r>
          </a:p>
          <a:p>
            <a:pPr eaLnBrk="1" hangingPunct="1"/>
            <a:r>
              <a:rPr lang="es-ES" sz="1200"/>
              <a:t> Recibir</a:t>
            </a:r>
          </a:p>
        </p:txBody>
      </p:sp>
      <p:sp>
        <p:nvSpPr>
          <p:cNvPr id="1040433" name="Oval 49"/>
          <p:cNvSpPr>
            <a:spLocks noChangeArrowheads="1"/>
          </p:cNvSpPr>
          <p:nvPr/>
        </p:nvSpPr>
        <p:spPr bwMode="auto">
          <a:xfrm>
            <a:off x="7829550" y="2646363"/>
            <a:ext cx="1106488" cy="444500"/>
          </a:xfrm>
          <a:prstGeom prst="ellipse">
            <a:avLst/>
          </a:prstGeom>
          <a:solidFill>
            <a:srgbClr val="3689A0"/>
          </a:solidFill>
          <a:ln w="381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s-ES" sz="1300"/>
              <a:t>Tasa </a:t>
            </a:r>
            <a:r>
              <a:rPr lang="es-MX" sz="1300"/>
              <a:t>11</a:t>
            </a:r>
            <a:r>
              <a:rPr lang="es-ES" sz="1300"/>
              <a:t>.</a:t>
            </a:r>
            <a:r>
              <a:rPr lang="es-MX" sz="1300"/>
              <a:t>2</a:t>
            </a:r>
            <a:r>
              <a:rPr lang="es-ES" sz="1300"/>
              <a:t>%</a:t>
            </a:r>
          </a:p>
        </p:txBody>
      </p:sp>
      <p:pic>
        <p:nvPicPr>
          <p:cNvPr id="1063" name="Picture 39" descr="http://jonkepa.files.wordpress.com/2008/03/370x270pemex.jpg?w=46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51026" y="292101"/>
            <a:ext cx="1177925" cy="859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486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40430"/>
                                        </p:tgtEl>
                                        <p:attrNameLst>
                                          <p:attrName>style.visibility</p:attrName>
                                        </p:attrNameLst>
                                      </p:cBhvr>
                                      <p:to>
                                        <p:strVal val="visible"/>
                                      </p:to>
                                    </p:set>
                                    <p:anim calcmode="lin" valueType="num">
                                      <p:cBhvr>
                                        <p:cTn id="7" dur="500" fill="hold"/>
                                        <p:tgtEl>
                                          <p:spTgt spid="1040430"/>
                                        </p:tgtEl>
                                        <p:attrNameLst>
                                          <p:attrName>ppt_w</p:attrName>
                                        </p:attrNameLst>
                                      </p:cBhvr>
                                      <p:tavLst>
                                        <p:tav tm="0">
                                          <p:val>
                                            <p:fltVal val="0"/>
                                          </p:val>
                                        </p:tav>
                                        <p:tav tm="100000">
                                          <p:val>
                                            <p:strVal val="#ppt_w"/>
                                          </p:val>
                                        </p:tav>
                                      </p:tavLst>
                                    </p:anim>
                                    <p:anim calcmode="lin" valueType="num">
                                      <p:cBhvr>
                                        <p:cTn id="8" dur="500" fill="hold"/>
                                        <p:tgtEl>
                                          <p:spTgt spid="1040430"/>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040430"/>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040431"/>
                                        </p:tgtEl>
                                        <p:attrNameLst>
                                          <p:attrName>style.visibility</p:attrName>
                                        </p:attrNameLst>
                                      </p:cBhvr>
                                      <p:to>
                                        <p:strVal val="visible"/>
                                      </p:to>
                                    </p:set>
                                    <p:anim calcmode="lin" valueType="num">
                                      <p:cBhvr>
                                        <p:cTn id="13" dur="500" fill="hold"/>
                                        <p:tgtEl>
                                          <p:spTgt spid="1040431"/>
                                        </p:tgtEl>
                                        <p:attrNameLst>
                                          <p:attrName>ppt_w</p:attrName>
                                        </p:attrNameLst>
                                      </p:cBhvr>
                                      <p:tavLst>
                                        <p:tav tm="0">
                                          <p:val>
                                            <p:fltVal val="0"/>
                                          </p:val>
                                        </p:tav>
                                        <p:tav tm="100000">
                                          <p:val>
                                            <p:strVal val="#ppt_w"/>
                                          </p:val>
                                        </p:tav>
                                      </p:tavLst>
                                    </p:anim>
                                    <p:anim calcmode="lin" valueType="num">
                                      <p:cBhvr>
                                        <p:cTn id="14" dur="500" fill="hold"/>
                                        <p:tgtEl>
                                          <p:spTgt spid="1040431"/>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040431"/>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040432"/>
                                        </p:tgtEl>
                                        <p:attrNameLst>
                                          <p:attrName>style.visibility</p:attrName>
                                        </p:attrNameLst>
                                      </p:cBhvr>
                                      <p:to>
                                        <p:strVal val="visible"/>
                                      </p:to>
                                    </p:set>
                                    <p:anim calcmode="lin" valueType="num">
                                      <p:cBhvr>
                                        <p:cTn id="19" dur="500" fill="hold"/>
                                        <p:tgtEl>
                                          <p:spTgt spid="1040432"/>
                                        </p:tgtEl>
                                        <p:attrNameLst>
                                          <p:attrName>ppt_w</p:attrName>
                                        </p:attrNameLst>
                                      </p:cBhvr>
                                      <p:tavLst>
                                        <p:tav tm="0">
                                          <p:val>
                                            <p:fltVal val="0"/>
                                          </p:val>
                                        </p:tav>
                                        <p:tav tm="100000">
                                          <p:val>
                                            <p:strVal val="#ppt_w"/>
                                          </p:val>
                                        </p:tav>
                                      </p:tavLst>
                                    </p:anim>
                                    <p:anim calcmode="lin" valueType="num">
                                      <p:cBhvr>
                                        <p:cTn id="20" dur="500" fill="hold"/>
                                        <p:tgtEl>
                                          <p:spTgt spid="1040432"/>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040432"/>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040433"/>
                                        </p:tgtEl>
                                        <p:attrNameLst>
                                          <p:attrName>style.visibility</p:attrName>
                                        </p:attrNameLst>
                                      </p:cBhvr>
                                      <p:to>
                                        <p:strVal val="visible"/>
                                      </p:to>
                                    </p:set>
                                    <p:anim calcmode="lin" valueType="num">
                                      <p:cBhvr>
                                        <p:cTn id="25" dur="500" fill="hold"/>
                                        <p:tgtEl>
                                          <p:spTgt spid="1040433"/>
                                        </p:tgtEl>
                                        <p:attrNameLst>
                                          <p:attrName>ppt_w</p:attrName>
                                        </p:attrNameLst>
                                      </p:cBhvr>
                                      <p:tavLst>
                                        <p:tav tm="0">
                                          <p:val>
                                            <p:fltVal val="0"/>
                                          </p:val>
                                        </p:tav>
                                        <p:tav tm="100000">
                                          <p:val>
                                            <p:strVal val="#ppt_w"/>
                                          </p:val>
                                        </p:tav>
                                      </p:tavLst>
                                    </p:anim>
                                    <p:anim calcmode="lin" valueType="num">
                                      <p:cBhvr>
                                        <p:cTn id="26" dur="500" fill="hold"/>
                                        <p:tgtEl>
                                          <p:spTgt spid="1040433"/>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040433"/>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4042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p:cTn id="34" dur="1" fill="hold">
                                          <p:stCondLst>
                                            <p:cond delay="0"/>
                                          </p:stCondLst>
                                        </p:cTn>
                                        <p:tgtEl>
                                          <p:spTgt spid="1040427"/>
                                        </p:tgtEl>
                                        <p:attrNameLst>
                                          <p:attrName>style.visibility</p:attrName>
                                        </p:attrNameLst>
                                      </p:cBhvr>
                                      <p:to>
                                        <p:strVal val="visible"/>
                                      </p:to>
                                    </p:set>
                                    <p:anim calcmode="lin" valueType="num">
                                      <p:cBhvr additive="base">
                                        <p:cTn id="35" dur="500" fill="hold"/>
                                        <p:tgtEl>
                                          <p:spTgt spid="1040427"/>
                                        </p:tgtEl>
                                        <p:attrNameLst>
                                          <p:attrName>ppt_x</p:attrName>
                                        </p:attrNameLst>
                                      </p:cBhvr>
                                      <p:tavLst>
                                        <p:tav tm="0">
                                          <p:val>
                                            <p:strVal val="0-#ppt_w/2"/>
                                          </p:val>
                                        </p:tav>
                                        <p:tav tm="100000">
                                          <p:val>
                                            <p:strVal val="#ppt_x"/>
                                          </p:val>
                                        </p:tav>
                                      </p:tavLst>
                                    </p:anim>
                                    <p:anim calcmode="lin" valueType="num">
                                      <p:cBhvr additive="base">
                                        <p:cTn id="36" dur="500" fill="hold"/>
                                        <p:tgtEl>
                                          <p:spTgt spid="1040427"/>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499"/>
                                          </p:stCondLst>
                                        </p:cTn>
                                        <p:tgtEl>
                                          <p:spTgt spid="1040407"/>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499"/>
                                          </p:stCondLst>
                                        </p:cTn>
                                        <p:tgtEl>
                                          <p:spTgt spid="1040408"/>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499"/>
                                          </p:stCondLst>
                                        </p:cTn>
                                        <p:tgtEl>
                                          <p:spTgt spid="1040409"/>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499"/>
                                          </p:stCondLst>
                                        </p:cTn>
                                        <p:tgtEl>
                                          <p:spTgt spid="1040410"/>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1" fill="hold" nodeType="clickEffect">
                                  <p:stCondLst>
                                    <p:cond delay="0"/>
                                  </p:stCondLst>
                                  <p:childTnLst>
                                    <p:set>
                                      <p:cBhvr>
                                        <p:cTn id="56" dur="1" fill="hold">
                                          <p:stCondLst>
                                            <p:cond delay="0"/>
                                          </p:stCondLst>
                                        </p:cTn>
                                        <p:tgtEl>
                                          <p:spTgt spid="1040416"/>
                                        </p:tgtEl>
                                        <p:attrNameLst>
                                          <p:attrName>style.visibility</p:attrName>
                                        </p:attrNameLst>
                                      </p:cBhvr>
                                      <p:to>
                                        <p:strVal val="visible"/>
                                      </p:to>
                                    </p:set>
                                    <p:animEffect transition="in" filter="wipe(up)">
                                      <p:cBhvr>
                                        <p:cTn id="57" dur="500"/>
                                        <p:tgtEl>
                                          <p:spTgt spid="1040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421" grpId="0" animBg="1" autoUpdateAnimBg="0"/>
      <p:bldP spid="1040430" grpId="0" animBg="1" autoUpdateAnimBg="0"/>
      <p:bldP spid="1040431" grpId="0" animBg="1" autoUpdateAnimBg="0"/>
      <p:bldP spid="1040432" grpId="0" animBg="1" autoUpdateAnimBg="0"/>
      <p:bldP spid="1040433"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1972817655"/>
              </p:ext>
            </p:extLst>
          </p:nvPr>
        </p:nvGraphicFramePr>
        <p:xfrm>
          <a:off x="1697395" y="1305701"/>
          <a:ext cx="8458200" cy="4606290"/>
        </p:xfrm>
        <a:graphic>
          <a:graphicData uri="http://schemas.openxmlformats.org/drawingml/2006/table">
            <a:tbl>
              <a:tblPr firstRow="1" bandRow="1">
                <a:tableStyleId>{5C22544A-7EE6-4342-B048-85BDC9FD1C3A}</a:tableStyleId>
              </a:tblPr>
              <a:tblGrid>
                <a:gridCol w="2114550"/>
                <a:gridCol w="2114550"/>
                <a:gridCol w="2114550"/>
                <a:gridCol w="2114550"/>
              </a:tblGrid>
              <a:tr h="285750">
                <a:tc>
                  <a:txBody>
                    <a:bodyPr/>
                    <a:lstStyle/>
                    <a:p>
                      <a:pPr algn="ctr"/>
                      <a:r>
                        <a:rPr lang="es-MX" sz="1800" dirty="0" smtClean="0">
                          <a:latin typeface="Arial" panose="020B0604020202020204" pitchFamily="34" charset="0"/>
                          <a:cs typeface="Arial" panose="020B0604020202020204" pitchFamily="34" charset="0"/>
                        </a:rPr>
                        <a:t>País</a:t>
                      </a:r>
                      <a:endParaRPr lang="es-MX" sz="18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MX" sz="1800" dirty="0" smtClean="0">
                          <a:latin typeface="Arial" panose="020B0604020202020204" pitchFamily="34" charset="0"/>
                          <a:cs typeface="Arial" panose="020B0604020202020204" pitchFamily="34" charset="0"/>
                        </a:rPr>
                        <a:t>Número de empleos</a:t>
                      </a:r>
                      <a:endParaRPr lang="es-MX" sz="18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MX" sz="1800" dirty="0" smtClean="0">
                          <a:latin typeface="Arial" panose="020B0604020202020204" pitchFamily="34" charset="0"/>
                          <a:cs typeface="Arial" panose="020B0604020202020204" pitchFamily="34" charset="0"/>
                        </a:rPr>
                        <a:t>Ventas máximas</a:t>
                      </a:r>
                    </a:p>
                    <a:p>
                      <a:pPr algn="ctr"/>
                      <a:r>
                        <a:rPr lang="es-MX" sz="1800" dirty="0" smtClean="0">
                          <a:latin typeface="Arial" panose="020B0604020202020204" pitchFamily="34" charset="0"/>
                          <a:cs typeface="Arial" panose="020B0604020202020204" pitchFamily="34" charset="0"/>
                        </a:rPr>
                        <a:t>(USD)</a:t>
                      </a:r>
                      <a:endParaRPr lang="es-MX" sz="18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MX" sz="1800" dirty="0" smtClean="0">
                          <a:latin typeface="Arial" panose="020B0604020202020204" pitchFamily="34" charset="0"/>
                          <a:cs typeface="Arial" panose="020B0604020202020204" pitchFamily="34" charset="0"/>
                        </a:rPr>
                        <a:t>Monto de préstamo</a:t>
                      </a:r>
                    </a:p>
                    <a:p>
                      <a:pPr algn="ctr"/>
                      <a:r>
                        <a:rPr lang="es-MX" sz="1800" dirty="0" smtClean="0">
                          <a:latin typeface="Arial" panose="020B0604020202020204" pitchFamily="34" charset="0"/>
                          <a:cs typeface="Arial" panose="020B0604020202020204" pitchFamily="34" charset="0"/>
                        </a:rPr>
                        <a:t>(USD)</a:t>
                      </a:r>
                      <a:endParaRPr lang="es-MX" sz="1800" dirty="0">
                        <a:latin typeface="Arial" panose="020B0604020202020204" pitchFamily="34" charset="0"/>
                        <a:cs typeface="Arial" panose="020B0604020202020204" pitchFamily="34" charset="0"/>
                      </a:endParaRPr>
                    </a:p>
                  </a:txBody>
                  <a:tcPr marL="68580" marR="68580" marT="34290" marB="34290" anchor="ctr"/>
                </a:tc>
              </a:tr>
              <a:tr h="285750">
                <a:tc gridSpan="4">
                  <a:txBody>
                    <a:bodyPr/>
                    <a:lstStyle/>
                    <a:p>
                      <a:pPr algn="ctr"/>
                      <a:r>
                        <a:rPr lang="es-MX" sz="1400" b="1" dirty="0" smtClean="0">
                          <a:latin typeface="Arial" panose="020B0604020202020204" pitchFamily="34" charset="0"/>
                          <a:cs typeface="Arial" panose="020B0604020202020204" pitchFamily="34" charset="0"/>
                        </a:rPr>
                        <a:t>…NORTEAMÉRICA Y EUROPA…</a:t>
                      </a:r>
                      <a:endParaRPr lang="es-MX" sz="1400" b="1" dirty="0">
                        <a:latin typeface="Arial" panose="020B0604020202020204" pitchFamily="34" charset="0"/>
                        <a:cs typeface="Arial" panose="020B0604020202020204" pitchFamily="34" charset="0"/>
                      </a:endParaRPr>
                    </a:p>
                  </a:txBody>
                  <a:tcPr marL="68580" marR="68580" marT="34290" marB="34290"/>
                </a:tc>
                <a:tc hMerge="1">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hMerge="1">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hMerge="1">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España</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250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13,900,000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Estados Unidos</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1,000,000</a:t>
                      </a: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Francia</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69,400,000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Grecia</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250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69,400,000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Holanda</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73,500,000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Hungría</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250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69,400,000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Irlanda</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249</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Italia</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20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Letonia</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250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Lituania</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249</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55,600,000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Polonia</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250</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r h="285750">
                <a:tc>
                  <a:txBody>
                    <a:bodyPr/>
                    <a:lstStyle/>
                    <a:p>
                      <a:pPr algn="ctr"/>
                      <a:r>
                        <a:rPr lang="es-MX" sz="1400" dirty="0" smtClean="0">
                          <a:latin typeface="Arial" panose="020B0604020202020204" pitchFamily="34" charset="0"/>
                          <a:cs typeface="Arial" panose="020B0604020202020204" pitchFamily="34" charset="0"/>
                        </a:rPr>
                        <a:t>Portugal</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MX" sz="1400" dirty="0" smtClean="0">
                          <a:latin typeface="Arial" panose="020B0604020202020204" pitchFamily="34" charset="0"/>
                          <a:cs typeface="Arial" panose="020B0604020202020204" pitchFamily="34" charset="0"/>
                        </a:rPr>
                        <a:t>249</a:t>
                      </a: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MX" sz="1400" dirty="0">
                        <a:latin typeface="Arial" panose="020B0604020202020204" pitchFamily="34" charset="0"/>
                        <a:cs typeface="Arial" panose="020B0604020202020204" pitchFamily="34" charset="0"/>
                      </a:endParaRPr>
                    </a:p>
                  </a:txBody>
                  <a:tcPr marL="68580" marR="68580" marT="34290" marB="34290"/>
                </a:tc>
              </a:tr>
            </a:tbl>
          </a:graphicData>
        </a:graphic>
      </p:graphicFrame>
      <p:sp>
        <p:nvSpPr>
          <p:cNvPr id="7" name="CuadroTexto 6"/>
          <p:cNvSpPr txBox="1"/>
          <p:nvPr/>
        </p:nvSpPr>
        <p:spPr>
          <a:xfrm>
            <a:off x="1542228" y="6265620"/>
            <a:ext cx="9083487" cy="461665"/>
          </a:xfrm>
          <a:prstGeom prst="rect">
            <a:avLst/>
          </a:prstGeom>
          <a:noFill/>
        </p:spPr>
        <p:txBody>
          <a:bodyPr wrap="square" rtlCol="0">
            <a:spAutoFit/>
          </a:bodyPr>
          <a:lstStyle/>
          <a:p>
            <a:r>
              <a:rPr lang="es-MX" sz="1200" dirty="0">
                <a:latin typeface="Arial" panose="020B0604020202020204" pitchFamily="34" charset="0"/>
                <a:cs typeface="Arial" panose="020B0604020202020204" pitchFamily="34" charset="0"/>
              </a:rPr>
              <a:t>Fuente: </a:t>
            </a:r>
            <a:r>
              <a:rPr lang="en-US" sz="1200" dirty="0" err="1">
                <a:latin typeface="Arial" panose="020B0604020202020204" pitchFamily="34" charset="0"/>
                <a:cs typeface="Arial" panose="020B0604020202020204" pitchFamily="34" charset="0"/>
              </a:rPr>
              <a:t>Ardic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Oya</a:t>
            </a:r>
            <a:r>
              <a:rPr lang="en-US" sz="1200" dirty="0">
                <a:latin typeface="Arial" panose="020B0604020202020204" pitchFamily="34" charset="0"/>
                <a:cs typeface="Arial" panose="020B0604020202020204" pitchFamily="34" charset="0"/>
              </a:rPr>
              <a:t> P., </a:t>
            </a:r>
            <a:r>
              <a:rPr lang="en-US" sz="1200" dirty="0" err="1">
                <a:latin typeface="Arial" panose="020B0604020202020204" pitchFamily="34" charset="0"/>
                <a:cs typeface="Arial" panose="020B0604020202020204" pitchFamily="34" charset="0"/>
              </a:rPr>
              <a:t>Natalyia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Mylenko</a:t>
            </a:r>
            <a:r>
              <a:rPr lang="en-US" sz="1200" dirty="0">
                <a:latin typeface="Arial" panose="020B0604020202020204" pitchFamily="34" charset="0"/>
                <a:cs typeface="Arial" panose="020B0604020202020204" pitchFamily="34" charset="0"/>
              </a:rPr>
              <a:t> y Valentina </a:t>
            </a:r>
            <a:r>
              <a:rPr lang="en-US" sz="1200" dirty="0" err="1">
                <a:latin typeface="Arial" panose="020B0604020202020204" pitchFamily="34" charset="0"/>
                <a:cs typeface="Arial" panose="020B0604020202020204" pitchFamily="34" charset="0"/>
              </a:rPr>
              <a:t>Saltane</a:t>
            </a:r>
            <a:r>
              <a:rPr lang="en-US" sz="1200" dirty="0">
                <a:latin typeface="Arial" panose="020B0604020202020204" pitchFamily="34" charset="0"/>
                <a:cs typeface="Arial" panose="020B0604020202020204" pitchFamily="34" charset="0"/>
              </a:rPr>
              <a:t> (2011), </a:t>
            </a:r>
            <a:r>
              <a:rPr lang="en-US" sz="1200" i="1" dirty="0">
                <a:latin typeface="Arial" panose="020B0604020202020204" pitchFamily="34" charset="0"/>
                <a:cs typeface="Arial" panose="020B0604020202020204" pitchFamily="34" charset="0"/>
              </a:rPr>
              <a:t>Small and Medium </a:t>
            </a:r>
            <a:r>
              <a:rPr lang="en-US" sz="1200" i="1" dirty="0" err="1">
                <a:latin typeface="Arial" panose="020B0604020202020204" pitchFamily="34" charset="0"/>
                <a:cs typeface="Arial" panose="020B0604020202020204" pitchFamily="34" charset="0"/>
              </a:rPr>
              <a:t>Entreprises</a:t>
            </a:r>
            <a:r>
              <a:rPr lang="en-US" sz="1200" i="1" dirty="0">
                <a:latin typeface="Arial" panose="020B0604020202020204" pitchFamily="34" charset="0"/>
                <a:cs typeface="Arial" panose="020B0604020202020204" pitchFamily="34" charset="0"/>
              </a:rPr>
              <a:t>: A cross-country analysis with a new data set. </a:t>
            </a:r>
            <a:r>
              <a:rPr lang="en-US" sz="1200" dirty="0">
                <a:latin typeface="Arial" panose="020B0604020202020204" pitchFamily="34" charset="0"/>
                <a:cs typeface="Arial" panose="020B0604020202020204" pitchFamily="34" charset="0"/>
              </a:rPr>
              <a:t>Policy Research Working Paper N° 5538, World Bank, 2011.</a:t>
            </a:r>
          </a:p>
        </p:txBody>
      </p:sp>
      <p:sp>
        <p:nvSpPr>
          <p:cNvPr id="6" name="Título 1"/>
          <p:cNvSpPr txBox="1">
            <a:spLocks/>
          </p:cNvSpPr>
          <p:nvPr/>
        </p:nvSpPr>
        <p:spPr>
          <a:xfrm>
            <a:off x="700238" y="381776"/>
            <a:ext cx="6181825" cy="57029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200" dirty="0" smtClean="0">
                <a:solidFill>
                  <a:srgbClr val="000078"/>
                </a:solidFill>
                <a:latin typeface="Impact" panose="020B0806030902050204" pitchFamily="34" charset="0"/>
                <a:ea typeface="+mn-ea"/>
                <a:cs typeface="+mn-cs"/>
              </a:rPr>
              <a:t>Algunos ejemplos de clasificación</a:t>
            </a:r>
            <a:endParaRPr lang="es-MX" sz="3200" dirty="0">
              <a:solidFill>
                <a:srgbClr val="000078"/>
              </a:solidFill>
              <a:latin typeface="Impact" panose="020B0806030902050204" pitchFamily="34" charset="0"/>
              <a:ea typeface="+mn-ea"/>
              <a:cs typeface="+mn-cs"/>
            </a:endParaRPr>
          </a:p>
        </p:txBody>
      </p:sp>
    </p:spTree>
    <p:extLst>
      <p:ext uri="{BB962C8B-B14F-4D97-AF65-F5344CB8AC3E}">
        <p14:creationId xmlns:p14="http://schemas.microsoft.com/office/powerpoint/2010/main" val="96445827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820640" y="692849"/>
            <a:ext cx="7994173" cy="707886"/>
          </a:xfrm>
          <a:prstGeom prst="rect">
            <a:avLst/>
          </a:prstGeom>
          <a:noFill/>
          <a:ln w="9525">
            <a:noFill/>
            <a:miter lim="800000"/>
            <a:headEnd/>
            <a:tailEnd/>
          </a:ln>
        </p:spPr>
        <p:txBody>
          <a:bodyPr wrap="square">
            <a:spAutoFit/>
          </a:bodyPr>
          <a:lstStyle/>
          <a:p>
            <a:r>
              <a:rPr lang="es-ES" sz="2000" dirty="0" err="1" smtClean="0">
                <a:solidFill>
                  <a:srgbClr val="254061"/>
                </a:solidFill>
                <a:cs typeface="Arial" pitchFamily="34" charset="0"/>
              </a:rPr>
              <a:t>Nafinsa</a:t>
            </a:r>
            <a:r>
              <a:rPr lang="es-ES" sz="2000" dirty="0" smtClean="0">
                <a:solidFill>
                  <a:srgbClr val="254061"/>
                </a:solidFill>
                <a:cs typeface="Arial" pitchFamily="34" charset="0"/>
              </a:rPr>
              <a:t> tiene más </a:t>
            </a:r>
            <a:r>
              <a:rPr lang="es-ES" sz="2000" dirty="0">
                <a:solidFill>
                  <a:srgbClr val="254061"/>
                </a:solidFill>
                <a:cs typeface="Arial" pitchFamily="34" charset="0"/>
              </a:rPr>
              <a:t>de 550 Cadenas Productivas activas con las principales empresas corporativas públicas y privadas en todo el país:</a:t>
            </a:r>
          </a:p>
        </p:txBody>
      </p:sp>
      <p:grpSp>
        <p:nvGrpSpPr>
          <p:cNvPr id="2" name="Grupo 1"/>
          <p:cNvGrpSpPr/>
          <p:nvPr/>
        </p:nvGrpSpPr>
        <p:grpSpPr>
          <a:xfrm>
            <a:off x="2470484" y="1951403"/>
            <a:ext cx="6152859" cy="4421980"/>
            <a:chOff x="3546595" y="2142943"/>
            <a:chExt cx="3947847" cy="3777688"/>
          </a:xfrm>
        </p:grpSpPr>
        <p:sp>
          <p:nvSpPr>
            <p:cNvPr id="5" name="52 CuadroTexto"/>
            <p:cNvSpPr txBox="1">
              <a:spLocks noChangeArrowheads="1"/>
            </p:cNvSpPr>
            <p:nvPr/>
          </p:nvSpPr>
          <p:spPr bwMode="auto">
            <a:xfrm>
              <a:off x="3975394" y="2142943"/>
              <a:ext cx="3155866" cy="369887"/>
            </a:xfrm>
            <a:prstGeom prst="rect">
              <a:avLst/>
            </a:prstGeom>
            <a:noFill/>
            <a:ln w="9525">
              <a:noFill/>
              <a:miter lim="800000"/>
              <a:headEnd/>
              <a:tailEnd/>
            </a:ln>
          </p:spPr>
          <p:txBody>
            <a:bodyPr wrap="square">
              <a:spAutoFit/>
            </a:bodyPr>
            <a:lstStyle/>
            <a:p>
              <a:pPr marL="381000" indent="-381000" algn="ctr">
                <a:spcBef>
                  <a:spcPct val="30000"/>
                </a:spcBef>
                <a:spcAft>
                  <a:spcPct val="30000"/>
                </a:spcAft>
                <a:buClr>
                  <a:srgbClr val="FF6600"/>
                </a:buClr>
              </a:pPr>
              <a:r>
                <a:rPr lang="es-MX" b="1" dirty="0">
                  <a:latin typeface="Arial" pitchFamily="34" charset="0"/>
                  <a:cs typeface="Arial" pitchFamily="34" charset="0"/>
                </a:rPr>
                <a:t>Sector Público (42%) </a:t>
              </a:r>
            </a:p>
          </p:txBody>
        </p:sp>
        <p:pic>
          <p:nvPicPr>
            <p:cNvPr id="42" name="Picture 5124" descr="logo_imss"/>
            <p:cNvPicPr>
              <a:picLocks noChangeAspect="1" noChangeArrowheads="1"/>
            </p:cNvPicPr>
            <p:nvPr/>
          </p:nvPicPr>
          <p:blipFill>
            <a:blip r:embed="rId3" cstate="print"/>
            <a:srcRect/>
            <a:stretch>
              <a:fillRect/>
            </a:stretch>
          </p:blipFill>
          <p:spPr bwMode="auto">
            <a:xfrm>
              <a:off x="6735467" y="2743415"/>
              <a:ext cx="416994" cy="516504"/>
            </a:xfrm>
            <a:prstGeom prst="rect">
              <a:avLst/>
            </a:prstGeom>
            <a:noFill/>
            <a:ln w="9525">
              <a:noFill/>
              <a:miter lim="800000"/>
              <a:headEnd/>
              <a:tailEnd/>
            </a:ln>
          </p:spPr>
        </p:pic>
        <p:pic>
          <p:nvPicPr>
            <p:cNvPr id="43" name="Picture 5125" descr="logo_issste"/>
            <p:cNvPicPr>
              <a:picLocks noChangeAspect="1" noChangeArrowheads="1"/>
            </p:cNvPicPr>
            <p:nvPr/>
          </p:nvPicPr>
          <p:blipFill>
            <a:blip r:embed="rId4" cstate="print"/>
            <a:srcRect/>
            <a:stretch>
              <a:fillRect/>
            </a:stretch>
          </p:blipFill>
          <p:spPr bwMode="auto">
            <a:xfrm>
              <a:off x="5080930" y="3269770"/>
              <a:ext cx="526538" cy="509765"/>
            </a:xfrm>
            <a:prstGeom prst="rect">
              <a:avLst/>
            </a:prstGeom>
            <a:noFill/>
            <a:ln w="9525">
              <a:noFill/>
              <a:miter lim="800000"/>
              <a:headEnd/>
              <a:tailEnd/>
            </a:ln>
          </p:spPr>
        </p:pic>
        <p:pic>
          <p:nvPicPr>
            <p:cNvPr id="44" name="Picture 5126"/>
            <p:cNvPicPr>
              <a:picLocks noChangeAspect="1" noChangeArrowheads="1"/>
            </p:cNvPicPr>
            <p:nvPr/>
          </p:nvPicPr>
          <p:blipFill>
            <a:blip r:embed="rId5" cstate="print"/>
            <a:srcRect/>
            <a:stretch>
              <a:fillRect/>
            </a:stretch>
          </p:blipFill>
          <p:spPr bwMode="auto">
            <a:xfrm>
              <a:off x="5992340" y="2796061"/>
              <a:ext cx="566752" cy="433398"/>
            </a:xfrm>
            <a:prstGeom prst="rect">
              <a:avLst/>
            </a:prstGeom>
            <a:noFill/>
            <a:ln w="9525">
              <a:noFill/>
              <a:miter lim="800000"/>
              <a:headEnd/>
              <a:tailEnd/>
            </a:ln>
          </p:spPr>
        </p:pic>
        <p:graphicFrame>
          <p:nvGraphicFramePr>
            <p:cNvPr id="45" name="Object 5"/>
            <p:cNvGraphicFramePr>
              <a:graphicFrameLocks noChangeAspect="1"/>
            </p:cNvGraphicFramePr>
            <p:nvPr>
              <p:extLst>
                <p:ext uri="{D42A27DB-BD31-4B8C-83A1-F6EECF244321}">
                  <p14:modId xmlns:p14="http://schemas.microsoft.com/office/powerpoint/2010/main" val="1759912800"/>
                </p:ext>
              </p:extLst>
            </p:nvPr>
          </p:nvGraphicFramePr>
          <p:xfrm>
            <a:off x="4342884" y="3334597"/>
            <a:ext cx="644548" cy="353556"/>
          </p:xfrm>
          <a:graphic>
            <a:graphicData uri="http://schemas.openxmlformats.org/presentationml/2006/ole">
              <mc:AlternateContent xmlns:mc="http://schemas.openxmlformats.org/markup-compatibility/2006">
                <mc:Choice xmlns:v="urn:schemas-microsoft-com:vml" Requires="v">
                  <p:oleObj spid="_x0000_s8378" name="Imagen de mapa de bits" r:id="rId6" imgW="1276026" imgH="771503" progId="PBrush">
                    <p:embed/>
                  </p:oleObj>
                </mc:Choice>
                <mc:Fallback>
                  <p:oleObj name="Imagen de mapa de bits" r:id="rId6" imgW="1276026" imgH="771503"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2884" y="3334597"/>
                          <a:ext cx="644548" cy="353556"/>
                        </a:xfrm>
                        <a:prstGeom prst="rect">
                          <a:avLst/>
                        </a:prstGeom>
                        <a:noFill/>
                        <a:ln>
                          <a:noFill/>
                        </a:ln>
                        <a:effectLst/>
                        <a:extLst/>
                      </p:spPr>
                    </p:pic>
                  </p:oleObj>
                </mc:Fallback>
              </mc:AlternateContent>
            </a:graphicData>
          </a:graphic>
        </p:graphicFrame>
        <p:graphicFrame>
          <p:nvGraphicFramePr>
            <p:cNvPr id="46" name="Object 12"/>
            <p:cNvGraphicFramePr>
              <a:graphicFrameLocks noChangeAspect="1"/>
            </p:cNvGraphicFramePr>
            <p:nvPr>
              <p:extLst>
                <p:ext uri="{D42A27DB-BD31-4B8C-83A1-F6EECF244321}">
                  <p14:modId xmlns:p14="http://schemas.microsoft.com/office/powerpoint/2010/main" val="1816665410"/>
                </p:ext>
              </p:extLst>
            </p:nvPr>
          </p:nvGraphicFramePr>
          <p:xfrm>
            <a:off x="5784120" y="5201453"/>
            <a:ext cx="738435" cy="332901"/>
          </p:xfrm>
          <a:graphic>
            <a:graphicData uri="http://schemas.openxmlformats.org/presentationml/2006/ole">
              <mc:AlternateContent xmlns:mc="http://schemas.openxmlformats.org/markup-compatibility/2006">
                <mc:Choice xmlns:v="urn:schemas-microsoft-com:vml" Requires="v">
                  <p:oleObj spid="_x0000_s8379" name="Fotografía de Photo Editor" r:id="rId8" imgW="971686" imgH="438095" progId="">
                    <p:embed/>
                  </p:oleObj>
                </mc:Choice>
                <mc:Fallback>
                  <p:oleObj name="Fotografía de Photo Editor" r:id="rId8" imgW="971686" imgH="438095"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4120" y="5201453"/>
                          <a:ext cx="738435" cy="332901"/>
                        </a:xfrm>
                        <a:prstGeom prst="rect">
                          <a:avLst/>
                        </a:prstGeom>
                        <a:noFill/>
                        <a:ln>
                          <a:noFill/>
                        </a:ln>
                        <a:effectLst/>
                        <a:extLst/>
                      </p:spPr>
                    </p:pic>
                  </p:oleObj>
                </mc:Fallback>
              </mc:AlternateContent>
            </a:graphicData>
          </a:graphic>
        </p:graphicFrame>
        <p:graphicFrame>
          <p:nvGraphicFramePr>
            <p:cNvPr id="47" name="Object 18"/>
            <p:cNvGraphicFramePr>
              <a:graphicFrameLocks noChangeAspect="1"/>
            </p:cNvGraphicFramePr>
            <p:nvPr>
              <p:extLst>
                <p:ext uri="{D42A27DB-BD31-4B8C-83A1-F6EECF244321}">
                  <p14:modId xmlns:p14="http://schemas.microsoft.com/office/powerpoint/2010/main" val="3800631767"/>
                </p:ext>
              </p:extLst>
            </p:nvPr>
          </p:nvGraphicFramePr>
          <p:xfrm>
            <a:off x="3677385" y="4017969"/>
            <a:ext cx="778647" cy="274744"/>
          </p:xfrm>
          <a:graphic>
            <a:graphicData uri="http://schemas.openxmlformats.org/presentationml/2006/ole">
              <mc:AlternateContent xmlns:mc="http://schemas.openxmlformats.org/markup-compatibility/2006">
                <mc:Choice xmlns:v="urn:schemas-microsoft-com:vml" Requires="v">
                  <p:oleObj spid="_x0000_s8380" name="Fotografía de Photo Editor" r:id="rId10" imgW="1685714" imgH="628571" progId="">
                    <p:embed/>
                  </p:oleObj>
                </mc:Choice>
                <mc:Fallback>
                  <p:oleObj name="Fotografía de Photo Editor" r:id="rId10" imgW="1685714" imgH="628571"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77385" y="4017969"/>
                          <a:ext cx="778647" cy="274744"/>
                        </a:xfrm>
                        <a:prstGeom prst="rect">
                          <a:avLst/>
                        </a:prstGeom>
                        <a:noFill/>
                        <a:ln>
                          <a:noFill/>
                        </a:ln>
                        <a:effectLst/>
                        <a:extLst/>
                      </p:spPr>
                    </p:pic>
                  </p:oleObj>
                </mc:Fallback>
              </mc:AlternateContent>
            </a:graphicData>
          </a:graphic>
        </p:graphicFrame>
        <p:graphicFrame>
          <p:nvGraphicFramePr>
            <p:cNvPr id="48" name="Object 20"/>
            <p:cNvGraphicFramePr>
              <a:graphicFrameLocks noChangeAspect="1"/>
            </p:cNvGraphicFramePr>
            <p:nvPr>
              <p:extLst>
                <p:ext uri="{D42A27DB-BD31-4B8C-83A1-F6EECF244321}">
                  <p14:modId xmlns:p14="http://schemas.microsoft.com/office/powerpoint/2010/main" val="3214188120"/>
                </p:ext>
              </p:extLst>
            </p:nvPr>
          </p:nvGraphicFramePr>
          <p:xfrm>
            <a:off x="3558339" y="3332444"/>
            <a:ext cx="727416" cy="434909"/>
          </p:xfrm>
          <a:graphic>
            <a:graphicData uri="http://schemas.openxmlformats.org/presentationml/2006/ole">
              <mc:AlternateContent xmlns:mc="http://schemas.openxmlformats.org/markup-compatibility/2006">
                <mc:Choice xmlns:v="urn:schemas-microsoft-com:vml" Requires="v">
                  <p:oleObj spid="_x0000_s8381" name="Fotografía de Photo Editor" r:id="rId12" imgW="1666667" imgH="619211" progId="">
                    <p:embed/>
                  </p:oleObj>
                </mc:Choice>
                <mc:Fallback>
                  <p:oleObj name="Fotografía de Photo Editor" r:id="rId12" imgW="1666667" imgH="619211"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58339" y="3332444"/>
                          <a:ext cx="727416" cy="434909"/>
                        </a:xfrm>
                        <a:prstGeom prst="rect">
                          <a:avLst/>
                        </a:prstGeom>
                        <a:noFill/>
                        <a:ln>
                          <a:noFill/>
                        </a:ln>
                        <a:effectLst/>
                        <a:extLst/>
                      </p:spPr>
                    </p:pic>
                  </p:oleObj>
                </mc:Fallback>
              </mc:AlternateContent>
            </a:graphicData>
          </a:graphic>
        </p:graphicFrame>
        <p:pic>
          <p:nvPicPr>
            <p:cNvPr id="52" name="Picture 53" descr="http://tbn0.google.com/images?q=tbn:ej97LSJlKfQLgM:http://www.saludcoahuila.gob.mx/admin/uploads/imagenes/modulo11/gobierno.gif">
              <a:hlinkClick r:id="rId14"/>
            </p:cNvPr>
            <p:cNvPicPr>
              <a:picLocks noChangeAspect="1" noChangeArrowheads="1"/>
            </p:cNvPicPr>
            <p:nvPr/>
          </p:nvPicPr>
          <p:blipFill>
            <a:blip r:embed="rId15" cstate="print"/>
            <a:srcRect/>
            <a:stretch>
              <a:fillRect/>
            </a:stretch>
          </p:blipFill>
          <p:spPr bwMode="auto">
            <a:xfrm>
              <a:off x="3609856" y="5529786"/>
              <a:ext cx="628935" cy="390845"/>
            </a:xfrm>
            <a:prstGeom prst="rect">
              <a:avLst/>
            </a:prstGeom>
            <a:noFill/>
            <a:ln w="9525">
              <a:noFill/>
              <a:miter lim="800000"/>
              <a:headEnd/>
              <a:tailEnd/>
            </a:ln>
          </p:spPr>
        </p:pic>
        <p:pic>
          <p:nvPicPr>
            <p:cNvPr id="53" name="Picture 61" descr="http://tbn0.google.com/images?q=tbn:ChBzWo6JLIHaQM:http://www.videod.com.mx/imagenes/imagvideos/ANIMACION%2520GOBIERNO%2520DE%2520CAMPECHE.jpg">
              <a:hlinkClick r:id="rId16"/>
            </p:cNvPr>
            <p:cNvPicPr>
              <a:picLocks noChangeAspect="1" noChangeArrowheads="1"/>
            </p:cNvPicPr>
            <p:nvPr/>
          </p:nvPicPr>
          <p:blipFill>
            <a:blip r:embed="rId17" cstate="print"/>
            <a:srcRect/>
            <a:stretch>
              <a:fillRect/>
            </a:stretch>
          </p:blipFill>
          <p:spPr bwMode="auto">
            <a:xfrm>
              <a:off x="4668546" y="5491148"/>
              <a:ext cx="606776" cy="402758"/>
            </a:xfrm>
            <a:prstGeom prst="rect">
              <a:avLst/>
            </a:prstGeom>
            <a:noFill/>
            <a:ln w="9525">
              <a:noFill/>
              <a:miter lim="800000"/>
              <a:headEnd/>
              <a:tailEnd/>
            </a:ln>
          </p:spPr>
        </p:pic>
        <p:pic>
          <p:nvPicPr>
            <p:cNvPr id="54" name="Picture 77" descr="http://tbn0.google.com/images?q=tbn:VG2OwWgdVBHnoM:http://www.sierra-madre.com/gifs/clientes/logo_gob_guerrero_02.gif"/>
            <p:cNvPicPr>
              <a:picLocks noChangeAspect="1" noChangeArrowheads="1"/>
            </p:cNvPicPr>
            <p:nvPr/>
          </p:nvPicPr>
          <p:blipFill>
            <a:blip r:embed="rId18" cstate="print"/>
            <a:srcRect/>
            <a:stretch>
              <a:fillRect/>
            </a:stretch>
          </p:blipFill>
          <p:spPr bwMode="auto">
            <a:xfrm>
              <a:off x="3643459" y="4514445"/>
              <a:ext cx="764648" cy="617013"/>
            </a:xfrm>
            <a:prstGeom prst="rect">
              <a:avLst/>
            </a:prstGeom>
            <a:noFill/>
            <a:ln w="9525">
              <a:noFill/>
              <a:miter lim="800000"/>
              <a:headEnd/>
              <a:tailEnd/>
            </a:ln>
          </p:spPr>
        </p:pic>
        <p:pic>
          <p:nvPicPr>
            <p:cNvPr id="55" name="Picture 82"/>
            <p:cNvPicPr>
              <a:picLocks noChangeAspect="1" noChangeArrowheads="1"/>
            </p:cNvPicPr>
            <p:nvPr/>
          </p:nvPicPr>
          <p:blipFill>
            <a:blip r:embed="rId19" cstate="print"/>
            <a:srcRect/>
            <a:stretch>
              <a:fillRect/>
            </a:stretch>
          </p:blipFill>
          <p:spPr bwMode="auto">
            <a:xfrm>
              <a:off x="5481297" y="4529409"/>
              <a:ext cx="1361291" cy="393919"/>
            </a:xfrm>
            <a:prstGeom prst="rect">
              <a:avLst/>
            </a:prstGeom>
            <a:noFill/>
            <a:ln w="9525">
              <a:noFill/>
              <a:miter lim="800000"/>
              <a:headEnd/>
              <a:tailEnd/>
            </a:ln>
          </p:spPr>
        </p:pic>
        <p:pic>
          <p:nvPicPr>
            <p:cNvPr id="56" name="Picture 86" descr="http://tbn0.google.com/images?q=tbn:uUHrG8nYRxrdmM:http://www.chein.com.mx/images/experiencia/michoacan.jpg"/>
            <p:cNvPicPr>
              <a:picLocks noChangeAspect="1" noChangeArrowheads="1"/>
            </p:cNvPicPr>
            <p:nvPr/>
          </p:nvPicPr>
          <p:blipFill>
            <a:blip r:embed="rId20" cstate="print"/>
            <a:srcRect/>
            <a:stretch>
              <a:fillRect/>
            </a:stretch>
          </p:blipFill>
          <p:spPr bwMode="auto">
            <a:xfrm>
              <a:off x="6520099" y="3919512"/>
              <a:ext cx="617087" cy="403068"/>
            </a:xfrm>
            <a:prstGeom prst="rect">
              <a:avLst/>
            </a:prstGeom>
            <a:noFill/>
            <a:ln w="9525">
              <a:noFill/>
              <a:miter lim="800000"/>
              <a:headEnd/>
              <a:tailEnd/>
            </a:ln>
          </p:spPr>
        </p:pic>
        <p:pic>
          <p:nvPicPr>
            <p:cNvPr id="57" name="Picture 92" descr="Gobierno de Oaxaca de Cara a la Nación"/>
            <p:cNvPicPr>
              <a:picLocks noChangeAspect="1" noChangeArrowheads="1"/>
            </p:cNvPicPr>
            <p:nvPr/>
          </p:nvPicPr>
          <p:blipFill>
            <a:blip r:embed="rId21" cstate="print"/>
            <a:srcRect/>
            <a:stretch>
              <a:fillRect/>
            </a:stretch>
          </p:blipFill>
          <p:spPr bwMode="auto">
            <a:xfrm>
              <a:off x="5882992" y="5081235"/>
              <a:ext cx="489614" cy="462694"/>
            </a:xfrm>
            <a:prstGeom prst="rect">
              <a:avLst/>
            </a:prstGeom>
            <a:noFill/>
            <a:ln w="9525">
              <a:noFill/>
              <a:miter lim="800000"/>
              <a:headEnd/>
              <a:tailEnd/>
            </a:ln>
          </p:spPr>
        </p:pic>
        <p:pic>
          <p:nvPicPr>
            <p:cNvPr id="58" name="Picture 102"/>
            <p:cNvPicPr>
              <a:picLocks noChangeAspect="1" noChangeArrowheads="1"/>
            </p:cNvPicPr>
            <p:nvPr/>
          </p:nvPicPr>
          <p:blipFill>
            <a:blip r:embed="rId22" cstate="print"/>
            <a:srcRect/>
            <a:stretch>
              <a:fillRect/>
            </a:stretch>
          </p:blipFill>
          <p:spPr bwMode="auto">
            <a:xfrm>
              <a:off x="6553865" y="5047238"/>
              <a:ext cx="937525" cy="244661"/>
            </a:xfrm>
            <a:prstGeom prst="rect">
              <a:avLst/>
            </a:prstGeom>
            <a:noFill/>
            <a:ln w="9525">
              <a:noFill/>
              <a:miter lim="800000"/>
              <a:headEnd/>
              <a:tailEnd/>
            </a:ln>
          </p:spPr>
        </p:pic>
        <p:pic>
          <p:nvPicPr>
            <p:cNvPr id="59" name="Picture 38" descr="http://t1.gstatic.com/images?q=tbn:ZWZVqTqHvl-1FM:http://eldefe.com/wp-content/uploads/2009/07/infonavit-fovissste-800x393.jpg"/>
            <p:cNvPicPr>
              <a:picLocks noChangeAspect="1" noChangeArrowheads="1"/>
            </p:cNvPicPr>
            <p:nvPr/>
          </p:nvPicPr>
          <p:blipFill>
            <a:blip r:embed="rId23" cstate="print"/>
            <a:srcRect/>
            <a:stretch>
              <a:fillRect/>
            </a:stretch>
          </p:blipFill>
          <p:spPr bwMode="auto">
            <a:xfrm>
              <a:off x="4765994" y="3805066"/>
              <a:ext cx="1488004" cy="620861"/>
            </a:xfrm>
            <a:prstGeom prst="rect">
              <a:avLst/>
            </a:prstGeom>
            <a:noFill/>
          </p:spPr>
        </p:pic>
        <p:pic>
          <p:nvPicPr>
            <p:cNvPr id="60" name="Picture 40" descr="http://t2.gstatic.com/images?q=tbn:A7I2PGDS13KDLM:http://www.difasign.com/IMAGEN/CAPUFE.gif"/>
            <p:cNvPicPr>
              <a:picLocks noChangeAspect="1" noChangeArrowheads="1"/>
            </p:cNvPicPr>
            <p:nvPr/>
          </p:nvPicPr>
          <p:blipFill>
            <a:blip r:embed="rId24" cstate="print"/>
            <a:srcRect/>
            <a:stretch>
              <a:fillRect/>
            </a:stretch>
          </p:blipFill>
          <p:spPr bwMode="auto">
            <a:xfrm>
              <a:off x="4575681" y="5185300"/>
              <a:ext cx="907324" cy="296393"/>
            </a:xfrm>
            <a:prstGeom prst="rect">
              <a:avLst/>
            </a:prstGeom>
            <a:noFill/>
          </p:spPr>
        </p:pic>
        <p:pic>
          <p:nvPicPr>
            <p:cNvPr id="61" name="Picture 42" descr="http://t2.gstatic.com/images?q=tbn:IXIuwpTLZon88M:http://www.gobierno.com.mx/img-notas/diconsa.jpg"/>
            <p:cNvPicPr>
              <a:picLocks noChangeAspect="1" noChangeArrowheads="1"/>
            </p:cNvPicPr>
            <p:nvPr/>
          </p:nvPicPr>
          <p:blipFill>
            <a:blip r:embed="rId25" cstate="print"/>
            <a:srcRect/>
            <a:stretch>
              <a:fillRect/>
            </a:stretch>
          </p:blipFill>
          <p:spPr bwMode="auto">
            <a:xfrm>
              <a:off x="6627667" y="3265635"/>
              <a:ext cx="866775" cy="495301"/>
            </a:xfrm>
            <a:prstGeom prst="rect">
              <a:avLst/>
            </a:prstGeom>
            <a:noFill/>
          </p:spPr>
        </p:pic>
        <p:pic>
          <p:nvPicPr>
            <p:cNvPr id="62" name="Picture 44" descr="http://t3.gstatic.com/images?q=tbn:XaWTJHoOc0HGzM:http://ortopediayhospitales.com/_logo-cmyk-FONACOT.gif"/>
            <p:cNvPicPr>
              <a:picLocks noChangeAspect="1" noChangeArrowheads="1"/>
            </p:cNvPicPr>
            <p:nvPr/>
          </p:nvPicPr>
          <p:blipFill>
            <a:blip r:embed="rId26" cstate="print"/>
            <a:srcRect/>
            <a:stretch>
              <a:fillRect/>
            </a:stretch>
          </p:blipFill>
          <p:spPr bwMode="auto">
            <a:xfrm>
              <a:off x="6710084" y="5483006"/>
              <a:ext cx="689378" cy="372264"/>
            </a:xfrm>
            <a:prstGeom prst="rect">
              <a:avLst/>
            </a:prstGeom>
            <a:noFill/>
          </p:spPr>
        </p:pic>
        <p:pic>
          <p:nvPicPr>
            <p:cNvPr id="63" name="Picture 46" descr="http://t0.gstatic.com/images?q=tbn:s2gQc_rMOEJglM:http://www.grupo-siglo.com.mx/assets/images/siglo/Noticias/ENERO/gdf.jpg"/>
            <p:cNvPicPr>
              <a:picLocks noChangeAspect="1" noChangeArrowheads="1"/>
            </p:cNvPicPr>
            <p:nvPr/>
          </p:nvPicPr>
          <p:blipFill>
            <a:blip r:embed="rId27" cstate="print"/>
            <a:srcRect/>
            <a:stretch>
              <a:fillRect/>
            </a:stretch>
          </p:blipFill>
          <p:spPr bwMode="auto">
            <a:xfrm>
              <a:off x="4489713" y="4343925"/>
              <a:ext cx="927267" cy="830054"/>
            </a:xfrm>
            <a:prstGeom prst="rect">
              <a:avLst/>
            </a:prstGeom>
            <a:noFill/>
          </p:spPr>
        </p:pic>
        <p:pic>
          <p:nvPicPr>
            <p:cNvPr id="64" name="Picture 51" descr="http://tbn0.google.com/images?q=tbn:FCON-CR5cznPmM:http://www.carasa.com.mx/images/logos/LOGOCHIHUAHUA.jpg"/>
            <p:cNvPicPr>
              <a:picLocks noChangeAspect="1" noChangeArrowheads="1"/>
            </p:cNvPicPr>
            <p:nvPr/>
          </p:nvPicPr>
          <p:blipFill>
            <a:blip r:embed="rId28" cstate="print"/>
            <a:srcRect/>
            <a:stretch>
              <a:fillRect/>
            </a:stretch>
          </p:blipFill>
          <p:spPr bwMode="auto">
            <a:xfrm>
              <a:off x="3601533" y="5151636"/>
              <a:ext cx="761738" cy="347140"/>
            </a:xfrm>
            <a:prstGeom prst="rect">
              <a:avLst/>
            </a:prstGeom>
            <a:noFill/>
            <a:ln w="9525">
              <a:noFill/>
              <a:miter lim="800000"/>
              <a:headEnd/>
              <a:tailEnd/>
            </a:ln>
          </p:spPr>
        </p:pic>
        <p:pic>
          <p:nvPicPr>
            <p:cNvPr id="65" name="Picture 67" descr="http://www.guanajuato.gob.mx/templates/ngobgto/images/logo.gif"/>
            <p:cNvPicPr>
              <a:picLocks noChangeAspect="1" noChangeArrowheads="1"/>
            </p:cNvPicPr>
            <p:nvPr/>
          </p:nvPicPr>
          <p:blipFill>
            <a:blip r:embed="rId29" cstate="print"/>
            <a:srcRect/>
            <a:stretch>
              <a:fillRect/>
            </a:stretch>
          </p:blipFill>
          <p:spPr bwMode="auto">
            <a:xfrm>
              <a:off x="5763351" y="3297206"/>
              <a:ext cx="841161" cy="439102"/>
            </a:xfrm>
            <a:prstGeom prst="rect">
              <a:avLst/>
            </a:prstGeom>
            <a:noFill/>
            <a:ln w="9525">
              <a:noFill/>
              <a:miter lim="800000"/>
              <a:headEnd/>
              <a:tailEnd/>
            </a:ln>
          </p:spPr>
        </p:pic>
        <p:pic>
          <p:nvPicPr>
            <p:cNvPr id="72" name="Picture 3"/>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546595" y="2576713"/>
              <a:ext cx="1029087" cy="299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0" name="Picture 306"/>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973272" y="2540627"/>
              <a:ext cx="942243" cy="341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 name="Picture 307"/>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205173" y="2904494"/>
              <a:ext cx="1044204" cy="323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1" name="70 Rectángulo">
            <a:hlinkClick r:id="rId33" action="ppaction://hlinksldjump"/>
          </p:cNvPr>
          <p:cNvSpPr/>
          <p:nvPr/>
        </p:nvSpPr>
        <p:spPr>
          <a:xfrm>
            <a:off x="2420590" y="9815"/>
            <a:ext cx="936104" cy="1700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332952" y="6342100"/>
            <a:ext cx="2388667" cy="369332"/>
          </a:xfrm>
          <a:prstGeom prst="rect">
            <a:avLst/>
          </a:prstGeom>
          <a:noFill/>
        </p:spPr>
        <p:txBody>
          <a:bodyPr wrap="none" rtlCol="0">
            <a:spAutoFit/>
          </a:bodyPr>
          <a:lstStyle/>
          <a:p>
            <a:r>
              <a:rPr lang="es-MX" dirty="0" smtClean="0"/>
              <a:t>Fuente: </a:t>
            </a:r>
            <a:r>
              <a:rPr lang="es-MX" dirty="0" err="1" smtClean="0"/>
              <a:t>Nafinsa</a:t>
            </a:r>
            <a:r>
              <a:rPr lang="es-MX" dirty="0" smtClean="0"/>
              <a:t> México</a:t>
            </a:r>
            <a:endParaRPr lang="es-MX" dirty="0"/>
          </a:p>
        </p:txBody>
      </p:sp>
    </p:spTree>
    <p:extLst>
      <p:ext uri="{BB962C8B-B14F-4D97-AF65-F5344CB8AC3E}">
        <p14:creationId xmlns:p14="http://schemas.microsoft.com/office/powerpoint/2010/main" val="4045544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453508" y="476672"/>
            <a:ext cx="4429418" cy="461665"/>
          </a:xfrm>
          <a:prstGeom prst="rect">
            <a:avLst/>
          </a:prstGeom>
        </p:spPr>
        <p:txBody>
          <a:bodyPr wrap="none">
            <a:spAutoFit/>
          </a:bodyPr>
          <a:lstStyle/>
          <a:p>
            <a:pPr algn="r" fontAlgn="base">
              <a:spcBef>
                <a:spcPct val="0"/>
              </a:spcBef>
              <a:spcAft>
                <a:spcPct val="0"/>
              </a:spcAft>
            </a:pPr>
            <a:r>
              <a:rPr lang="es-MX" sz="2400" b="1" dirty="0">
                <a:solidFill>
                  <a:prstClr val="white"/>
                </a:solidFill>
                <a:latin typeface="Arial" pitchFamily="34" charset="0"/>
                <a:cs typeface="Arial" pitchFamily="34" charset="0"/>
              </a:rPr>
              <a:t>Características del programa</a:t>
            </a:r>
          </a:p>
        </p:txBody>
      </p:sp>
      <p:sp>
        <p:nvSpPr>
          <p:cNvPr id="4" name="3 CuadroTexto"/>
          <p:cNvSpPr txBox="1"/>
          <p:nvPr/>
        </p:nvSpPr>
        <p:spPr>
          <a:xfrm>
            <a:off x="1988607" y="1570185"/>
            <a:ext cx="473206" cy="307777"/>
          </a:xfrm>
          <a:prstGeom prst="rect">
            <a:avLst/>
          </a:prstGeom>
          <a:noFill/>
        </p:spPr>
        <p:txBody>
          <a:bodyPr wrap="none" rtlCol="0">
            <a:spAutoFit/>
          </a:bodyPr>
          <a:lstStyle/>
          <a:p>
            <a:pPr marL="285750" indent="-285750" fontAlgn="base">
              <a:spcBef>
                <a:spcPct val="0"/>
              </a:spcBef>
              <a:spcAft>
                <a:spcPct val="0"/>
              </a:spcAft>
              <a:buFont typeface="Arial" pitchFamily="34" charset="0"/>
              <a:buChar char="•"/>
            </a:pPr>
            <a:endParaRPr lang="es-MX" sz="1400" dirty="0">
              <a:solidFill>
                <a:prstClr val="black"/>
              </a:solidFill>
              <a:cs typeface="Arial" charset="0"/>
            </a:endParaRPr>
          </a:p>
        </p:txBody>
      </p:sp>
      <p:graphicFrame>
        <p:nvGraphicFramePr>
          <p:cNvPr id="5" name="4 Tabla"/>
          <p:cNvGraphicFramePr>
            <a:graphicFrameLocks noGrp="1"/>
          </p:cNvGraphicFramePr>
          <p:nvPr>
            <p:extLst>
              <p:ext uri="{D42A27DB-BD31-4B8C-83A1-F6EECF244321}">
                <p14:modId xmlns:p14="http://schemas.microsoft.com/office/powerpoint/2010/main" val="3702931671"/>
              </p:ext>
            </p:extLst>
          </p:nvPr>
        </p:nvGraphicFramePr>
        <p:xfrm>
          <a:off x="1648814" y="1426169"/>
          <a:ext cx="8234112" cy="4366087"/>
        </p:xfrm>
        <a:graphic>
          <a:graphicData uri="http://schemas.openxmlformats.org/drawingml/2006/table">
            <a:tbl>
              <a:tblPr firstRow="1" bandRow="1">
                <a:tableStyleId>{5C22544A-7EE6-4342-B048-85BDC9FD1C3A}</a:tableStyleId>
              </a:tblPr>
              <a:tblGrid>
                <a:gridCol w="1744516"/>
                <a:gridCol w="3343237"/>
                <a:gridCol w="3146359"/>
              </a:tblGrid>
              <a:tr h="330324">
                <a:tc>
                  <a:txBody>
                    <a:bodyPr/>
                    <a:lstStyle/>
                    <a:p>
                      <a:pPr algn="ctr"/>
                      <a:r>
                        <a:rPr lang="es-MX" sz="1400" dirty="0" smtClean="0">
                          <a:solidFill>
                            <a:schemeClr val="bg1"/>
                          </a:solidFill>
                          <a:latin typeface="+mn-lt"/>
                          <a:cs typeface="Arial" pitchFamily="34" charset="0"/>
                        </a:rPr>
                        <a:t>Característica</a:t>
                      </a:r>
                      <a:endParaRPr lang="es-MX" sz="1400" dirty="0">
                        <a:solidFill>
                          <a:schemeClr val="bg1"/>
                        </a:solidFill>
                        <a:latin typeface="+mn-lt"/>
                        <a:cs typeface="Arial" pitchFamily="34" charset="0"/>
                      </a:endParaRPr>
                    </a:p>
                  </a:txBody>
                  <a:tcPr anchor="ctr"/>
                </a:tc>
                <a:tc>
                  <a:txBody>
                    <a:bodyPr/>
                    <a:lstStyle/>
                    <a:p>
                      <a:pPr algn="ctr"/>
                      <a:r>
                        <a:rPr lang="es-MX" sz="1400" dirty="0" smtClean="0">
                          <a:solidFill>
                            <a:schemeClr val="bg1"/>
                          </a:solidFill>
                          <a:latin typeface="+mn-lt"/>
                          <a:cs typeface="Arial" pitchFamily="34" charset="0"/>
                        </a:rPr>
                        <a:t>Mandato</a:t>
                      </a:r>
                      <a:r>
                        <a:rPr lang="es-MX" sz="1400" baseline="0" dirty="0" smtClean="0">
                          <a:solidFill>
                            <a:schemeClr val="bg1"/>
                          </a:solidFill>
                          <a:latin typeface="+mn-lt"/>
                          <a:cs typeface="Arial" pitchFamily="34" charset="0"/>
                        </a:rPr>
                        <a:t> Electrónico</a:t>
                      </a:r>
                      <a:endParaRPr lang="es-MX" sz="1400" dirty="0">
                        <a:solidFill>
                          <a:schemeClr val="bg1"/>
                        </a:solidFill>
                        <a:latin typeface="+mn-lt"/>
                        <a:cs typeface="Arial" pitchFamily="34" charset="0"/>
                      </a:endParaRPr>
                    </a:p>
                  </a:txBody>
                  <a:tcPr anchor="ctr"/>
                </a:tc>
                <a:tc>
                  <a:txBody>
                    <a:bodyPr/>
                    <a:lstStyle/>
                    <a:p>
                      <a:pPr algn="ctr"/>
                      <a:r>
                        <a:rPr lang="es-MX" sz="1400" dirty="0" smtClean="0">
                          <a:solidFill>
                            <a:schemeClr val="bg1"/>
                          </a:solidFill>
                          <a:latin typeface="+mn-lt"/>
                          <a:cs typeface="Arial" pitchFamily="34" charset="0"/>
                        </a:rPr>
                        <a:t>Cesión</a:t>
                      </a:r>
                      <a:r>
                        <a:rPr lang="es-MX" sz="1400" baseline="0" dirty="0" smtClean="0">
                          <a:solidFill>
                            <a:schemeClr val="bg1"/>
                          </a:solidFill>
                          <a:latin typeface="+mn-lt"/>
                          <a:cs typeface="Arial" pitchFamily="34" charset="0"/>
                        </a:rPr>
                        <a:t> de Derechos</a:t>
                      </a:r>
                      <a:endParaRPr lang="es-MX" sz="1400" dirty="0">
                        <a:solidFill>
                          <a:schemeClr val="bg1"/>
                        </a:solidFill>
                        <a:latin typeface="+mn-lt"/>
                        <a:cs typeface="Arial" pitchFamily="34" charset="0"/>
                      </a:endParaRPr>
                    </a:p>
                  </a:txBody>
                  <a:tcPr anchor="ctr"/>
                </a:tc>
              </a:tr>
              <a:tr h="528517">
                <a:tc>
                  <a:txBody>
                    <a:bodyPr/>
                    <a:lstStyle/>
                    <a:p>
                      <a:pPr algn="ctr"/>
                      <a:r>
                        <a:rPr lang="es-MX" sz="1400" b="1" dirty="0" smtClean="0">
                          <a:latin typeface="+mn-lt"/>
                          <a:cs typeface="Arial" pitchFamily="34" charset="0"/>
                        </a:rPr>
                        <a:t>Monto Máximo del Crédito</a:t>
                      </a:r>
                      <a:endParaRPr lang="es-MX" sz="1400" b="1" dirty="0">
                        <a:latin typeface="+mn-lt"/>
                        <a:cs typeface="Arial" pitchFamily="34" charset="0"/>
                      </a:endParaRPr>
                    </a:p>
                  </a:txBody>
                  <a:tcPr anchor="ctr"/>
                </a:tc>
                <a:tc>
                  <a:txBody>
                    <a:bodyPr/>
                    <a:lstStyle/>
                    <a:p>
                      <a:pPr algn="ctr"/>
                      <a:r>
                        <a:rPr lang="es-MX" sz="1200" dirty="0" smtClean="0">
                          <a:latin typeface="Arial" pitchFamily="34" charset="0"/>
                          <a:cs typeface="Arial" pitchFamily="34" charset="0"/>
                        </a:rPr>
                        <a:t>Hasta 10</a:t>
                      </a:r>
                      <a:r>
                        <a:rPr lang="es-MX" sz="1200" baseline="0" dirty="0" smtClean="0">
                          <a:latin typeface="Arial" pitchFamily="34" charset="0"/>
                          <a:cs typeface="Arial" pitchFamily="34" charset="0"/>
                        </a:rPr>
                        <a:t> MDP</a:t>
                      </a:r>
                      <a:endParaRPr lang="es-MX" sz="1200" dirty="0">
                        <a:latin typeface="Arial" pitchFamily="34" charset="0"/>
                        <a:cs typeface="Arial" pitchFamily="34" charset="0"/>
                      </a:endParaRPr>
                    </a:p>
                  </a:txBody>
                  <a:tcPr anchor="ctr"/>
                </a:tc>
                <a:tc>
                  <a:txBody>
                    <a:bodyPr/>
                    <a:lstStyle/>
                    <a:p>
                      <a:pPr marL="171450" indent="-171450" algn="ctr">
                        <a:buFontTx/>
                        <a:buBlip>
                          <a:blip r:embed="rId2"/>
                        </a:buBlip>
                      </a:pPr>
                      <a:r>
                        <a:rPr lang="es-MX" sz="1200" dirty="0" smtClean="0">
                          <a:latin typeface="Arial" pitchFamily="34" charset="0"/>
                          <a:cs typeface="Arial" pitchFamily="34" charset="0"/>
                        </a:rPr>
                        <a:t>Hasta 20 MDP en bienes</a:t>
                      </a:r>
                      <a:r>
                        <a:rPr lang="es-MX" sz="1200" baseline="0" dirty="0" smtClean="0">
                          <a:latin typeface="Arial" pitchFamily="34" charset="0"/>
                          <a:cs typeface="Arial" pitchFamily="34" charset="0"/>
                        </a:rPr>
                        <a:t> y servicios </a:t>
                      </a:r>
                    </a:p>
                    <a:p>
                      <a:pPr marL="171450" indent="-171450" algn="ctr">
                        <a:buFontTx/>
                        <a:buBlip>
                          <a:blip r:embed="rId2"/>
                        </a:buBlip>
                      </a:pPr>
                      <a:r>
                        <a:rPr lang="es-MX" sz="1200" baseline="0" dirty="0" smtClean="0">
                          <a:latin typeface="Arial" pitchFamily="34" charset="0"/>
                          <a:cs typeface="Arial" pitchFamily="34" charset="0"/>
                        </a:rPr>
                        <a:t>Hasta 40 MDP en obra pública</a:t>
                      </a:r>
                      <a:endParaRPr lang="es-MX" sz="1200" dirty="0">
                        <a:latin typeface="Arial" pitchFamily="34" charset="0"/>
                        <a:cs typeface="Arial" pitchFamily="34" charset="0"/>
                      </a:endParaRPr>
                    </a:p>
                  </a:txBody>
                  <a:tcPr anchor="ctr"/>
                </a:tc>
              </a:tr>
              <a:tr h="319551">
                <a:tc>
                  <a:txBody>
                    <a:bodyPr/>
                    <a:lstStyle/>
                    <a:p>
                      <a:pPr algn="ctr"/>
                      <a:r>
                        <a:rPr lang="es-MX" sz="1400" b="1" dirty="0" smtClean="0">
                          <a:latin typeface="+mn-lt"/>
                          <a:cs typeface="Arial" pitchFamily="34" charset="0"/>
                        </a:rPr>
                        <a:t>Destino</a:t>
                      </a:r>
                      <a:endParaRPr lang="es-MX" sz="1400" b="1" dirty="0">
                        <a:latin typeface="+mn-lt"/>
                        <a:cs typeface="Arial" pitchFamily="34" charset="0"/>
                      </a:endParaRPr>
                    </a:p>
                  </a:txBody>
                  <a:tcPr anchor="ctr"/>
                </a:tc>
                <a:tc gridSpan="2">
                  <a:txBody>
                    <a:bodyPr/>
                    <a:lstStyle/>
                    <a:p>
                      <a:pPr algn="ctr"/>
                      <a:r>
                        <a:rPr lang="es-MX" sz="1200" baseline="0" dirty="0" smtClean="0">
                          <a:latin typeface="Arial" pitchFamily="34" charset="0"/>
                          <a:cs typeface="Arial" pitchFamily="34" charset="0"/>
                        </a:rPr>
                        <a:t>Financiamiento de Contratos de Bienes, Servicios, Arrendamiento y Obra Pública</a:t>
                      </a:r>
                    </a:p>
                  </a:txBody>
                  <a:tcPr anchor="ctr"/>
                </a:tc>
                <a:tc hMerge="1">
                  <a:txBody>
                    <a:bodyPr/>
                    <a:lstStyle/>
                    <a:p>
                      <a:endParaRPr lang="es-MX"/>
                    </a:p>
                  </a:txBody>
                  <a:tcPr/>
                </a:tc>
              </a:tr>
              <a:tr h="513321">
                <a:tc>
                  <a:txBody>
                    <a:bodyPr/>
                    <a:lstStyle/>
                    <a:p>
                      <a:pPr algn="ctr"/>
                      <a:r>
                        <a:rPr lang="es-MX" sz="1400" b="1" dirty="0" smtClean="0">
                          <a:latin typeface="+mn-lt"/>
                          <a:cs typeface="Arial" pitchFamily="34" charset="0"/>
                        </a:rPr>
                        <a:t>Modalidad</a:t>
                      </a:r>
                      <a:r>
                        <a:rPr lang="es-MX" sz="1400" b="1" baseline="0" dirty="0" smtClean="0">
                          <a:latin typeface="+mn-lt"/>
                          <a:cs typeface="Arial" pitchFamily="34" charset="0"/>
                        </a:rPr>
                        <a:t> del Crédito</a:t>
                      </a:r>
                      <a:endParaRPr lang="es-MX" sz="1400" b="1" dirty="0">
                        <a:latin typeface="+mn-lt"/>
                        <a:cs typeface="Arial" pitchFamily="34" charset="0"/>
                      </a:endParaRPr>
                    </a:p>
                  </a:txBody>
                  <a:tcPr anchor="ctr"/>
                </a:tc>
                <a:tc gridSpan="2">
                  <a:txBody>
                    <a:bodyPr/>
                    <a:lstStyle/>
                    <a:p>
                      <a:pPr algn="ctr"/>
                      <a:r>
                        <a:rPr lang="es-MX" sz="1200" baseline="0" dirty="0" smtClean="0">
                          <a:latin typeface="Arial" pitchFamily="34" charset="0"/>
                          <a:cs typeface="Arial" pitchFamily="34" charset="0"/>
                        </a:rPr>
                        <a:t>Crédito simple y revolvente</a:t>
                      </a:r>
                    </a:p>
                  </a:txBody>
                  <a:tcPr anchor="ctr"/>
                </a:tc>
                <a:tc hMerge="1">
                  <a:txBody>
                    <a:bodyPr/>
                    <a:lstStyle/>
                    <a:p>
                      <a:pPr algn="ctr"/>
                      <a:endParaRPr lang="es-MX" sz="1200" baseline="0" dirty="0" smtClean="0">
                        <a:latin typeface="Arial" pitchFamily="34" charset="0"/>
                        <a:cs typeface="Arial" pitchFamily="34" charset="0"/>
                      </a:endParaRPr>
                    </a:p>
                  </a:txBody>
                  <a:tcPr anchor="ctr"/>
                </a:tc>
              </a:tr>
              <a:tr h="479100">
                <a:tc>
                  <a:txBody>
                    <a:bodyPr/>
                    <a:lstStyle/>
                    <a:p>
                      <a:pPr algn="ctr"/>
                      <a:r>
                        <a:rPr lang="es-MX" sz="1400" b="1" dirty="0" smtClean="0">
                          <a:latin typeface="+mn-lt"/>
                          <a:cs typeface="Arial" pitchFamily="34" charset="0"/>
                        </a:rPr>
                        <a:t>Plazo</a:t>
                      </a:r>
                      <a:endParaRPr lang="es-MX" sz="1400" b="1" dirty="0">
                        <a:latin typeface="+mn-lt"/>
                        <a:cs typeface="Arial" pitchFamily="34" charset="0"/>
                      </a:endParaRPr>
                    </a:p>
                  </a:txBody>
                  <a:tcPr anchor="ctr"/>
                </a:tc>
                <a:tc gridSpan="2">
                  <a:txBody>
                    <a:bodyPr/>
                    <a:lstStyle/>
                    <a:p>
                      <a:pPr algn="ctr"/>
                      <a:r>
                        <a:rPr lang="es-MX" sz="1200" dirty="0" smtClean="0">
                          <a:latin typeface="Arial" pitchFamily="34" charset="0"/>
                          <a:cs typeface="Arial" pitchFamily="34" charset="0"/>
                        </a:rPr>
                        <a:t>Hasta</a:t>
                      </a:r>
                      <a:r>
                        <a:rPr lang="es-MX" sz="1200" baseline="0" dirty="0" smtClean="0">
                          <a:latin typeface="Arial" pitchFamily="34" charset="0"/>
                          <a:cs typeface="Arial" pitchFamily="34" charset="0"/>
                        </a:rPr>
                        <a:t> 42</a:t>
                      </a:r>
                      <a:r>
                        <a:rPr lang="es-MX" sz="1200" dirty="0" smtClean="0">
                          <a:latin typeface="Arial" pitchFamily="34" charset="0"/>
                          <a:cs typeface="Arial" pitchFamily="34" charset="0"/>
                        </a:rPr>
                        <a:t> meses</a:t>
                      </a:r>
                      <a:r>
                        <a:rPr lang="es-MX" sz="1200" baseline="0" dirty="0" smtClean="0">
                          <a:latin typeface="Arial" pitchFamily="34" charset="0"/>
                          <a:cs typeface="Arial" pitchFamily="34" charset="0"/>
                        </a:rPr>
                        <a:t> (Contratos de Plazos hasta 36 meses considerando 6 meses adicionales por pago extemporáneo)</a:t>
                      </a:r>
                      <a:endParaRPr lang="es-MX" sz="1200" dirty="0">
                        <a:latin typeface="Arial" pitchFamily="34" charset="0"/>
                        <a:cs typeface="Arial" pitchFamily="34" charset="0"/>
                      </a:endParaRPr>
                    </a:p>
                  </a:txBody>
                  <a:tcPr anchor="ctr"/>
                </a:tc>
                <a:tc hMerge="1">
                  <a:txBody>
                    <a:bodyPr/>
                    <a:lstStyle/>
                    <a:p>
                      <a:pPr algn="ctr"/>
                      <a:endParaRPr lang="es-MX" sz="1200" dirty="0">
                        <a:latin typeface="Arial" pitchFamily="34" charset="0"/>
                        <a:cs typeface="Arial" pitchFamily="34" charset="0"/>
                      </a:endParaRPr>
                    </a:p>
                  </a:txBody>
                  <a:tcPr anchor="ctr"/>
                </a:tc>
              </a:tr>
              <a:tr h="344628">
                <a:tc>
                  <a:txBody>
                    <a:bodyPr/>
                    <a:lstStyle/>
                    <a:p>
                      <a:pPr algn="ctr"/>
                      <a:r>
                        <a:rPr lang="es-MX" sz="1400" b="1" dirty="0" smtClean="0">
                          <a:latin typeface="+mn-lt"/>
                          <a:cs typeface="Arial" pitchFamily="34" charset="0"/>
                        </a:rPr>
                        <a:t>Aforo</a:t>
                      </a:r>
                      <a:endParaRPr lang="es-MX" sz="1400" b="1" dirty="0">
                        <a:latin typeface="+mn-lt"/>
                        <a:cs typeface="Arial" pitchFamily="34" charset="0"/>
                      </a:endParaRPr>
                    </a:p>
                  </a:txBody>
                  <a:tcPr anchor="ctr"/>
                </a:tc>
                <a:tc gridSpan="2">
                  <a:txBody>
                    <a:bodyPr/>
                    <a:lstStyle/>
                    <a:p>
                      <a:pPr algn="ctr"/>
                      <a:r>
                        <a:rPr lang="es-MX" sz="1200" dirty="0" smtClean="0">
                          <a:latin typeface="Arial" pitchFamily="34" charset="0"/>
                          <a:cs typeface="Arial" pitchFamily="34" charset="0"/>
                        </a:rPr>
                        <a:t>Hasta 50% del contrato</a:t>
                      </a:r>
                      <a:endParaRPr lang="es-MX" sz="1200" dirty="0">
                        <a:latin typeface="Arial" pitchFamily="34" charset="0"/>
                        <a:cs typeface="Arial" pitchFamily="34" charset="0"/>
                      </a:endParaRPr>
                    </a:p>
                  </a:txBody>
                  <a:tcPr anchor="ctr"/>
                </a:tc>
                <a:tc hMerge="1">
                  <a:txBody>
                    <a:bodyPr/>
                    <a:lstStyle/>
                    <a:p>
                      <a:endParaRPr lang="en-US"/>
                    </a:p>
                  </a:txBody>
                  <a:tcPr/>
                </a:tc>
              </a:tr>
              <a:tr h="319551">
                <a:tc>
                  <a:txBody>
                    <a:bodyPr/>
                    <a:lstStyle/>
                    <a:p>
                      <a:pPr algn="ctr"/>
                      <a:r>
                        <a:rPr lang="es-MX" sz="1400" b="1" dirty="0" smtClean="0">
                          <a:latin typeface="+mn-lt"/>
                          <a:cs typeface="Arial" pitchFamily="34" charset="0"/>
                        </a:rPr>
                        <a:t>Tasa</a:t>
                      </a:r>
                      <a:endParaRPr lang="es-MX" sz="1400" b="1" dirty="0">
                        <a:latin typeface="+mn-lt"/>
                        <a:cs typeface="Arial" pitchFamily="34" charset="0"/>
                      </a:endParaRPr>
                    </a:p>
                  </a:txBody>
                  <a:tcPr anchor="ctr"/>
                </a:tc>
                <a:tc gridSpan="2">
                  <a:txBody>
                    <a:bodyPr/>
                    <a:lstStyle/>
                    <a:p>
                      <a:pPr marL="0" indent="0" algn="ctr" defTabSz="914400" rtl="0" eaLnBrk="1" latinLnBrk="0" hangingPunct="1">
                        <a:buFont typeface="Arial" pitchFamily="34" charset="0"/>
                        <a:buNone/>
                      </a:pPr>
                      <a:r>
                        <a:rPr lang="es-MX" sz="1200" kern="1200" baseline="0" dirty="0" smtClean="0">
                          <a:solidFill>
                            <a:schemeClr val="dk1"/>
                          </a:solidFill>
                          <a:latin typeface="Arial" pitchFamily="34" charset="0"/>
                          <a:ea typeface="+mn-ea"/>
                          <a:cs typeface="Arial" pitchFamily="34" charset="0"/>
                        </a:rPr>
                        <a:t>hasta TIIE + 10</a:t>
                      </a:r>
                    </a:p>
                  </a:txBody>
                  <a:tcPr anchor="ctr"/>
                </a:tc>
                <a:tc hMerge="1">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s-MX" sz="1200" kern="1200" baseline="0" dirty="0" smtClean="0">
                        <a:solidFill>
                          <a:schemeClr val="dk1"/>
                        </a:solidFill>
                        <a:latin typeface="Arial" pitchFamily="34" charset="0"/>
                        <a:ea typeface="+mn-ea"/>
                        <a:cs typeface="Arial" pitchFamily="34" charset="0"/>
                      </a:endParaRPr>
                    </a:p>
                  </a:txBody>
                  <a:tcPr anchor="ctr"/>
                </a:tc>
              </a:tr>
              <a:tr h="513321">
                <a:tc>
                  <a:txBody>
                    <a:bodyPr/>
                    <a:lstStyle/>
                    <a:p>
                      <a:pPr algn="ctr"/>
                      <a:r>
                        <a:rPr lang="es-MX" sz="1400" b="1" dirty="0" smtClean="0">
                          <a:latin typeface="+mn-lt"/>
                          <a:cs typeface="Arial" pitchFamily="34" charset="0"/>
                        </a:rPr>
                        <a:t>Forma de Disposición</a:t>
                      </a:r>
                      <a:endParaRPr lang="es-MX" sz="1400" b="1" dirty="0">
                        <a:latin typeface="+mn-lt"/>
                        <a:cs typeface="Arial" pitchFamily="34" charset="0"/>
                      </a:endParaRPr>
                    </a:p>
                  </a:txBody>
                  <a:tcPr anchor="ctr"/>
                </a:tc>
                <a:tc gridSpan="2">
                  <a:txBody>
                    <a:bodyPr/>
                    <a:lstStyle/>
                    <a:p>
                      <a:pPr algn="ctr"/>
                      <a:r>
                        <a:rPr lang="es-MX" sz="1200" dirty="0" smtClean="0">
                          <a:latin typeface="Arial" pitchFamily="34" charset="0"/>
                          <a:cs typeface="Arial" pitchFamily="34" charset="0"/>
                        </a:rPr>
                        <a:t>Una o varias disposiciones, siempre ligadas a los contratos</a:t>
                      </a:r>
                      <a:endParaRPr lang="es-MX" sz="1200" dirty="0">
                        <a:latin typeface="Arial" pitchFamily="34" charset="0"/>
                        <a:cs typeface="Arial" pitchFamily="34" charset="0"/>
                      </a:endParaRPr>
                    </a:p>
                  </a:txBody>
                  <a:tcPr anchor="ctr"/>
                </a:tc>
                <a:tc hMerge="1">
                  <a:txBody>
                    <a:bodyPr/>
                    <a:lstStyle/>
                    <a:p>
                      <a:endParaRPr lang="es-MX"/>
                    </a:p>
                  </a:txBody>
                  <a:tcPr/>
                </a:tc>
              </a:tr>
              <a:tr h="314417">
                <a:tc>
                  <a:txBody>
                    <a:bodyPr/>
                    <a:lstStyle/>
                    <a:p>
                      <a:pPr algn="ctr"/>
                      <a:r>
                        <a:rPr lang="es-MX" sz="1400" b="1" dirty="0" smtClean="0">
                          <a:latin typeface="+mn-lt"/>
                          <a:cs typeface="Arial" pitchFamily="34" charset="0"/>
                        </a:rPr>
                        <a:t>Garantía</a:t>
                      </a:r>
                      <a:r>
                        <a:rPr lang="es-MX" sz="1400" b="1" baseline="0" dirty="0" smtClean="0">
                          <a:latin typeface="+mn-lt"/>
                          <a:cs typeface="Arial" pitchFamily="34" charset="0"/>
                        </a:rPr>
                        <a:t> NAFIN</a:t>
                      </a:r>
                      <a:endParaRPr lang="es-MX" sz="1400" b="1" dirty="0">
                        <a:latin typeface="+mn-lt"/>
                        <a:cs typeface="Arial" pitchFamily="34" charset="0"/>
                      </a:endParaRPr>
                    </a:p>
                  </a:txBody>
                  <a:tcPr anchor="ctr"/>
                </a:tc>
                <a:tc>
                  <a:txBody>
                    <a:bodyPr/>
                    <a:lstStyle/>
                    <a:p>
                      <a:pPr algn="ctr"/>
                      <a:r>
                        <a:rPr lang="es-MX" sz="1200" dirty="0" smtClean="0">
                          <a:latin typeface="Arial" pitchFamily="34" charset="0"/>
                          <a:cs typeface="Arial" pitchFamily="34" charset="0"/>
                        </a:rPr>
                        <a:t>70%</a:t>
                      </a:r>
                      <a:endParaRPr lang="es-MX" sz="1200" dirty="0">
                        <a:latin typeface="Arial" pitchFamily="34"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algn="ctr"/>
                      <a:r>
                        <a:rPr lang="es-MX" sz="1200" dirty="0" smtClean="0">
                          <a:latin typeface="Arial" pitchFamily="34" charset="0"/>
                          <a:cs typeface="Arial" pitchFamily="34" charset="0"/>
                        </a:rPr>
                        <a:t>50%</a:t>
                      </a:r>
                      <a:endParaRPr lang="es-MX" sz="1200" dirty="0">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tcPr>
                </a:tc>
              </a:tr>
              <a:tr h="693679">
                <a:tc>
                  <a:txBody>
                    <a:bodyPr/>
                    <a:lstStyle/>
                    <a:p>
                      <a:pPr algn="ctr"/>
                      <a:r>
                        <a:rPr lang="es-MX" sz="1400" b="1" dirty="0" smtClean="0">
                          <a:latin typeface="+mn-lt"/>
                          <a:cs typeface="Arial" pitchFamily="34" charset="0"/>
                        </a:rPr>
                        <a:t>Atributos</a:t>
                      </a:r>
                      <a:endParaRPr lang="es-MX" sz="1400" b="1" dirty="0">
                        <a:latin typeface="+mn-lt"/>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200" dirty="0" smtClean="0">
                          <a:latin typeface="Arial" pitchFamily="34" charset="0"/>
                          <a:cs typeface="Arial" pitchFamily="34" charset="0"/>
                        </a:rPr>
                        <a:t>Mandato Electrónico: Factoraje automático</a:t>
                      </a:r>
                      <a:r>
                        <a:rPr lang="es-MX" sz="1200" baseline="0" dirty="0" smtClean="0">
                          <a:latin typeface="Arial" pitchFamily="34" charset="0"/>
                          <a:cs typeface="Arial" pitchFamily="34" charset="0"/>
                        </a:rPr>
                        <a:t>  con el IF acreedor de los documentos </a:t>
                      </a:r>
                      <a:r>
                        <a:rPr lang="es-MX" sz="1200" dirty="0" smtClean="0">
                          <a:latin typeface="Arial" pitchFamily="34" charset="0"/>
                          <a:cs typeface="Arial" pitchFamily="34" charset="0"/>
                        </a:rPr>
                        <a:t> publicados por</a:t>
                      </a:r>
                      <a:r>
                        <a:rPr lang="es-MX" sz="1200" baseline="0" dirty="0" smtClean="0">
                          <a:latin typeface="Arial" pitchFamily="34" charset="0"/>
                          <a:cs typeface="Arial" pitchFamily="34" charset="0"/>
                        </a:rPr>
                        <a:t> la dependencia</a:t>
                      </a:r>
                      <a:endParaRPr lang="es-MX" sz="1200" dirty="0" smtClean="0">
                        <a:latin typeface="Arial" pitchFamily="34" charset="0"/>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200" dirty="0" smtClean="0">
                          <a:latin typeface="Arial" pitchFamily="34" charset="0"/>
                          <a:cs typeface="Arial" pitchFamily="34" charset="0"/>
                        </a:rPr>
                        <a:t>Cobranza</a:t>
                      </a:r>
                      <a:r>
                        <a:rPr lang="es-MX" sz="1200" baseline="0" dirty="0" smtClean="0">
                          <a:latin typeface="Arial" pitchFamily="34" charset="0"/>
                          <a:cs typeface="Arial" pitchFamily="34" charset="0"/>
                        </a:rPr>
                        <a:t> direccionada al IF acreedor</a:t>
                      </a:r>
                    </a:p>
                    <a:p>
                      <a:pPr marL="0" marR="0" indent="0" algn="ctr" defTabSz="914400" rtl="0" eaLnBrk="1" fontAlgn="auto" latinLnBrk="0" hangingPunct="1">
                        <a:lnSpc>
                          <a:spcPct val="100000"/>
                        </a:lnSpc>
                        <a:spcBef>
                          <a:spcPts val="0"/>
                        </a:spcBef>
                        <a:spcAft>
                          <a:spcPts val="0"/>
                        </a:spcAft>
                        <a:buClrTx/>
                        <a:buSzTx/>
                        <a:buFontTx/>
                        <a:buNone/>
                        <a:tabLst/>
                        <a:defRPr/>
                      </a:pPr>
                      <a:r>
                        <a:rPr lang="es-MX" sz="1200" baseline="0" dirty="0" smtClean="0">
                          <a:latin typeface="Arial" pitchFamily="34" charset="0"/>
                          <a:cs typeface="Arial" pitchFamily="34" charset="0"/>
                        </a:rPr>
                        <a:t>(Cesión de derechos de contrato)</a:t>
                      </a:r>
                      <a:endParaRPr lang="es-MX" sz="1200" dirty="0" smtClean="0">
                        <a:latin typeface="Arial" pitchFamily="34" charset="0"/>
                        <a:cs typeface="Arial" pitchFamily="34" charset="0"/>
                      </a:endParaRPr>
                    </a:p>
                  </a:txBody>
                  <a:tcPr anchor="ctr"/>
                </a:tc>
              </a:tr>
            </a:tbl>
          </a:graphicData>
        </a:graphic>
      </p:graphicFrame>
      <p:sp>
        <p:nvSpPr>
          <p:cNvPr id="3" name="CuadroTexto 2"/>
          <p:cNvSpPr txBox="1"/>
          <p:nvPr/>
        </p:nvSpPr>
        <p:spPr>
          <a:xfrm>
            <a:off x="1504798" y="5962672"/>
            <a:ext cx="8640960" cy="338554"/>
          </a:xfrm>
          <a:prstGeom prst="rect">
            <a:avLst/>
          </a:prstGeom>
          <a:noFill/>
        </p:spPr>
        <p:txBody>
          <a:bodyPr wrap="square" rtlCol="0">
            <a:spAutoFit/>
          </a:bodyPr>
          <a:lstStyle/>
          <a:p>
            <a:pPr marL="285750" indent="-285750" algn="ctr">
              <a:buFont typeface="Wingdings" panose="05000000000000000000" pitchFamily="2" charset="2"/>
              <a:buChar char="ü"/>
            </a:pPr>
            <a:r>
              <a:rPr lang="es-MX" sz="1600" b="1" dirty="0">
                <a:solidFill>
                  <a:srgbClr val="FF0000"/>
                </a:solidFill>
              </a:rPr>
              <a:t>En el análisis de crédito del IF, deberá considerar los flujos futuros derivados del contrato.</a:t>
            </a:r>
          </a:p>
        </p:txBody>
      </p:sp>
      <p:sp>
        <p:nvSpPr>
          <p:cNvPr id="6" name="Rectángulo 5"/>
          <p:cNvSpPr/>
          <p:nvPr/>
        </p:nvSpPr>
        <p:spPr>
          <a:xfrm>
            <a:off x="559679" y="382425"/>
            <a:ext cx="10587790" cy="646331"/>
          </a:xfrm>
          <a:prstGeom prst="rect">
            <a:avLst/>
          </a:prstGeom>
        </p:spPr>
        <p:txBody>
          <a:bodyPr wrap="square">
            <a:spAutoFit/>
          </a:bodyPr>
          <a:lstStyle/>
          <a:p>
            <a:r>
              <a:rPr lang="es-MX" sz="3600" dirty="0" smtClean="0">
                <a:solidFill>
                  <a:srgbClr val="000078"/>
                </a:solidFill>
                <a:latin typeface="Impact" panose="020B0806030902050204" pitchFamily="34" charset="0"/>
              </a:rPr>
              <a:t>Financiamiento de Contratos</a:t>
            </a:r>
            <a:endParaRPr lang="es-MX" sz="3600" dirty="0">
              <a:solidFill>
                <a:srgbClr val="000078"/>
              </a:solidFill>
              <a:latin typeface="Impact" panose="020B0806030902050204"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841" y="336994"/>
            <a:ext cx="995102" cy="691762"/>
          </a:xfrm>
          <a:prstGeom prst="rect">
            <a:avLst/>
          </a:prstGeom>
        </p:spPr>
      </p:pic>
    </p:spTree>
    <p:extLst>
      <p:ext uri="{BB962C8B-B14F-4D97-AF65-F5344CB8AC3E}">
        <p14:creationId xmlns:p14="http://schemas.microsoft.com/office/powerpoint/2010/main" val="145246357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bwMode="auto">
          <a:xfrm>
            <a:off x="3140266" y="3170329"/>
            <a:ext cx="6946998" cy="848128"/>
          </a:xfrm>
          <a:prstGeom prst="rect">
            <a:avLst/>
          </a:prstGeom>
          <a:solidFill>
            <a:schemeClr val="bg1">
              <a:lumMod val="95000"/>
            </a:schemeClr>
          </a:solidFill>
          <a:ln w="47625" cap="flat" cmpd="dbl" algn="ctr">
            <a:solidFill>
              <a:sysClr val="window" lastClr="FFFFFF">
                <a:lumMod val="65000"/>
              </a:sysClr>
            </a:solidFill>
            <a:prstDash val="solid"/>
          </a:ln>
          <a:effectLst>
            <a:outerShdw blurRad="38100" dist="30000" dir="5400000" rotWithShape="0">
              <a:srgbClr val="000000">
                <a:alpha val="45000"/>
              </a:srgbClr>
            </a:outerShdw>
          </a:effectLst>
        </p:spPr>
        <p:txBody>
          <a:bodyPr wrap="square" anchor="ctr">
            <a:noAutofit/>
          </a:bodyPr>
          <a:lstStyle/>
          <a:p>
            <a:pPr algn="just">
              <a:spcBef>
                <a:spcPct val="20000"/>
              </a:spcBef>
              <a:defRPr/>
            </a:pPr>
            <a:r>
              <a:rPr lang="es-MX" sz="2000" kern="0" dirty="0">
                <a:solidFill>
                  <a:sysClr val="windowText" lastClr="000000">
                    <a:lumMod val="95000"/>
                    <a:lumOff val="5000"/>
                  </a:sysClr>
                </a:solidFill>
                <a:cs typeface="Arial" pitchFamily="34" charset="0"/>
              </a:rPr>
              <a:t>Proveedores que se adjudiquen una licitación</a:t>
            </a:r>
          </a:p>
        </p:txBody>
      </p:sp>
      <p:sp>
        <p:nvSpPr>
          <p:cNvPr id="4" name="3 Rectángulo"/>
          <p:cNvSpPr/>
          <p:nvPr/>
        </p:nvSpPr>
        <p:spPr bwMode="auto">
          <a:xfrm>
            <a:off x="3131950" y="1858217"/>
            <a:ext cx="6955314" cy="1008112"/>
          </a:xfrm>
          <a:prstGeom prst="rect">
            <a:avLst/>
          </a:prstGeom>
          <a:solidFill>
            <a:schemeClr val="bg1">
              <a:lumMod val="95000"/>
            </a:schemeClr>
          </a:solidFill>
          <a:ln w="47625" cap="flat" cmpd="dbl" algn="ctr">
            <a:solidFill>
              <a:sysClr val="window" lastClr="FFFFFF">
                <a:lumMod val="65000"/>
              </a:sysClr>
            </a:solidFill>
            <a:prstDash val="solid"/>
          </a:ln>
          <a:effectLst>
            <a:outerShdw blurRad="38100" dist="30000" dir="5400000" rotWithShape="0">
              <a:srgbClr val="000000">
                <a:alpha val="45000"/>
              </a:srgbClr>
            </a:outerShdw>
          </a:effectLst>
        </p:spPr>
        <p:txBody>
          <a:bodyPr wrap="square" anchor="ctr">
            <a:noAutofit/>
          </a:bodyPr>
          <a:lstStyle/>
          <a:p>
            <a:pPr algn="just">
              <a:spcBef>
                <a:spcPct val="20000"/>
              </a:spcBef>
              <a:defRPr/>
            </a:pPr>
            <a:r>
              <a:rPr lang="es-MX" sz="2000" kern="0" dirty="0">
                <a:solidFill>
                  <a:sysClr val="windowText" lastClr="000000">
                    <a:lumMod val="95000"/>
                    <a:lumOff val="5000"/>
                  </a:sysClr>
                </a:solidFill>
                <a:cs typeface="Arial" pitchFamily="34" charset="0"/>
              </a:rPr>
              <a:t>Proveedores de bienes, servicios y obra pública de Gobiernos Estales</a:t>
            </a:r>
          </a:p>
        </p:txBody>
      </p:sp>
      <p:sp>
        <p:nvSpPr>
          <p:cNvPr id="8" name="7 Rectángulo"/>
          <p:cNvSpPr/>
          <p:nvPr/>
        </p:nvSpPr>
        <p:spPr bwMode="auto">
          <a:xfrm>
            <a:off x="3131950" y="4266419"/>
            <a:ext cx="6955314" cy="832158"/>
          </a:xfrm>
          <a:prstGeom prst="rect">
            <a:avLst/>
          </a:prstGeom>
          <a:solidFill>
            <a:schemeClr val="bg1">
              <a:lumMod val="95000"/>
            </a:schemeClr>
          </a:solidFill>
          <a:ln w="47625" cap="flat" cmpd="dbl" algn="ctr">
            <a:solidFill>
              <a:sysClr val="window" lastClr="FFFFFF">
                <a:lumMod val="65000"/>
              </a:sysClr>
            </a:solidFill>
            <a:prstDash val="solid"/>
          </a:ln>
          <a:effectLst>
            <a:outerShdw blurRad="38100" dist="30000" dir="5400000" rotWithShape="0">
              <a:srgbClr val="000000">
                <a:alpha val="45000"/>
              </a:srgbClr>
            </a:outerShdw>
          </a:effectLst>
        </p:spPr>
        <p:txBody>
          <a:bodyPr wrap="square" anchor="ctr">
            <a:noAutofit/>
          </a:bodyPr>
          <a:lstStyle/>
          <a:p>
            <a:pPr algn="just">
              <a:spcBef>
                <a:spcPct val="20000"/>
              </a:spcBef>
              <a:defRPr/>
            </a:pPr>
            <a:r>
              <a:rPr lang="es-MX" sz="2000" kern="0" dirty="0">
                <a:solidFill>
                  <a:sysClr val="windowText" lastClr="000000">
                    <a:lumMod val="95000"/>
                    <a:lumOff val="5000"/>
                  </a:sysClr>
                </a:solidFill>
                <a:cs typeface="Arial" pitchFamily="34" charset="0"/>
              </a:rPr>
              <a:t>No presentar antecedentes negativos en Buro de Crédito</a:t>
            </a:r>
          </a:p>
        </p:txBody>
      </p:sp>
      <p:sp>
        <p:nvSpPr>
          <p:cNvPr id="10" name="9 Rectángulo"/>
          <p:cNvSpPr/>
          <p:nvPr/>
        </p:nvSpPr>
        <p:spPr bwMode="auto">
          <a:xfrm>
            <a:off x="3131950" y="5386609"/>
            <a:ext cx="6955314" cy="720080"/>
          </a:xfrm>
          <a:prstGeom prst="rect">
            <a:avLst/>
          </a:prstGeom>
          <a:ln/>
        </p:spPr>
        <p:style>
          <a:lnRef idx="1">
            <a:schemeClr val="dk1"/>
          </a:lnRef>
          <a:fillRef idx="2">
            <a:schemeClr val="dk1"/>
          </a:fillRef>
          <a:effectRef idx="1">
            <a:schemeClr val="dk1"/>
          </a:effectRef>
          <a:fontRef idx="minor">
            <a:schemeClr val="dk1"/>
          </a:fontRef>
        </p:style>
        <p:txBody>
          <a:bodyPr wrap="square" anchor="ctr">
            <a:noAutofit/>
          </a:bodyPr>
          <a:lstStyle/>
          <a:p>
            <a:pPr algn="just">
              <a:spcBef>
                <a:spcPct val="20000"/>
              </a:spcBef>
              <a:defRPr/>
            </a:pPr>
            <a:r>
              <a:rPr lang="es-MX" sz="2000" kern="0" dirty="0">
                <a:solidFill>
                  <a:sysClr val="windowText" lastClr="000000">
                    <a:lumMod val="95000"/>
                    <a:lumOff val="5000"/>
                  </a:sysClr>
                </a:solidFill>
                <a:cs typeface="Arial" pitchFamily="34" charset="0"/>
              </a:rPr>
              <a:t>No reflejar quiebra técnica y tengan utilidad de operación </a:t>
            </a:r>
          </a:p>
        </p:txBody>
      </p:sp>
      <p:sp>
        <p:nvSpPr>
          <p:cNvPr id="15" name="14 Cheurón"/>
          <p:cNvSpPr/>
          <p:nvPr/>
        </p:nvSpPr>
        <p:spPr bwMode="auto">
          <a:xfrm>
            <a:off x="2123837" y="2074241"/>
            <a:ext cx="851374" cy="576065"/>
          </a:xfrm>
          <a:prstGeom prst="chevron">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algn="ctr">
              <a:spcBef>
                <a:spcPct val="20000"/>
              </a:spcBef>
              <a:defRPr/>
            </a:pPr>
            <a:r>
              <a:rPr lang="es-MX" sz="2000" kern="0" dirty="0">
                <a:solidFill>
                  <a:srgbClr val="FFFFFF"/>
                </a:solidFill>
              </a:rPr>
              <a:t>A</a:t>
            </a:r>
          </a:p>
        </p:txBody>
      </p:sp>
      <p:sp>
        <p:nvSpPr>
          <p:cNvPr id="16" name="15 Cheurón"/>
          <p:cNvSpPr/>
          <p:nvPr/>
        </p:nvSpPr>
        <p:spPr bwMode="auto">
          <a:xfrm>
            <a:off x="2136560" y="3298377"/>
            <a:ext cx="851374" cy="576065"/>
          </a:xfrm>
          <a:prstGeom prst="chevron">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algn="ctr">
              <a:spcBef>
                <a:spcPct val="20000"/>
              </a:spcBef>
              <a:defRPr/>
            </a:pPr>
            <a:r>
              <a:rPr lang="es-MX" sz="2000" kern="0" dirty="0">
                <a:solidFill>
                  <a:srgbClr val="FFFFFF"/>
                </a:solidFill>
              </a:rPr>
              <a:t>B</a:t>
            </a:r>
          </a:p>
        </p:txBody>
      </p:sp>
      <p:sp>
        <p:nvSpPr>
          <p:cNvPr id="17" name="16 Cheurón"/>
          <p:cNvSpPr/>
          <p:nvPr/>
        </p:nvSpPr>
        <p:spPr bwMode="auto">
          <a:xfrm>
            <a:off x="2123837" y="4378497"/>
            <a:ext cx="851374" cy="576065"/>
          </a:xfrm>
          <a:prstGeom prst="chevron">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algn="ctr">
              <a:spcBef>
                <a:spcPct val="20000"/>
              </a:spcBef>
              <a:defRPr/>
            </a:pPr>
            <a:r>
              <a:rPr lang="es-MX" sz="2000" kern="0" dirty="0">
                <a:solidFill>
                  <a:srgbClr val="FFFFFF"/>
                </a:solidFill>
              </a:rPr>
              <a:t>C</a:t>
            </a:r>
          </a:p>
        </p:txBody>
      </p:sp>
      <p:sp>
        <p:nvSpPr>
          <p:cNvPr id="18" name="17 Cheurón"/>
          <p:cNvSpPr/>
          <p:nvPr/>
        </p:nvSpPr>
        <p:spPr bwMode="auto">
          <a:xfrm>
            <a:off x="2136560" y="5458617"/>
            <a:ext cx="851374" cy="576065"/>
          </a:xfrm>
          <a:prstGeom prst="chevron">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algn="ctr">
              <a:spcBef>
                <a:spcPct val="20000"/>
              </a:spcBef>
              <a:defRPr/>
            </a:pPr>
            <a:r>
              <a:rPr lang="es-MX" sz="2000" kern="0" dirty="0">
                <a:solidFill>
                  <a:srgbClr val="FFFFFF"/>
                </a:solidFill>
              </a:rPr>
              <a:t>D</a:t>
            </a:r>
          </a:p>
        </p:txBody>
      </p:sp>
      <p:sp>
        <p:nvSpPr>
          <p:cNvPr id="14" name="2 Rectángulo"/>
          <p:cNvSpPr/>
          <p:nvPr/>
        </p:nvSpPr>
        <p:spPr bwMode="auto">
          <a:xfrm>
            <a:off x="3140266" y="3138391"/>
            <a:ext cx="6946998" cy="848128"/>
          </a:xfrm>
          <a:prstGeom prst="rect">
            <a:avLst/>
          </a:prstGeom>
          <a:ln/>
        </p:spPr>
        <p:style>
          <a:lnRef idx="1">
            <a:schemeClr val="dk1"/>
          </a:lnRef>
          <a:fillRef idx="2">
            <a:schemeClr val="dk1"/>
          </a:fillRef>
          <a:effectRef idx="1">
            <a:schemeClr val="dk1"/>
          </a:effectRef>
          <a:fontRef idx="minor">
            <a:schemeClr val="dk1"/>
          </a:fontRef>
        </p:style>
        <p:txBody>
          <a:bodyPr wrap="square" anchor="ctr">
            <a:noAutofit/>
          </a:bodyPr>
          <a:lstStyle/>
          <a:p>
            <a:pPr algn="just">
              <a:spcBef>
                <a:spcPct val="20000"/>
              </a:spcBef>
              <a:defRPr/>
            </a:pPr>
            <a:r>
              <a:rPr lang="es-MX" sz="2000" kern="0" dirty="0">
                <a:solidFill>
                  <a:sysClr val="windowText" lastClr="000000">
                    <a:lumMod val="95000"/>
                    <a:lumOff val="5000"/>
                  </a:sysClr>
                </a:solidFill>
                <a:cs typeface="Arial" pitchFamily="34" charset="0"/>
              </a:rPr>
              <a:t>Proveedores que se adjudiquen una licitación</a:t>
            </a:r>
          </a:p>
        </p:txBody>
      </p:sp>
      <p:sp>
        <p:nvSpPr>
          <p:cNvPr id="19" name="3 Rectángulo"/>
          <p:cNvSpPr/>
          <p:nvPr/>
        </p:nvSpPr>
        <p:spPr bwMode="auto">
          <a:xfrm>
            <a:off x="3131950" y="1826279"/>
            <a:ext cx="6955314" cy="1008112"/>
          </a:xfrm>
          <a:prstGeom prst="rect">
            <a:avLst/>
          </a:prstGeom>
          <a:ln/>
        </p:spPr>
        <p:style>
          <a:lnRef idx="1">
            <a:schemeClr val="dk1"/>
          </a:lnRef>
          <a:fillRef idx="2">
            <a:schemeClr val="dk1"/>
          </a:fillRef>
          <a:effectRef idx="1">
            <a:schemeClr val="dk1"/>
          </a:effectRef>
          <a:fontRef idx="minor">
            <a:schemeClr val="dk1"/>
          </a:fontRef>
        </p:style>
        <p:txBody>
          <a:bodyPr wrap="square" anchor="ctr">
            <a:noAutofit/>
          </a:bodyPr>
          <a:lstStyle/>
          <a:p>
            <a:pPr algn="just">
              <a:spcBef>
                <a:spcPct val="20000"/>
              </a:spcBef>
              <a:defRPr/>
            </a:pPr>
            <a:r>
              <a:rPr lang="es-MX" sz="2000" kern="0" dirty="0">
                <a:solidFill>
                  <a:sysClr val="windowText" lastClr="000000">
                    <a:lumMod val="95000"/>
                    <a:lumOff val="5000"/>
                  </a:sysClr>
                </a:solidFill>
                <a:cs typeface="Arial" pitchFamily="34" charset="0"/>
              </a:rPr>
              <a:t>Proveedores de bienes, servicios y obra pública del </a:t>
            </a:r>
            <a:r>
              <a:rPr lang="es-MX" sz="2000" kern="0">
                <a:solidFill>
                  <a:sysClr val="windowText" lastClr="000000">
                    <a:lumMod val="95000"/>
                    <a:lumOff val="5000"/>
                  </a:sysClr>
                </a:solidFill>
                <a:cs typeface="Arial" pitchFamily="34" charset="0"/>
              </a:rPr>
              <a:t>Gobierno Federal y Estatal</a:t>
            </a:r>
            <a:endParaRPr lang="es-MX" sz="2000" kern="0" dirty="0">
              <a:solidFill>
                <a:sysClr val="windowText" lastClr="000000">
                  <a:lumMod val="95000"/>
                  <a:lumOff val="5000"/>
                </a:sysClr>
              </a:solidFill>
              <a:cs typeface="Arial" pitchFamily="34" charset="0"/>
            </a:endParaRPr>
          </a:p>
        </p:txBody>
      </p:sp>
      <p:sp>
        <p:nvSpPr>
          <p:cNvPr id="20" name="7 Rectángulo"/>
          <p:cNvSpPr/>
          <p:nvPr/>
        </p:nvSpPr>
        <p:spPr bwMode="auto">
          <a:xfrm>
            <a:off x="3131950" y="4234481"/>
            <a:ext cx="6955314" cy="832158"/>
          </a:xfrm>
          <a:prstGeom prst="rect">
            <a:avLst/>
          </a:prstGeom>
          <a:ln/>
        </p:spPr>
        <p:style>
          <a:lnRef idx="1">
            <a:schemeClr val="dk1"/>
          </a:lnRef>
          <a:fillRef idx="2">
            <a:schemeClr val="dk1"/>
          </a:fillRef>
          <a:effectRef idx="1">
            <a:schemeClr val="dk1"/>
          </a:effectRef>
          <a:fontRef idx="minor">
            <a:schemeClr val="dk1"/>
          </a:fontRef>
        </p:style>
        <p:txBody>
          <a:bodyPr wrap="square" anchor="ctr">
            <a:noAutofit/>
          </a:bodyPr>
          <a:lstStyle/>
          <a:p>
            <a:pPr algn="just">
              <a:spcBef>
                <a:spcPct val="20000"/>
              </a:spcBef>
              <a:defRPr/>
            </a:pPr>
            <a:r>
              <a:rPr lang="es-MX" sz="2000" kern="0" dirty="0">
                <a:solidFill>
                  <a:sysClr val="windowText" lastClr="000000">
                    <a:lumMod val="95000"/>
                    <a:lumOff val="5000"/>
                  </a:sysClr>
                </a:solidFill>
                <a:cs typeface="Arial" pitchFamily="34" charset="0"/>
              </a:rPr>
              <a:t>No presentar antecedentes negativos en Buro de Crédito</a:t>
            </a:r>
          </a:p>
        </p:txBody>
      </p:sp>
      <p:sp>
        <p:nvSpPr>
          <p:cNvPr id="21" name="Rectángulo 20"/>
          <p:cNvSpPr/>
          <p:nvPr/>
        </p:nvSpPr>
        <p:spPr>
          <a:xfrm>
            <a:off x="559679" y="382425"/>
            <a:ext cx="10587790" cy="646331"/>
          </a:xfrm>
          <a:prstGeom prst="rect">
            <a:avLst/>
          </a:prstGeom>
        </p:spPr>
        <p:txBody>
          <a:bodyPr wrap="square">
            <a:spAutoFit/>
          </a:bodyPr>
          <a:lstStyle/>
          <a:p>
            <a:r>
              <a:rPr lang="es-MX" sz="3600" dirty="0" smtClean="0">
                <a:solidFill>
                  <a:srgbClr val="000078"/>
                </a:solidFill>
                <a:latin typeface="Impact" panose="020B0806030902050204" pitchFamily="34" charset="0"/>
              </a:rPr>
              <a:t>Requisitos de los Proveedores</a:t>
            </a:r>
            <a:endParaRPr lang="es-MX" sz="3600" dirty="0">
              <a:solidFill>
                <a:srgbClr val="000078"/>
              </a:solidFill>
              <a:latin typeface="Impact" panose="020B0806030902050204" pitchFamily="34" charset="0"/>
            </a:endParaRPr>
          </a:p>
        </p:txBody>
      </p:sp>
    </p:spTree>
    <p:extLst>
      <p:ext uri="{BB962C8B-B14F-4D97-AF65-F5344CB8AC3E}">
        <p14:creationId xmlns:p14="http://schemas.microsoft.com/office/powerpoint/2010/main" val="321096782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6471174" y="501343"/>
            <a:ext cx="3552576" cy="461665"/>
          </a:xfrm>
          <a:prstGeom prst="rect">
            <a:avLst/>
          </a:prstGeom>
          <a:noFill/>
        </p:spPr>
        <p:txBody>
          <a:bodyPr wrap="none" rtlCol="0">
            <a:spAutoFit/>
          </a:bodyPr>
          <a:lstStyle/>
          <a:p>
            <a:r>
              <a:rPr lang="es-MX" sz="2400" b="1" dirty="0">
                <a:solidFill>
                  <a:prstClr val="white"/>
                </a:solidFill>
                <a:latin typeface="Arial" pitchFamily="34" charset="0"/>
                <a:cs typeface="Arial" pitchFamily="34" charset="0"/>
              </a:rPr>
              <a:t>Esquema de operación</a:t>
            </a:r>
          </a:p>
        </p:txBody>
      </p:sp>
      <p:grpSp>
        <p:nvGrpSpPr>
          <p:cNvPr id="31" name="Grupo 30"/>
          <p:cNvGrpSpPr/>
          <p:nvPr/>
        </p:nvGrpSpPr>
        <p:grpSpPr>
          <a:xfrm>
            <a:off x="2130872" y="1693892"/>
            <a:ext cx="8079929" cy="4687437"/>
            <a:chOff x="740927" y="1685290"/>
            <a:chExt cx="8134378" cy="5093325"/>
          </a:xfrm>
        </p:grpSpPr>
        <p:pic>
          <p:nvPicPr>
            <p:cNvPr id="32" name="Imagen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753" y="5447267"/>
              <a:ext cx="1404157" cy="936104"/>
            </a:xfrm>
            <a:prstGeom prst="rect">
              <a:avLst/>
            </a:prstGeom>
          </p:spPr>
        </p:pic>
        <p:pic>
          <p:nvPicPr>
            <p:cNvPr id="40" name="Imagen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927" y="1687562"/>
              <a:ext cx="821386" cy="545801"/>
            </a:xfrm>
            <a:prstGeom prst="rect">
              <a:avLst/>
            </a:prstGeom>
          </p:spPr>
        </p:pic>
        <p:pic>
          <p:nvPicPr>
            <p:cNvPr id="41" name="Imagen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4992" y="1685290"/>
              <a:ext cx="883226" cy="513260"/>
            </a:xfrm>
            <a:prstGeom prst="rect">
              <a:avLst/>
            </a:prstGeom>
          </p:spPr>
        </p:pic>
        <p:pic>
          <p:nvPicPr>
            <p:cNvPr id="42" name="Imagen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3868" y="2957743"/>
              <a:ext cx="1102263" cy="826697"/>
            </a:xfrm>
            <a:prstGeom prst="rect">
              <a:avLst/>
            </a:prstGeom>
          </p:spPr>
        </p:pic>
        <p:pic>
          <p:nvPicPr>
            <p:cNvPr id="43" name="Imagen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8736" y="5913939"/>
              <a:ext cx="1296144" cy="862525"/>
            </a:xfrm>
            <a:prstGeom prst="rect">
              <a:avLst/>
            </a:prstGeom>
          </p:spPr>
        </p:pic>
        <p:sp>
          <p:nvSpPr>
            <p:cNvPr id="44" name="Flecha abajo 43"/>
            <p:cNvSpPr/>
            <p:nvPr/>
          </p:nvSpPr>
          <p:spPr>
            <a:xfrm>
              <a:off x="1300638" y="2324267"/>
              <a:ext cx="638069" cy="648072"/>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MX"/>
            </a:p>
          </p:txBody>
        </p:sp>
        <p:sp>
          <p:nvSpPr>
            <p:cNvPr id="45" name="Flecha abajo 44"/>
            <p:cNvSpPr/>
            <p:nvPr/>
          </p:nvSpPr>
          <p:spPr>
            <a:xfrm rot="16200000">
              <a:off x="2642727" y="3141369"/>
              <a:ext cx="638069" cy="648072"/>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MX"/>
            </a:p>
          </p:txBody>
        </p:sp>
        <p:sp>
          <p:nvSpPr>
            <p:cNvPr id="46" name="Flecha abajo 45"/>
            <p:cNvSpPr/>
            <p:nvPr/>
          </p:nvSpPr>
          <p:spPr>
            <a:xfrm rot="16200000">
              <a:off x="4589203" y="3141370"/>
              <a:ext cx="638069" cy="648072"/>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MX"/>
            </a:p>
          </p:txBody>
        </p:sp>
        <p:sp>
          <p:nvSpPr>
            <p:cNvPr id="47" name="Flecha abajo 46"/>
            <p:cNvSpPr/>
            <p:nvPr/>
          </p:nvSpPr>
          <p:spPr>
            <a:xfrm>
              <a:off x="6218035" y="3902652"/>
              <a:ext cx="1224136" cy="487199"/>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MX"/>
            </a:p>
          </p:txBody>
        </p:sp>
        <p:pic>
          <p:nvPicPr>
            <p:cNvPr id="48" name="Imagen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454" y="3235392"/>
              <a:ext cx="1296436" cy="804196"/>
            </a:xfrm>
            <a:prstGeom prst="rect">
              <a:avLst/>
            </a:prstGeom>
          </p:spPr>
        </p:pic>
        <p:pic>
          <p:nvPicPr>
            <p:cNvPr id="49" name="Imagen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9817" y="5974419"/>
              <a:ext cx="1296436" cy="804196"/>
            </a:xfrm>
            <a:prstGeom prst="rect">
              <a:avLst/>
            </a:prstGeom>
          </p:spPr>
        </p:pic>
        <p:sp>
          <p:nvSpPr>
            <p:cNvPr id="50" name="CuadroTexto 49"/>
            <p:cNvSpPr txBox="1"/>
            <p:nvPr/>
          </p:nvSpPr>
          <p:spPr>
            <a:xfrm>
              <a:off x="2617567" y="2292912"/>
              <a:ext cx="2860631" cy="635411"/>
            </a:xfrm>
            <a:prstGeom prst="rect">
              <a:avLst/>
            </a:prstGeom>
            <a:noFill/>
          </p:spPr>
          <p:txBody>
            <a:bodyPr wrap="square" rtlCol="0">
              <a:spAutoFit/>
            </a:bodyPr>
            <a:lstStyle/>
            <a:p>
              <a:r>
                <a:rPr lang="es-MX" sz="1600" dirty="0"/>
                <a:t>Licitación y adjudicación del contrato </a:t>
              </a:r>
              <a:r>
                <a:rPr lang="es-MX" sz="1600" b="1" dirty="0"/>
                <a:t>(obtiene  un fallo)</a:t>
              </a:r>
            </a:p>
          </p:txBody>
        </p:sp>
        <p:sp>
          <p:nvSpPr>
            <p:cNvPr id="51" name="Elipse 50"/>
            <p:cNvSpPr/>
            <p:nvPr/>
          </p:nvSpPr>
          <p:spPr>
            <a:xfrm>
              <a:off x="2061431" y="2324267"/>
              <a:ext cx="506787" cy="50405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t>1</a:t>
              </a:r>
            </a:p>
          </p:txBody>
        </p:sp>
        <p:sp>
          <p:nvSpPr>
            <p:cNvPr id="52" name="CuadroTexto 51"/>
            <p:cNvSpPr txBox="1"/>
            <p:nvPr/>
          </p:nvSpPr>
          <p:spPr>
            <a:xfrm>
              <a:off x="828555" y="4538012"/>
              <a:ext cx="3632193" cy="902954"/>
            </a:xfrm>
            <a:prstGeom prst="rect">
              <a:avLst/>
            </a:prstGeom>
            <a:noFill/>
          </p:spPr>
          <p:txBody>
            <a:bodyPr wrap="square" rtlCol="0">
              <a:spAutoFit/>
            </a:bodyPr>
            <a:lstStyle/>
            <a:p>
              <a:r>
                <a:rPr lang="es-MX" sz="1600" dirty="0"/>
                <a:t>Presenta solicitud de crédito a través de la red de sucursales.</a:t>
              </a:r>
            </a:p>
            <a:p>
              <a:r>
                <a:rPr lang="es-MX" sz="1600" dirty="0"/>
                <a:t>Debe presentar el fallo o contrato.</a:t>
              </a:r>
            </a:p>
          </p:txBody>
        </p:sp>
        <p:sp>
          <p:nvSpPr>
            <p:cNvPr id="53" name="Elipse 52"/>
            <p:cNvSpPr/>
            <p:nvPr/>
          </p:nvSpPr>
          <p:spPr>
            <a:xfrm>
              <a:off x="2688310" y="3885650"/>
              <a:ext cx="506787" cy="50405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t>2</a:t>
              </a:r>
            </a:p>
          </p:txBody>
        </p:sp>
        <p:sp>
          <p:nvSpPr>
            <p:cNvPr id="54" name="Elipse 53"/>
            <p:cNvSpPr/>
            <p:nvPr/>
          </p:nvSpPr>
          <p:spPr>
            <a:xfrm>
              <a:off x="5661223" y="2516637"/>
              <a:ext cx="506787" cy="504057"/>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t>3</a:t>
              </a:r>
            </a:p>
          </p:txBody>
        </p:sp>
        <p:sp>
          <p:nvSpPr>
            <p:cNvPr id="55" name="CuadroTexto 54"/>
            <p:cNvSpPr txBox="1"/>
            <p:nvPr/>
          </p:nvSpPr>
          <p:spPr>
            <a:xfrm>
              <a:off x="5330343" y="3158582"/>
              <a:ext cx="3544962" cy="635411"/>
            </a:xfrm>
            <a:prstGeom prst="rect">
              <a:avLst/>
            </a:prstGeom>
            <a:noFill/>
          </p:spPr>
          <p:txBody>
            <a:bodyPr wrap="square" rtlCol="0">
              <a:spAutoFit/>
            </a:bodyPr>
            <a:lstStyle/>
            <a:p>
              <a:r>
                <a:rPr lang="es-MX" sz="1600" dirty="0"/>
                <a:t>Canalización al sistema de atención con base en el perfil de la operación </a:t>
              </a:r>
            </a:p>
          </p:txBody>
        </p:sp>
        <p:sp>
          <p:nvSpPr>
            <p:cNvPr id="56" name="CuadroTexto 55"/>
            <p:cNvSpPr txBox="1"/>
            <p:nvPr/>
          </p:nvSpPr>
          <p:spPr>
            <a:xfrm>
              <a:off x="4584201" y="4580935"/>
              <a:ext cx="2062377" cy="33855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s-MX" sz="1400" b="1" dirty="0">
                  <a:solidFill>
                    <a:schemeClr val="bg1"/>
                  </a:solidFill>
                </a:rPr>
                <a:t>Mandato Electrónico</a:t>
              </a:r>
            </a:p>
          </p:txBody>
        </p:sp>
        <p:sp>
          <p:nvSpPr>
            <p:cNvPr id="57" name="CuadroTexto 56"/>
            <p:cNvSpPr txBox="1"/>
            <p:nvPr/>
          </p:nvSpPr>
          <p:spPr>
            <a:xfrm>
              <a:off x="6667941" y="4589726"/>
              <a:ext cx="2062377" cy="33855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s-MX" sz="1400" b="1" dirty="0">
                  <a:solidFill>
                    <a:schemeClr val="bg1"/>
                  </a:solidFill>
                </a:rPr>
                <a:t>Esquema con cesión</a:t>
              </a:r>
            </a:p>
          </p:txBody>
        </p:sp>
        <p:sp>
          <p:nvSpPr>
            <p:cNvPr id="58" name="Elipse 57"/>
            <p:cNvSpPr/>
            <p:nvPr/>
          </p:nvSpPr>
          <p:spPr>
            <a:xfrm>
              <a:off x="4993831" y="5076127"/>
              <a:ext cx="506787" cy="50405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t>4</a:t>
              </a:r>
            </a:p>
          </p:txBody>
        </p:sp>
        <p:sp>
          <p:nvSpPr>
            <p:cNvPr id="59" name="CuadroTexto 58"/>
            <p:cNvSpPr txBox="1"/>
            <p:nvPr/>
          </p:nvSpPr>
          <p:spPr>
            <a:xfrm>
              <a:off x="5569818" y="4976321"/>
              <a:ext cx="3160499" cy="902954"/>
            </a:xfrm>
            <a:prstGeom prst="rect">
              <a:avLst/>
            </a:prstGeom>
            <a:noFill/>
          </p:spPr>
          <p:txBody>
            <a:bodyPr wrap="square" rtlCol="0">
              <a:spAutoFit/>
            </a:bodyPr>
            <a:lstStyle/>
            <a:p>
              <a:r>
                <a:rPr lang="es-MX" sz="1600" dirty="0"/>
                <a:t>Entrega de crédito y Formalización de Sistemas de </a:t>
              </a:r>
              <a:r>
                <a:rPr lang="es-MX" sz="1600"/>
                <a:t>Mandato y/o </a:t>
              </a:r>
              <a:r>
                <a:rPr lang="es-MX" sz="1600" dirty="0"/>
                <a:t>Concesión</a:t>
              </a:r>
            </a:p>
          </p:txBody>
        </p:sp>
      </p:grpSp>
      <p:sp>
        <p:nvSpPr>
          <p:cNvPr id="25" name="Rectángulo 24"/>
          <p:cNvSpPr/>
          <p:nvPr/>
        </p:nvSpPr>
        <p:spPr>
          <a:xfrm>
            <a:off x="559679" y="382425"/>
            <a:ext cx="10587790" cy="646331"/>
          </a:xfrm>
          <a:prstGeom prst="rect">
            <a:avLst/>
          </a:prstGeom>
        </p:spPr>
        <p:txBody>
          <a:bodyPr wrap="square">
            <a:spAutoFit/>
          </a:bodyPr>
          <a:lstStyle/>
          <a:p>
            <a:r>
              <a:rPr lang="es-MX" sz="3600" dirty="0" smtClean="0">
                <a:solidFill>
                  <a:srgbClr val="000078"/>
                </a:solidFill>
                <a:latin typeface="Impact" panose="020B0806030902050204" pitchFamily="34" charset="0"/>
              </a:rPr>
              <a:t>Mecánica de Operación</a:t>
            </a:r>
          </a:p>
        </p:txBody>
      </p:sp>
    </p:spTree>
    <p:extLst>
      <p:ext uri="{BB962C8B-B14F-4D97-AF65-F5344CB8AC3E}">
        <p14:creationId xmlns:p14="http://schemas.microsoft.com/office/powerpoint/2010/main" val="4214270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1026"/>
          <p:cNvSpPr>
            <a:spLocks noChangeArrowheads="1"/>
          </p:cNvSpPr>
          <p:nvPr/>
        </p:nvSpPr>
        <p:spPr bwMode="auto">
          <a:xfrm>
            <a:off x="191344" y="283202"/>
            <a:ext cx="6657975" cy="584775"/>
          </a:xfrm>
          <a:prstGeom prst="rect">
            <a:avLst/>
          </a:prstGeom>
          <a:noFill/>
          <a:ln>
            <a:noFill/>
          </a:ln>
          <a:extLst>
            <a:ext uri="{909E8E84-426E-40DD-AFC4-6F175D3DCCD1}">
              <a14:hiddenFill xmlns:a14="http://schemas.microsoft.com/office/drawing/2010/main">
                <a:gradFill rotWithShape="0">
                  <a:gsLst>
                    <a:gs pos="0">
                      <a:srgbClr val="FF9900"/>
                    </a:gs>
                    <a:gs pos="100000">
                      <a:srgbClr val="FF9900">
                        <a:gamma/>
                        <a:tint val="0"/>
                        <a:invGamma/>
                      </a:srgbClr>
                    </a:gs>
                  </a:gsLst>
                  <a:lin ang="0" scaled="1"/>
                </a:gra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s-MX" sz="3200" dirty="0" smtClean="0">
                <a:solidFill>
                  <a:srgbClr val="000078"/>
                </a:solidFill>
                <a:latin typeface="Impact" panose="020B0806030902050204" pitchFamily="34" charset="0"/>
              </a:rPr>
              <a:t>Garantía de Fianza</a:t>
            </a:r>
            <a:endParaRPr lang="es-MX" sz="3200" dirty="0">
              <a:solidFill>
                <a:srgbClr val="000078"/>
              </a:solidFill>
              <a:latin typeface="Impact" panose="020B0806030902050204" pitchFamily="34" charset="0"/>
            </a:endParaRPr>
          </a:p>
        </p:txBody>
      </p:sp>
      <p:sp>
        <p:nvSpPr>
          <p:cNvPr id="117" name="53 Rectángulo redondeado"/>
          <p:cNvSpPr/>
          <p:nvPr/>
        </p:nvSpPr>
        <p:spPr>
          <a:xfrm>
            <a:off x="7557626" y="1484784"/>
            <a:ext cx="1766325" cy="825405"/>
          </a:xfrm>
          <a:prstGeom prst="roundRect">
            <a:avLst>
              <a:gd name="adj" fmla="val 10000"/>
            </a:avLst>
          </a:prstGeom>
          <a:solidFill>
            <a:srgbClr val="008080">
              <a:alpha val="90000"/>
            </a:srgbClr>
          </a:solidFill>
          <a:ln>
            <a:noFill/>
          </a:ln>
          <a:effectLst>
            <a:outerShdw blurRad="149987" dist="250190" dir="8460000" algn="ctr">
              <a:srgbClr val="000000">
                <a:alpha val="28000"/>
              </a:srgbClr>
            </a:outerShdw>
          </a:effectLst>
          <a:sp3d prstMaterial="metal">
            <a:bevelT w="88900" h="88900"/>
          </a:sp3d>
        </p:spPr>
        <p:style>
          <a:lnRef idx="2">
            <a:scrgbClr r="0" g="0" b="0"/>
          </a:lnRef>
          <a:fillRef idx="1">
            <a:scrgbClr r="0" g="0" b="0"/>
          </a:fillRef>
          <a:effectRef idx="0">
            <a:scrgbClr r="0" g="0" b="0"/>
          </a:effectRef>
          <a:fontRef idx="minor">
            <a:schemeClr val="dk1">
              <a:hueOff val="0"/>
              <a:satOff val="0"/>
              <a:lumOff val="0"/>
              <a:alphaOff val="0"/>
            </a:schemeClr>
          </a:fontRef>
        </p:style>
        <p:txBody>
          <a:bodyPr rtlCol="0" anchor="ctr"/>
          <a:lstStyle/>
          <a:p>
            <a:pPr algn="ctr" defTabSz="762000">
              <a:buClr>
                <a:prstClr val="white"/>
              </a:buClr>
            </a:pPr>
            <a:endParaRPr lang="es-MX" b="1" dirty="0">
              <a:solidFill>
                <a:schemeClr val="bg1"/>
              </a:solidFill>
              <a:latin typeface="Arial" panose="020B0604020202020204" pitchFamily="34" charset="0"/>
              <a:cs typeface="Arial" panose="020B0604020202020204" pitchFamily="34" charset="0"/>
            </a:endParaRPr>
          </a:p>
          <a:p>
            <a:pPr algn="ctr" defTabSz="762000">
              <a:buClr>
                <a:prstClr val="white"/>
              </a:buClr>
            </a:pPr>
            <a:endParaRPr lang="es-MX" b="1" dirty="0">
              <a:solidFill>
                <a:schemeClr val="bg1"/>
              </a:solidFill>
              <a:latin typeface="Arial" panose="020B0604020202020204" pitchFamily="34" charset="0"/>
              <a:cs typeface="Arial" panose="020B0604020202020204" pitchFamily="34" charset="0"/>
            </a:endParaRPr>
          </a:p>
        </p:txBody>
      </p:sp>
      <p:sp>
        <p:nvSpPr>
          <p:cNvPr id="118" name="53 Rectángulo redondeado"/>
          <p:cNvSpPr/>
          <p:nvPr/>
        </p:nvSpPr>
        <p:spPr>
          <a:xfrm>
            <a:off x="4722443" y="2716409"/>
            <a:ext cx="1920213" cy="825405"/>
          </a:xfrm>
          <a:prstGeom prst="roundRect">
            <a:avLst>
              <a:gd name="adj" fmla="val 10000"/>
            </a:avLst>
          </a:prstGeom>
          <a:solidFill>
            <a:srgbClr val="008080"/>
          </a:solidFill>
          <a:ln>
            <a:noFill/>
          </a:ln>
          <a:effectLst>
            <a:outerShdw blurRad="149987" dist="250190" dir="8460000" algn="ctr">
              <a:srgbClr val="000000">
                <a:alpha val="28000"/>
              </a:srgbClr>
            </a:outerShdw>
          </a:effectLst>
          <a:sp3d prstMaterial="metal">
            <a:bevelT w="88900" h="88900"/>
          </a:sp3d>
        </p:spPr>
        <p:style>
          <a:lnRef idx="2">
            <a:scrgbClr r="0" g="0" b="0"/>
          </a:lnRef>
          <a:fillRef idx="1">
            <a:scrgbClr r="0" g="0" b="0"/>
          </a:fillRef>
          <a:effectRef idx="0">
            <a:scrgbClr r="0" g="0" b="0"/>
          </a:effectRef>
          <a:fontRef idx="minor">
            <a:schemeClr val="dk1">
              <a:hueOff val="0"/>
              <a:satOff val="0"/>
              <a:lumOff val="0"/>
              <a:alphaOff val="0"/>
            </a:schemeClr>
          </a:fontRef>
        </p:style>
        <p:txBody>
          <a:bodyPr rtlCol="0" anchor="ctr"/>
          <a:lstStyle/>
          <a:p>
            <a:pPr algn="ctr" defTabSz="762000">
              <a:buClr>
                <a:prstClr val="white"/>
              </a:buClr>
            </a:pPr>
            <a:r>
              <a:rPr lang="es-MX" sz="1400" b="1" dirty="0">
                <a:solidFill>
                  <a:schemeClr val="bg1"/>
                </a:solidFill>
                <a:latin typeface="Arial" panose="020B0604020202020204" pitchFamily="34" charset="0"/>
                <a:cs typeface="Arial" panose="020B0604020202020204" pitchFamily="34" charset="0"/>
              </a:rPr>
              <a:t>AFIANZADORAS</a:t>
            </a:r>
          </a:p>
        </p:txBody>
      </p:sp>
      <p:sp>
        <p:nvSpPr>
          <p:cNvPr id="130" name="44 Rectángulo redondeado"/>
          <p:cNvSpPr/>
          <p:nvPr/>
        </p:nvSpPr>
        <p:spPr>
          <a:xfrm>
            <a:off x="2629723" y="2714630"/>
            <a:ext cx="1224136" cy="825405"/>
          </a:xfrm>
          <a:prstGeom prst="roundRect">
            <a:avLst>
              <a:gd name="adj" fmla="val 10000"/>
            </a:avLst>
          </a:prstGeom>
          <a:solidFill>
            <a:srgbClr val="0070C0"/>
          </a:solidFill>
          <a:ln>
            <a:noFill/>
          </a:ln>
          <a:effectLst>
            <a:outerShdw blurRad="149987" dist="250190" dir="8460000" algn="ctr">
              <a:srgbClr val="000000">
                <a:alpha val="28000"/>
              </a:srgbClr>
            </a:outerShdw>
          </a:effectLst>
          <a:sp3d prstMaterial="metal">
            <a:bevelT w="88900" h="88900"/>
          </a:sp3d>
        </p:spPr>
        <p:style>
          <a:lnRef idx="2">
            <a:scrgbClr r="0" g="0" b="0"/>
          </a:lnRef>
          <a:fillRef idx="1">
            <a:scrgbClr r="0" g="0" b="0"/>
          </a:fillRef>
          <a:effectRef idx="0">
            <a:scrgbClr r="0" g="0" b="0"/>
          </a:effectRef>
          <a:fontRef idx="minor">
            <a:schemeClr val="dk1">
              <a:hueOff val="0"/>
              <a:satOff val="0"/>
              <a:lumOff val="0"/>
              <a:alphaOff val="0"/>
            </a:schemeClr>
          </a:fontRef>
        </p:style>
        <p:txBody>
          <a:bodyPr rtlCol="0" anchor="ctr"/>
          <a:lstStyle/>
          <a:p>
            <a:pPr algn="ctr" defTabSz="762000">
              <a:buClr>
                <a:prstClr val="white"/>
              </a:buClr>
            </a:pPr>
            <a:r>
              <a:rPr lang="es-MX" sz="1400" b="1" dirty="0">
                <a:solidFill>
                  <a:schemeClr val="bg1"/>
                </a:solidFill>
                <a:latin typeface="Arial" panose="020B0604020202020204" pitchFamily="34" charset="0"/>
                <a:cs typeface="Arial" panose="020B0604020202020204" pitchFamily="34" charset="0"/>
              </a:rPr>
              <a:t>PYME</a:t>
            </a:r>
          </a:p>
        </p:txBody>
      </p:sp>
      <p:sp>
        <p:nvSpPr>
          <p:cNvPr id="148" name="62 Rectángulo redondeado"/>
          <p:cNvSpPr/>
          <p:nvPr/>
        </p:nvSpPr>
        <p:spPr>
          <a:xfrm>
            <a:off x="4842455" y="4553521"/>
            <a:ext cx="1680186" cy="1041429"/>
          </a:xfrm>
          <a:prstGeom prst="roundRect">
            <a:avLst>
              <a:gd name="adj" fmla="val 10000"/>
            </a:avLst>
          </a:prstGeom>
          <a:solidFill>
            <a:srgbClr val="008080"/>
          </a:solidFill>
          <a:ln>
            <a:noFill/>
          </a:ln>
          <a:effectLst>
            <a:outerShdw blurRad="149987" dist="250190" dir="8460000" algn="ctr">
              <a:srgbClr val="000000">
                <a:alpha val="28000"/>
              </a:srgbClr>
            </a:outerShdw>
          </a:effectLst>
          <a:sp3d prstMaterial="metal">
            <a:bevelT w="88900" h="88900"/>
          </a:sp3d>
        </p:spPr>
        <p:style>
          <a:lnRef idx="2">
            <a:scrgbClr r="0" g="0" b="0"/>
          </a:lnRef>
          <a:fillRef idx="1">
            <a:scrgbClr r="0" g="0" b="0"/>
          </a:fillRef>
          <a:effectRef idx="0">
            <a:scrgbClr r="0" g="0" b="0"/>
          </a:effectRef>
          <a:fontRef idx="minor">
            <a:schemeClr val="dk1">
              <a:hueOff val="0"/>
              <a:satOff val="0"/>
              <a:lumOff val="0"/>
              <a:alphaOff val="0"/>
            </a:schemeClr>
          </a:fontRef>
        </p:style>
        <p:txBody>
          <a:bodyPr rtlCol="0" anchor="ctr"/>
          <a:lstStyle/>
          <a:p>
            <a:pPr algn="ctr" defTabSz="762000">
              <a:buClr>
                <a:prstClr val="white"/>
              </a:buClr>
            </a:pPr>
            <a:endParaRPr lang="es-MX" sz="1400" b="1" dirty="0">
              <a:solidFill>
                <a:schemeClr val="bg1"/>
              </a:solidFill>
              <a:latin typeface="Arial" panose="020B0604020202020204" pitchFamily="34" charset="0"/>
              <a:cs typeface="Arial" panose="020B0604020202020204" pitchFamily="34" charset="0"/>
            </a:endParaRPr>
          </a:p>
          <a:p>
            <a:pPr algn="ctr" defTabSz="762000">
              <a:buClr>
                <a:prstClr val="white"/>
              </a:buClr>
            </a:pPr>
            <a:endParaRPr lang="es-MX" sz="1400" b="1" dirty="0">
              <a:solidFill>
                <a:schemeClr val="bg1"/>
              </a:solidFill>
              <a:latin typeface="Arial" panose="020B0604020202020204" pitchFamily="34" charset="0"/>
              <a:cs typeface="Arial" panose="020B0604020202020204" pitchFamily="34" charset="0"/>
            </a:endParaRPr>
          </a:p>
          <a:p>
            <a:pPr algn="ctr" defTabSz="762000">
              <a:buClr>
                <a:prstClr val="white"/>
              </a:buClr>
            </a:pPr>
            <a:r>
              <a:rPr lang="es-MX" sz="1400" b="1" dirty="0">
                <a:solidFill>
                  <a:schemeClr val="bg1"/>
                </a:solidFill>
                <a:latin typeface="Arial" panose="020B0604020202020204" pitchFamily="34" charset="0"/>
                <a:cs typeface="Arial" panose="020B0604020202020204" pitchFamily="34" charset="0"/>
              </a:rPr>
              <a:t>DEPENDENCIA / ENTIDAD</a:t>
            </a:r>
          </a:p>
        </p:txBody>
      </p:sp>
      <p:pic>
        <p:nvPicPr>
          <p:cNvPr id="1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8409" b="24651"/>
          <a:stretch/>
        </p:blipFill>
        <p:spPr bwMode="auto">
          <a:xfrm>
            <a:off x="5086674" y="4619928"/>
            <a:ext cx="1155769" cy="420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5" name="Conector angular 154"/>
          <p:cNvCxnSpPr>
            <a:stCxn id="148" idx="1"/>
            <a:endCxn id="130" idx="2"/>
          </p:cNvCxnSpPr>
          <p:nvPr/>
        </p:nvCxnSpPr>
        <p:spPr>
          <a:xfrm rot="10800000">
            <a:off x="3241791" y="3540036"/>
            <a:ext cx="1600664" cy="1534201"/>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7" name="CuadroTexto 156"/>
          <p:cNvSpPr txBox="1"/>
          <p:nvPr/>
        </p:nvSpPr>
        <p:spPr>
          <a:xfrm>
            <a:off x="3042345" y="5118527"/>
            <a:ext cx="1689423" cy="246221"/>
          </a:xfrm>
          <a:prstGeom prst="rect">
            <a:avLst/>
          </a:prstGeom>
          <a:noFill/>
        </p:spPr>
        <p:txBody>
          <a:bodyPr wrap="square" rtlCol="0">
            <a:spAutoFit/>
          </a:bodyPr>
          <a:lstStyle/>
          <a:p>
            <a:pPr algn="ctr"/>
            <a:r>
              <a:rPr lang="es-MX" sz="1000" dirty="0" smtClean="0">
                <a:latin typeface="Arial" panose="020B0604020202020204" pitchFamily="34" charset="0"/>
                <a:cs typeface="Arial" panose="020B0604020202020204" pitchFamily="34" charset="0"/>
              </a:rPr>
              <a:t>Contrato de Proveeduría</a:t>
            </a:r>
            <a:endParaRPr lang="es-MX" sz="1000" dirty="0">
              <a:latin typeface="Arial" panose="020B0604020202020204" pitchFamily="34" charset="0"/>
              <a:cs typeface="Arial" panose="020B0604020202020204" pitchFamily="34" charset="0"/>
            </a:endParaRPr>
          </a:p>
        </p:txBody>
      </p:sp>
      <p:sp>
        <p:nvSpPr>
          <p:cNvPr id="158" name="CuadroTexto 157"/>
          <p:cNvSpPr txBox="1"/>
          <p:nvPr/>
        </p:nvSpPr>
        <p:spPr>
          <a:xfrm>
            <a:off x="3779806" y="2650790"/>
            <a:ext cx="983439" cy="246221"/>
          </a:xfrm>
          <a:prstGeom prst="rect">
            <a:avLst/>
          </a:prstGeom>
          <a:noFill/>
        </p:spPr>
        <p:txBody>
          <a:bodyPr wrap="square" rtlCol="0">
            <a:spAutoFit/>
          </a:bodyPr>
          <a:lstStyle/>
          <a:p>
            <a:pPr algn="ctr"/>
            <a:r>
              <a:rPr lang="es-MX" sz="1000" dirty="0">
                <a:latin typeface="Arial" panose="020B0604020202020204" pitchFamily="34" charset="0"/>
                <a:cs typeface="Arial" panose="020B0604020202020204" pitchFamily="34" charset="0"/>
              </a:rPr>
              <a:t>Solicita fianza</a:t>
            </a:r>
          </a:p>
        </p:txBody>
      </p:sp>
      <p:sp>
        <p:nvSpPr>
          <p:cNvPr id="159" name="CuadroTexto 158"/>
          <p:cNvSpPr txBox="1"/>
          <p:nvPr/>
        </p:nvSpPr>
        <p:spPr>
          <a:xfrm>
            <a:off x="4763245" y="3852995"/>
            <a:ext cx="1288562" cy="246221"/>
          </a:xfrm>
          <a:prstGeom prst="rect">
            <a:avLst/>
          </a:prstGeom>
          <a:noFill/>
        </p:spPr>
        <p:txBody>
          <a:bodyPr wrap="square" rtlCol="0">
            <a:spAutoFit/>
          </a:bodyPr>
          <a:lstStyle/>
          <a:p>
            <a:pPr algn="ctr"/>
            <a:r>
              <a:rPr lang="es-MX" sz="1000" dirty="0" smtClean="0">
                <a:latin typeface="Arial" panose="020B0604020202020204" pitchFamily="34" charset="0"/>
                <a:cs typeface="Arial" panose="020B0604020202020204" pitchFamily="34" charset="0"/>
              </a:rPr>
              <a:t>Fianza</a:t>
            </a:r>
            <a:endParaRPr lang="es-MX" sz="1000" dirty="0">
              <a:latin typeface="Arial" panose="020B0604020202020204" pitchFamily="34" charset="0"/>
              <a:cs typeface="Arial" panose="020B0604020202020204" pitchFamily="34" charset="0"/>
            </a:endParaRPr>
          </a:p>
        </p:txBody>
      </p:sp>
      <p:cxnSp>
        <p:nvCxnSpPr>
          <p:cNvPr id="163" name="Conector recto de flecha 162"/>
          <p:cNvCxnSpPr/>
          <p:nvPr/>
        </p:nvCxnSpPr>
        <p:spPr>
          <a:xfrm>
            <a:off x="5682548" y="4121473"/>
            <a:ext cx="0" cy="4320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Conector recto de flecha 163"/>
          <p:cNvCxnSpPr/>
          <p:nvPr/>
        </p:nvCxnSpPr>
        <p:spPr>
          <a:xfrm flipH="1" flipV="1">
            <a:off x="5685908" y="3629505"/>
            <a:ext cx="2338" cy="5299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Conector angular 164"/>
          <p:cNvCxnSpPr>
            <a:stCxn id="130" idx="1"/>
            <a:endCxn id="148" idx="2"/>
          </p:cNvCxnSpPr>
          <p:nvPr/>
        </p:nvCxnSpPr>
        <p:spPr>
          <a:xfrm rot="10800000" flipH="1" flipV="1">
            <a:off x="2629723" y="3127332"/>
            <a:ext cx="3052825" cy="2467617"/>
          </a:xfrm>
          <a:prstGeom prst="bentConnector4">
            <a:avLst>
              <a:gd name="adj1" fmla="val -4834"/>
              <a:gd name="adj2" fmla="val 109264"/>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6" name="CuadroTexto 165"/>
          <p:cNvSpPr txBox="1"/>
          <p:nvPr/>
        </p:nvSpPr>
        <p:spPr>
          <a:xfrm>
            <a:off x="3069148" y="5866630"/>
            <a:ext cx="2081656" cy="246221"/>
          </a:xfrm>
          <a:prstGeom prst="rect">
            <a:avLst/>
          </a:prstGeom>
          <a:noFill/>
        </p:spPr>
        <p:txBody>
          <a:bodyPr wrap="square" rtlCol="0">
            <a:spAutoFit/>
          </a:bodyPr>
          <a:lstStyle/>
          <a:p>
            <a:pPr algn="ctr"/>
            <a:r>
              <a:rPr lang="es-MX" sz="1000" dirty="0">
                <a:latin typeface="Arial" panose="020B0604020202020204" pitchFamily="34" charset="0"/>
                <a:cs typeface="Arial" panose="020B0604020202020204" pitchFamily="34" charset="0"/>
              </a:rPr>
              <a:t>Proporciona bienes y servicios</a:t>
            </a:r>
          </a:p>
        </p:txBody>
      </p:sp>
      <p:cxnSp>
        <p:nvCxnSpPr>
          <p:cNvPr id="167" name="Conector recto de flecha 166"/>
          <p:cNvCxnSpPr/>
          <p:nvPr/>
        </p:nvCxnSpPr>
        <p:spPr>
          <a:xfrm flipH="1">
            <a:off x="6716649" y="3127331"/>
            <a:ext cx="90034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8" name="CuadroTexto 167"/>
          <p:cNvSpPr txBox="1"/>
          <p:nvPr/>
        </p:nvSpPr>
        <p:spPr>
          <a:xfrm>
            <a:off x="6522641" y="3220597"/>
            <a:ext cx="1288562" cy="461665"/>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Garantía de</a:t>
            </a:r>
          </a:p>
          <a:p>
            <a:pPr algn="ctr"/>
            <a:r>
              <a:rPr lang="es-MX" sz="1200" b="1" dirty="0">
                <a:latin typeface="Arial" panose="020B0604020202020204" pitchFamily="34" charset="0"/>
                <a:cs typeface="Arial" panose="020B0604020202020204" pitchFamily="34" charset="0"/>
              </a:rPr>
              <a:t>Cumplimiento</a:t>
            </a:r>
          </a:p>
        </p:txBody>
      </p:sp>
      <p:sp>
        <p:nvSpPr>
          <p:cNvPr id="169" name="53 Rectángulo redondeado"/>
          <p:cNvSpPr/>
          <p:nvPr/>
        </p:nvSpPr>
        <p:spPr>
          <a:xfrm>
            <a:off x="7789032" y="2774533"/>
            <a:ext cx="1487404" cy="797789"/>
          </a:xfrm>
          <a:prstGeom prst="roundRect">
            <a:avLst>
              <a:gd name="adj" fmla="val 10000"/>
            </a:avLst>
          </a:prstGeom>
          <a:solidFill>
            <a:srgbClr val="008080">
              <a:alpha val="90000"/>
            </a:srgbClr>
          </a:solidFill>
          <a:ln>
            <a:noFill/>
          </a:ln>
          <a:effectLst>
            <a:outerShdw blurRad="149987" dist="250190" dir="8460000" algn="ctr">
              <a:srgbClr val="000000">
                <a:alpha val="28000"/>
              </a:srgbClr>
            </a:outerShdw>
          </a:effectLst>
          <a:sp3d prstMaterial="metal">
            <a:bevelT w="88900" h="88900"/>
          </a:sp3d>
        </p:spPr>
        <p:style>
          <a:lnRef idx="2">
            <a:scrgbClr r="0" g="0" b="0"/>
          </a:lnRef>
          <a:fillRef idx="1">
            <a:scrgbClr r="0" g="0" b="0"/>
          </a:fillRef>
          <a:effectRef idx="0">
            <a:scrgbClr r="0" g="0" b="0"/>
          </a:effectRef>
          <a:fontRef idx="minor">
            <a:schemeClr val="dk1">
              <a:hueOff val="0"/>
              <a:satOff val="0"/>
              <a:lumOff val="0"/>
              <a:alphaOff val="0"/>
            </a:schemeClr>
          </a:fontRef>
        </p:style>
        <p:txBody>
          <a:bodyPr rtlCol="0" anchor="ctr"/>
          <a:lstStyle/>
          <a:p>
            <a:pPr algn="ctr" defTabSz="762000">
              <a:buClr>
                <a:prstClr val="white"/>
              </a:buClr>
            </a:pPr>
            <a:endParaRPr lang="es-MX" sz="1200" b="1" dirty="0">
              <a:solidFill>
                <a:schemeClr val="bg1"/>
              </a:solidFill>
              <a:latin typeface="Arial" panose="020B0604020202020204" pitchFamily="34" charset="0"/>
              <a:cs typeface="Arial" panose="020B0604020202020204" pitchFamily="34" charset="0"/>
            </a:endParaRPr>
          </a:p>
          <a:p>
            <a:pPr algn="ctr" defTabSz="762000">
              <a:buClr>
                <a:prstClr val="white"/>
              </a:buClr>
            </a:pPr>
            <a:endParaRPr lang="es-MX" sz="1200" b="1" dirty="0">
              <a:solidFill>
                <a:schemeClr val="bg1"/>
              </a:solidFill>
              <a:latin typeface="Arial" panose="020B0604020202020204" pitchFamily="34" charset="0"/>
              <a:cs typeface="Arial" panose="020B0604020202020204" pitchFamily="34" charset="0"/>
            </a:endParaRPr>
          </a:p>
          <a:p>
            <a:pPr algn="ctr" defTabSz="762000">
              <a:buClr>
                <a:prstClr val="white"/>
              </a:buClr>
            </a:pPr>
            <a:endParaRPr lang="es-MX" sz="1200" b="1" dirty="0">
              <a:solidFill>
                <a:schemeClr val="bg1"/>
              </a:solidFill>
              <a:latin typeface="Arial" panose="020B0604020202020204" pitchFamily="34" charset="0"/>
              <a:cs typeface="Arial" panose="020B0604020202020204" pitchFamily="34" charset="0"/>
            </a:endParaRPr>
          </a:p>
        </p:txBody>
      </p:sp>
      <p:pic>
        <p:nvPicPr>
          <p:cNvPr id="170" name="Imagen 1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6990" y="1597794"/>
            <a:ext cx="1682881" cy="570272"/>
          </a:xfrm>
          <a:prstGeom prst="rect">
            <a:avLst/>
          </a:prstGeom>
        </p:spPr>
      </p:pic>
      <p:cxnSp>
        <p:nvCxnSpPr>
          <p:cNvPr id="171" name="Conector recto de flecha 170"/>
          <p:cNvCxnSpPr/>
          <p:nvPr/>
        </p:nvCxnSpPr>
        <p:spPr>
          <a:xfrm>
            <a:off x="8523036" y="2350406"/>
            <a:ext cx="0" cy="4241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2" name="CuadroTexto 171"/>
          <p:cNvSpPr txBox="1"/>
          <p:nvPr/>
        </p:nvSpPr>
        <p:spPr>
          <a:xfrm>
            <a:off x="7793436" y="2289346"/>
            <a:ext cx="1593697" cy="276999"/>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Alianza Estratégica</a:t>
            </a:r>
          </a:p>
        </p:txBody>
      </p:sp>
      <p:pic>
        <p:nvPicPr>
          <p:cNvPr id="173" name="Imagen 1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8554" y="2884047"/>
            <a:ext cx="1248363" cy="578712"/>
          </a:xfrm>
          <a:prstGeom prst="rect">
            <a:avLst/>
          </a:prstGeom>
        </p:spPr>
      </p:pic>
      <p:sp>
        <p:nvSpPr>
          <p:cNvPr id="174" name="CuadroTexto 173"/>
          <p:cNvSpPr txBox="1"/>
          <p:nvPr/>
        </p:nvSpPr>
        <p:spPr>
          <a:xfrm>
            <a:off x="3731818" y="3045580"/>
            <a:ext cx="984737" cy="246221"/>
          </a:xfrm>
          <a:prstGeom prst="rect">
            <a:avLst/>
          </a:prstGeom>
          <a:noFill/>
        </p:spPr>
        <p:txBody>
          <a:bodyPr wrap="square" rtlCol="0">
            <a:spAutoFit/>
          </a:bodyPr>
          <a:lstStyle/>
          <a:p>
            <a:pPr algn="ctr"/>
            <a:r>
              <a:rPr lang="es-MX" sz="1000" dirty="0">
                <a:latin typeface="Arial" panose="020B0604020202020204" pitchFamily="34" charset="0"/>
                <a:cs typeface="Arial" panose="020B0604020202020204" pitchFamily="34" charset="0"/>
              </a:rPr>
              <a:t>Otorga Fianza</a:t>
            </a:r>
          </a:p>
        </p:txBody>
      </p:sp>
      <p:sp>
        <p:nvSpPr>
          <p:cNvPr id="175" name="CuadroTexto 174"/>
          <p:cNvSpPr txBox="1"/>
          <p:nvPr/>
        </p:nvSpPr>
        <p:spPr>
          <a:xfrm>
            <a:off x="6944501" y="4555892"/>
            <a:ext cx="5044347" cy="2169825"/>
          </a:xfrm>
          <a:prstGeom prst="rect">
            <a:avLst/>
          </a:prstGeom>
          <a:noFill/>
        </p:spPr>
        <p:txBody>
          <a:bodyPr wrap="square" rtlCol="0">
            <a:spAutoFit/>
          </a:bodyPr>
          <a:lstStyle/>
          <a:p>
            <a:pPr marL="285750" indent="-285750" algn="just">
              <a:lnSpc>
                <a:spcPct val="150000"/>
              </a:lnSpc>
              <a:spcBef>
                <a:spcPts val="1800"/>
              </a:spcBef>
              <a:buClr>
                <a:srgbClr val="FF0000"/>
              </a:buClr>
              <a:buFont typeface="Wingdings" panose="05000000000000000000" pitchFamily="2" charset="2"/>
              <a:buChar char="§"/>
            </a:pPr>
            <a:r>
              <a:rPr lang="es-MX" sz="2000" b="1" dirty="0">
                <a:solidFill>
                  <a:srgbClr val="002060"/>
                </a:solidFill>
              </a:rPr>
              <a:t>La PYME solicita a la afianzadora las fianzas requeridas.</a:t>
            </a:r>
          </a:p>
          <a:p>
            <a:pPr marL="285750" indent="-285750" algn="just">
              <a:lnSpc>
                <a:spcPct val="150000"/>
              </a:lnSpc>
              <a:spcBef>
                <a:spcPts val="1800"/>
              </a:spcBef>
              <a:buClr>
                <a:srgbClr val="FF0000"/>
              </a:buClr>
              <a:buFont typeface="Wingdings" panose="05000000000000000000" pitchFamily="2" charset="2"/>
              <a:buChar char="§"/>
            </a:pPr>
            <a:r>
              <a:rPr lang="es-MX" sz="2000" b="1" dirty="0">
                <a:solidFill>
                  <a:srgbClr val="002060"/>
                </a:solidFill>
              </a:rPr>
              <a:t>La afianzadora evalúa y emite fianza con la Garantía </a:t>
            </a:r>
            <a:r>
              <a:rPr lang="es-MX" sz="2000" b="1" dirty="0" smtClean="0">
                <a:solidFill>
                  <a:srgbClr val="002060"/>
                </a:solidFill>
              </a:rPr>
              <a:t>NAFINSA.</a:t>
            </a:r>
            <a:endParaRPr lang="es-MX" sz="2000" b="1" dirty="0">
              <a:solidFill>
                <a:srgbClr val="002060"/>
              </a:solidFill>
            </a:endParaRPr>
          </a:p>
        </p:txBody>
      </p:sp>
      <p:cxnSp>
        <p:nvCxnSpPr>
          <p:cNvPr id="176" name="Conector recto de flecha 175"/>
          <p:cNvCxnSpPr/>
          <p:nvPr/>
        </p:nvCxnSpPr>
        <p:spPr>
          <a:xfrm>
            <a:off x="3853859" y="2940541"/>
            <a:ext cx="770151" cy="0"/>
          </a:xfrm>
          <a:prstGeom prst="straightConnector1">
            <a:avLst/>
          </a:prstGeom>
          <a:ln w="3175">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77" name="Imagen 176"/>
          <p:cNvPicPr>
            <a:picLocks noChangeAspect="1"/>
          </p:cNvPicPr>
          <p:nvPr/>
        </p:nvPicPr>
        <p:blipFill>
          <a:blip r:embed="rId5"/>
          <a:stretch>
            <a:fillRect/>
          </a:stretch>
        </p:blipFill>
        <p:spPr>
          <a:xfrm>
            <a:off x="191344" y="1081443"/>
            <a:ext cx="2662628" cy="1288368"/>
          </a:xfrm>
          <a:prstGeom prst="rect">
            <a:avLst/>
          </a:prstGeom>
        </p:spPr>
      </p:pic>
    </p:spTree>
    <p:extLst>
      <p:ext uri="{BB962C8B-B14F-4D97-AF65-F5344CB8AC3E}">
        <p14:creationId xmlns:p14="http://schemas.microsoft.com/office/powerpoint/2010/main" val="2264686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73 Grupo"/>
          <p:cNvGrpSpPr/>
          <p:nvPr/>
        </p:nvGrpSpPr>
        <p:grpSpPr>
          <a:xfrm>
            <a:off x="2851735" y="1796250"/>
            <a:ext cx="6315307" cy="739693"/>
            <a:chOff x="0" y="0"/>
            <a:chExt cx="6096000" cy="884488"/>
          </a:xfrm>
          <a:noFill/>
        </p:grpSpPr>
        <p:sp>
          <p:nvSpPr>
            <p:cNvPr id="75" name="74 Rectángulo"/>
            <p:cNvSpPr/>
            <p:nvPr/>
          </p:nvSpPr>
          <p:spPr>
            <a:xfrm>
              <a:off x="0" y="0"/>
              <a:ext cx="6096000" cy="884488"/>
            </a:xfrm>
            <a:prstGeom prst="rect">
              <a:avLst/>
            </a:prstGeom>
            <a:grpFill/>
            <a:ln w="38100">
              <a:solidFill>
                <a:srgbClr val="6076B4">
                  <a:lumMod val="75000"/>
                </a:srgbClr>
              </a:solidFill>
            </a:ln>
            <a:effectLst/>
          </p:spPr>
        </p:sp>
        <p:sp>
          <p:nvSpPr>
            <p:cNvPr id="76" name="75 Rectángulo"/>
            <p:cNvSpPr/>
            <p:nvPr/>
          </p:nvSpPr>
          <p:spPr>
            <a:xfrm>
              <a:off x="0" y="0"/>
              <a:ext cx="6096000" cy="884488"/>
            </a:xfrm>
            <a:prstGeom prst="rect">
              <a:avLst/>
            </a:prstGeom>
            <a:grpFill/>
            <a:ln w="38100">
              <a:solidFill>
                <a:srgbClr val="6076B4">
                  <a:lumMod val="75000"/>
                </a:srgbClr>
              </a:solidFill>
            </a:ln>
            <a:effectLst/>
          </p:spPr>
          <p:txBody>
            <a:bodyPr spcFirstLastPara="0" vert="horz" wrap="square" lIns="68580" tIns="68580" rIns="68580" bIns="68580" numCol="1" spcCol="1270" anchor="ctr" anchorCtr="0">
              <a:noAutofit/>
            </a:bodyPr>
            <a:lstStyle/>
            <a:p>
              <a:pPr algn="ctr" defTabSz="800100">
                <a:defRPr/>
              </a:pPr>
              <a:r>
                <a:rPr lang="es-MX" sz="2000" b="1" kern="0" dirty="0">
                  <a:solidFill>
                    <a:prstClr val="black"/>
                  </a:solidFill>
                  <a:cs typeface="Arial" pitchFamily="34" charset="0"/>
                </a:rPr>
                <a:t>Principales obstáculos  </a:t>
              </a:r>
              <a:r>
                <a:rPr lang="es-MX" sz="2000" b="1" kern="0" dirty="0" smtClean="0">
                  <a:solidFill>
                    <a:prstClr val="black"/>
                  </a:solidFill>
                  <a:cs typeface="Arial" pitchFamily="34" charset="0"/>
                </a:rPr>
                <a:t>identificados</a:t>
              </a:r>
              <a:endParaRPr lang="es-MX" sz="2000" b="1" kern="0" dirty="0">
                <a:solidFill>
                  <a:prstClr val="black"/>
                </a:solidFill>
                <a:cs typeface="Arial" pitchFamily="34" charset="0"/>
              </a:endParaRPr>
            </a:p>
          </p:txBody>
        </p:sp>
      </p:grpSp>
      <p:grpSp>
        <p:nvGrpSpPr>
          <p:cNvPr id="77" name="76 Grupo"/>
          <p:cNvGrpSpPr/>
          <p:nvPr/>
        </p:nvGrpSpPr>
        <p:grpSpPr>
          <a:xfrm>
            <a:off x="2825704" y="2660214"/>
            <a:ext cx="6337143" cy="3022236"/>
            <a:chOff x="1395487" y="3188064"/>
            <a:chExt cx="6337143" cy="3022236"/>
          </a:xfrm>
        </p:grpSpPr>
        <p:grpSp>
          <p:nvGrpSpPr>
            <p:cNvPr id="78" name="77 Grupo"/>
            <p:cNvGrpSpPr/>
            <p:nvPr/>
          </p:nvGrpSpPr>
          <p:grpSpPr>
            <a:xfrm>
              <a:off x="1395487" y="3188064"/>
              <a:ext cx="2103886" cy="3022236"/>
              <a:chOff x="3047999" y="884488"/>
              <a:chExt cx="1523999" cy="1857425"/>
            </a:xfrm>
            <a:gradFill flip="none" rotWithShape="1">
              <a:gsLst>
                <a:gs pos="0">
                  <a:srgbClr val="6076B4">
                    <a:shade val="30000"/>
                    <a:satMod val="115000"/>
                  </a:srgbClr>
                </a:gs>
                <a:gs pos="50000">
                  <a:srgbClr val="6076B4">
                    <a:shade val="67500"/>
                    <a:satMod val="115000"/>
                  </a:srgbClr>
                </a:gs>
                <a:gs pos="100000">
                  <a:srgbClr val="6076B4">
                    <a:shade val="100000"/>
                    <a:satMod val="115000"/>
                  </a:srgbClr>
                </a:gs>
              </a:gsLst>
              <a:lin ang="16200000" scaled="1"/>
              <a:tileRect/>
            </a:gradFill>
          </p:grpSpPr>
          <p:sp>
            <p:nvSpPr>
              <p:cNvPr id="93" name="92 Rectángulo"/>
              <p:cNvSpPr/>
              <p:nvPr/>
            </p:nvSpPr>
            <p:spPr>
              <a:xfrm>
                <a:off x="3047999" y="884488"/>
                <a:ext cx="1523999" cy="1857425"/>
              </a:xfrm>
              <a:prstGeom prst="rect">
                <a:avLst/>
              </a:prstGeom>
              <a:grpFill/>
              <a:ln w="25400" cap="flat" cmpd="sng" algn="ctr">
                <a:solidFill>
                  <a:sysClr val="window" lastClr="FFFFFF">
                    <a:hueOff val="0"/>
                    <a:satOff val="0"/>
                    <a:lumOff val="0"/>
                    <a:alphaOff val="0"/>
                  </a:sysClr>
                </a:solidFill>
                <a:prstDash val="solid"/>
              </a:ln>
              <a:effectLst/>
            </p:spPr>
          </p:sp>
          <p:sp>
            <p:nvSpPr>
              <p:cNvPr id="94" name="93 Rectángulo"/>
              <p:cNvSpPr/>
              <p:nvPr/>
            </p:nvSpPr>
            <p:spPr>
              <a:xfrm>
                <a:off x="3047999" y="884488"/>
                <a:ext cx="1523999" cy="1857425"/>
              </a:xfrm>
              <a:prstGeom prst="rect">
                <a:avLst/>
              </a:prstGeom>
              <a:grpFill/>
              <a:ln w="25400" cap="flat" cmpd="sng" algn="ctr">
                <a:solidFill>
                  <a:sysClr val="window" lastClr="FFFFFF">
                    <a:hueOff val="0"/>
                    <a:satOff val="0"/>
                    <a:lumOff val="0"/>
                    <a:alphaOff val="0"/>
                  </a:sysClr>
                </a:solidFill>
                <a:prstDash val="solid"/>
              </a:ln>
              <a:effectLst/>
            </p:spPr>
            <p:txBody>
              <a:bodyPr spcFirstLastPara="0" vert="horz" wrap="square" lIns="68580" tIns="68580" rIns="68580" bIns="68580" numCol="1" spcCol="1270" anchor="ctr" anchorCtr="0">
                <a:noAutofit/>
              </a:bodyPr>
              <a:lstStyle/>
              <a:p>
                <a:pPr algn="ctr" defTabSz="800100">
                  <a:lnSpc>
                    <a:spcPct val="90000"/>
                  </a:lnSpc>
                  <a:spcAft>
                    <a:spcPct val="35000"/>
                  </a:spcAft>
                  <a:defRPr/>
                </a:pPr>
                <a:endParaRPr lang="es-MX" sz="1400" kern="0" dirty="0">
                  <a:solidFill>
                    <a:prstClr val="white"/>
                  </a:solidFill>
                  <a:latin typeface="Arial" pitchFamily="34" charset="0"/>
                  <a:cs typeface="Arial" pitchFamily="34" charset="0"/>
                </a:endParaRPr>
              </a:p>
            </p:txBody>
          </p:sp>
        </p:grpSp>
        <p:grpSp>
          <p:nvGrpSpPr>
            <p:cNvPr id="79" name="78 Grupo"/>
            <p:cNvGrpSpPr/>
            <p:nvPr/>
          </p:nvGrpSpPr>
          <p:grpSpPr>
            <a:xfrm>
              <a:off x="3508830" y="3188064"/>
              <a:ext cx="2111296" cy="3022236"/>
              <a:chOff x="3047999" y="884488"/>
              <a:chExt cx="1523999" cy="1857425"/>
            </a:xfrm>
            <a:gradFill flip="none" rotWithShape="1">
              <a:gsLst>
                <a:gs pos="0">
                  <a:srgbClr val="6076B4">
                    <a:shade val="30000"/>
                    <a:satMod val="115000"/>
                  </a:srgbClr>
                </a:gs>
                <a:gs pos="50000">
                  <a:srgbClr val="6076B4">
                    <a:shade val="67500"/>
                    <a:satMod val="115000"/>
                  </a:srgbClr>
                </a:gs>
                <a:gs pos="100000">
                  <a:srgbClr val="6076B4">
                    <a:shade val="100000"/>
                    <a:satMod val="115000"/>
                  </a:srgbClr>
                </a:gs>
              </a:gsLst>
              <a:lin ang="16200000" scaled="1"/>
              <a:tileRect/>
            </a:gradFill>
          </p:grpSpPr>
          <p:sp>
            <p:nvSpPr>
              <p:cNvPr id="91" name="90 Rectángulo"/>
              <p:cNvSpPr/>
              <p:nvPr/>
            </p:nvSpPr>
            <p:spPr>
              <a:xfrm>
                <a:off x="3047999" y="884488"/>
                <a:ext cx="1523999" cy="1857425"/>
              </a:xfrm>
              <a:prstGeom prst="rect">
                <a:avLst/>
              </a:prstGeom>
              <a:grpFill/>
              <a:ln w="25400" cap="flat" cmpd="sng" algn="ctr">
                <a:solidFill>
                  <a:sysClr val="window" lastClr="FFFFFF">
                    <a:hueOff val="0"/>
                    <a:satOff val="0"/>
                    <a:lumOff val="0"/>
                    <a:alphaOff val="0"/>
                  </a:sysClr>
                </a:solidFill>
                <a:prstDash val="solid"/>
              </a:ln>
              <a:effectLst/>
            </p:spPr>
          </p:sp>
          <p:sp>
            <p:nvSpPr>
              <p:cNvPr id="92" name="91 Rectángulo"/>
              <p:cNvSpPr/>
              <p:nvPr/>
            </p:nvSpPr>
            <p:spPr>
              <a:xfrm>
                <a:off x="3047999" y="884488"/>
                <a:ext cx="1523999" cy="1857425"/>
              </a:xfrm>
              <a:prstGeom prst="rect">
                <a:avLst/>
              </a:prstGeom>
              <a:grpFill/>
              <a:ln w="25400" cap="flat" cmpd="sng" algn="ctr">
                <a:solidFill>
                  <a:sysClr val="window" lastClr="FFFFFF">
                    <a:hueOff val="0"/>
                    <a:satOff val="0"/>
                    <a:lumOff val="0"/>
                    <a:alphaOff val="0"/>
                  </a:sysClr>
                </a:solidFill>
                <a:prstDash val="solid"/>
              </a:ln>
              <a:effectLst/>
            </p:spPr>
            <p:txBody>
              <a:bodyPr spcFirstLastPara="0" vert="horz" wrap="square" lIns="68580" tIns="68580" rIns="68580" bIns="68580" numCol="1" spcCol="1270" anchor="ctr" anchorCtr="0">
                <a:noAutofit/>
              </a:bodyPr>
              <a:lstStyle/>
              <a:p>
                <a:pPr algn="ctr" defTabSz="800100">
                  <a:lnSpc>
                    <a:spcPct val="90000"/>
                  </a:lnSpc>
                  <a:spcAft>
                    <a:spcPct val="35000"/>
                  </a:spcAft>
                  <a:defRPr/>
                </a:pPr>
                <a:endParaRPr lang="es-MX" sz="1400" kern="0" dirty="0">
                  <a:solidFill>
                    <a:prstClr val="white"/>
                  </a:solidFill>
                  <a:latin typeface="Arial" pitchFamily="34" charset="0"/>
                  <a:cs typeface="Arial" pitchFamily="34" charset="0"/>
                </a:endParaRPr>
              </a:p>
            </p:txBody>
          </p:sp>
        </p:grpSp>
        <p:sp>
          <p:nvSpPr>
            <p:cNvPr id="80" name="79 CuadroTexto"/>
            <p:cNvSpPr txBox="1"/>
            <p:nvPr/>
          </p:nvSpPr>
          <p:spPr>
            <a:xfrm>
              <a:off x="1483251" y="3428410"/>
              <a:ext cx="1918010" cy="1200329"/>
            </a:xfrm>
            <a:prstGeom prst="rect">
              <a:avLst/>
            </a:prstGeom>
            <a:noFill/>
          </p:spPr>
          <p:txBody>
            <a:bodyPr wrap="square" rtlCol="0">
              <a:spAutoFit/>
            </a:bodyPr>
            <a:lstStyle/>
            <a:p>
              <a:pPr algn="ctr">
                <a:defRPr/>
              </a:pPr>
              <a:r>
                <a:rPr lang="es-MX" kern="0" dirty="0">
                  <a:solidFill>
                    <a:prstClr val="white"/>
                  </a:solidFill>
                  <a:cs typeface="Arial" pitchFamily="34" charset="0"/>
                </a:rPr>
                <a:t>Garantías </a:t>
              </a:r>
            </a:p>
            <a:p>
              <a:pPr algn="ctr">
                <a:defRPr/>
              </a:pPr>
              <a:r>
                <a:rPr lang="es-MX" kern="0" dirty="0">
                  <a:solidFill>
                    <a:prstClr val="white"/>
                  </a:solidFill>
                  <a:cs typeface="Arial" pitchFamily="34" charset="0"/>
                </a:rPr>
                <a:t>Insuficientes para tramitar una fianza </a:t>
              </a:r>
            </a:p>
          </p:txBody>
        </p:sp>
        <p:sp>
          <p:nvSpPr>
            <p:cNvPr id="81" name="80 CuadroTexto"/>
            <p:cNvSpPr txBox="1"/>
            <p:nvPr/>
          </p:nvSpPr>
          <p:spPr>
            <a:xfrm>
              <a:off x="3647464" y="3561760"/>
              <a:ext cx="1831715" cy="923330"/>
            </a:xfrm>
            <a:prstGeom prst="rect">
              <a:avLst/>
            </a:prstGeom>
            <a:noFill/>
          </p:spPr>
          <p:txBody>
            <a:bodyPr wrap="square" rtlCol="0">
              <a:spAutoFit/>
            </a:bodyPr>
            <a:lstStyle/>
            <a:p>
              <a:pPr algn="ctr">
                <a:defRPr/>
              </a:pPr>
              <a:r>
                <a:rPr lang="es-MX" kern="0" dirty="0">
                  <a:solidFill>
                    <a:prstClr val="white"/>
                  </a:solidFill>
                  <a:cs typeface="Arial" pitchFamily="34" charset="0"/>
                </a:rPr>
                <a:t>Saturación de líneas de afianzamiento</a:t>
              </a:r>
            </a:p>
          </p:txBody>
        </p:sp>
        <p:grpSp>
          <p:nvGrpSpPr>
            <p:cNvPr id="82" name="81 Grupo"/>
            <p:cNvGrpSpPr/>
            <p:nvPr/>
          </p:nvGrpSpPr>
          <p:grpSpPr>
            <a:xfrm>
              <a:off x="5629584" y="3201874"/>
              <a:ext cx="2103046" cy="3008426"/>
              <a:chOff x="3047999" y="884488"/>
              <a:chExt cx="1523999" cy="1857425"/>
            </a:xfrm>
            <a:gradFill flip="none" rotWithShape="1">
              <a:gsLst>
                <a:gs pos="0">
                  <a:srgbClr val="6076B4">
                    <a:shade val="30000"/>
                    <a:satMod val="115000"/>
                  </a:srgbClr>
                </a:gs>
                <a:gs pos="50000">
                  <a:srgbClr val="6076B4">
                    <a:shade val="67500"/>
                    <a:satMod val="115000"/>
                  </a:srgbClr>
                </a:gs>
                <a:gs pos="100000">
                  <a:srgbClr val="6076B4">
                    <a:shade val="100000"/>
                    <a:satMod val="115000"/>
                  </a:srgbClr>
                </a:gs>
              </a:gsLst>
              <a:lin ang="16200000" scaled="1"/>
              <a:tileRect/>
            </a:gradFill>
          </p:grpSpPr>
          <p:sp>
            <p:nvSpPr>
              <p:cNvPr id="89" name="88 Rectángulo"/>
              <p:cNvSpPr/>
              <p:nvPr/>
            </p:nvSpPr>
            <p:spPr>
              <a:xfrm>
                <a:off x="3047999" y="884488"/>
                <a:ext cx="1523999" cy="1857425"/>
              </a:xfrm>
              <a:prstGeom prst="rect">
                <a:avLst/>
              </a:prstGeom>
              <a:grpFill/>
              <a:ln w="25400" cap="flat" cmpd="sng" algn="ctr">
                <a:solidFill>
                  <a:sysClr val="window" lastClr="FFFFFF">
                    <a:hueOff val="0"/>
                    <a:satOff val="0"/>
                    <a:lumOff val="0"/>
                    <a:alphaOff val="0"/>
                  </a:sysClr>
                </a:solidFill>
                <a:prstDash val="solid"/>
              </a:ln>
              <a:effectLst/>
            </p:spPr>
          </p:sp>
          <p:sp>
            <p:nvSpPr>
              <p:cNvPr id="90" name="89 Rectángulo"/>
              <p:cNvSpPr/>
              <p:nvPr/>
            </p:nvSpPr>
            <p:spPr>
              <a:xfrm>
                <a:off x="3047999" y="884488"/>
                <a:ext cx="1523999" cy="1857425"/>
              </a:xfrm>
              <a:prstGeom prst="rect">
                <a:avLst/>
              </a:prstGeom>
              <a:grpFill/>
              <a:ln w="25400" cap="flat" cmpd="sng" algn="ctr">
                <a:solidFill>
                  <a:sysClr val="window" lastClr="FFFFFF">
                    <a:hueOff val="0"/>
                    <a:satOff val="0"/>
                    <a:lumOff val="0"/>
                    <a:alphaOff val="0"/>
                  </a:sysClr>
                </a:solidFill>
                <a:prstDash val="solid"/>
              </a:ln>
              <a:effectLst/>
            </p:spPr>
            <p:txBody>
              <a:bodyPr spcFirstLastPara="0" vert="horz" wrap="square" lIns="68580" tIns="68580" rIns="68580" bIns="68580" numCol="1" spcCol="1270" anchor="ctr" anchorCtr="0">
                <a:noAutofit/>
              </a:bodyPr>
              <a:lstStyle/>
              <a:p>
                <a:pPr algn="ctr" defTabSz="800100">
                  <a:lnSpc>
                    <a:spcPct val="90000"/>
                  </a:lnSpc>
                  <a:spcAft>
                    <a:spcPct val="35000"/>
                  </a:spcAft>
                  <a:defRPr/>
                </a:pPr>
                <a:endParaRPr lang="es-MX" sz="1400" kern="0" dirty="0">
                  <a:solidFill>
                    <a:prstClr val="white"/>
                  </a:solidFill>
                  <a:latin typeface="Arial" pitchFamily="34" charset="0"/>
                  <a:cs typeface="Arial" pitchFamily="34" charset="0"/>
                </a:endParaRPr>
              </a:p>
            </p:txBody>
          </p:sp>
        </p:grpSp>
        <p:sp>
          <p:nvSpPr>
            <p:cNvPr id="83" name="82 CuadroTexto"/>
            <p:cNvSpPr txBox="1"/>
            <p:nvPr/>
          </p:nvSpPr>
          <p:spPr>
            <a:xfrm>
              <a:off x="5722102" y="3428410"/>
              <a:ext cx="1918010" cy="1200329"/>
            </a:xfrm>
            <a:prstGeom prst="rect">
              <a:avLst/>
            </a:prstGeom>
            <a:noFill/>
          </p:spPr>
          <p:txBody>
            <a:bodyPr wrap="square" rtlCol="0">
              <a:spAutoFit/>
            </a:bodyPr>
            <a:lstStyle/>
            <a:p>
              <a:pPr algn="ctr">
                <a:defRPr/>
              </a:pPr>
              <a:r>
                <a:rPr lang="es-MX" kern="0" dirty="0">
                  <a:solidFill>
                    <a:prstClr val="white"/>
                  </a:solidFill>
                  <a:cs typeface="Arial" pitchFamily="34" charset="0"/>
                </a:rPr>
                <a:t>Procesos ineficientes que generan costos  adicionales</a:t>
              </a:r>
            </a:p>
          </p:txBody>
        </p:sp>
        <p:grpSp>
          <p:nvGrpSpPr>
            <p:cNvPr id="84" name="83 Grupo"/>
            <p:cNvGrpSpPr/>
            <p:nvPr/>
          </p:nvGrpSpPr>
          <p:grpSpPr>
            <a:xfrm>
              <a:off x="3622816" y="4838026"/>
              <a:ext cx="1911135" cy="1184287"/>
              <a:chOff x="3772271" y="4558014"/>
              <a:chExt cx="1719949" cy="1184287"/>
            </a:xfrm>
          </p:grpSpPr>
          <p:pic>
            <p:nvPicPr>
              <p:cNvPr id="8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2271" y="4558014"/>
                <a:ext cx="1719949" cy="118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 name="87 CuadroTexto"/>
              <p:cNvSpPr txBox="1"/>
              <p:nvPr/>
            </p:nvSpPr>
            <p:spPr>
              <a:xfrm rot="20579283">
                <a:off x="4173481" y="4878659"/>
                <a:ext cx="878845" cy="523220"/>
              </a:xfrm>
              <a:prstGeom prst="rect">
                <a:avLst/>
              </a:prstGeom>
              <a:noFill/>
              <a:ln w="38100">
                <a:solidFill>
                  <a:srgbClr val="FF0000"/>
                </a:solidFill>
              </a:ln>
            </p:spPr>
            <p:txBody>
              <a:bodyPr wrap="square" rtlCol="0">
                <a:spAutoFit/>
              </a:bodyPr>
              <a:lstStyle/>
              <a:p>
                <a:pPr algn="ctr">
                  <a:defRPr/>
                </a:pPr>
                <a:r>
                  <a:rPr lang="es-MX" sz="1400" b="1" kern="0" dirty="0">
                    <a:solidFill>
                      <a:srgbClr val="FF0000"/>
                    </a:solidFill>
                    <a:latin typeface="Times New Roman" pitchFamily="18" charset="0"/>
                  </a:rPr>
                  <a:t>Acceso </a:t>
                </a:r>
              </a:p>
              <a:p>
                <a:pPr algn="ctr">
                  <a:defRPr/>
                </a:pPr>
                <a:r>
                  <a:rPr lang="es-MX" sz="1400" b="1" kern="0" dirty="0">
                    <a:solidFill>
                      <a:srgbClr val="FF0000"/>
                    </a:solidFill>
                    <a:latin typeface="Times New Roman" pitchFamily="18" charset="0"/>
                  </a:rPr>
                  <a:t>Denegado</a:t>
                </a:r>
              </a:p>
            </p:txBody>
          </p:sp>
        </p:grpSp>
        <p:pic>
          <p:nvPicPr>
            <p:cNvPr id="8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102" y="4828137"/>
              <a:ext cx="1922014" cy="118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t="5085"/>
            <a:stretch/>
          </p:blipFill>
          <p:spPr bwMode="auto">
            <a:xfrm>
              <a:off x="1520847" y="4843463"/>
              <a:ext cx="1880414" cy="117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5" name="1 Título"/>
          <p:cNvSpPr txBox="1">
            <a:spLocks/>
          </p:cNvSpPr>
          <p:nvPr/>
        </p:nvSpPr>
        <p:spPr>
          <a:xfrm>
            <a:off x="3287688" y="274638"/>
            <a:ext cx="6552728" cy="850106"/>
          </a:xfrm>
          <a:prstGeom prst="rect">
            <a:avLst/>
          </a:prstGeom>
        </p:spPr>
        <p:txBody>
          <a:bodyPr anchor="ctr">
            <a:normAutofit/>
          </a:bodyPr>
          <a:lstStyle>
            <a:lvl1pPr algn="ctr" defTabSz="914400" rtl="0" eaLnBrk="1" latinLnBrk="0" hangingPunct="1">
              <a:spcBef>
                <a:spcPct val="0"/>
              </a:spcBef>
              <a:buNone/>
              <a:defRPr sz="2000" kern="1200">
                <a:solidFill>
                  <a:schemeClr val="bg1"/>
                </a:solidFill>
                <a:latin typeface="+mj-lt"/>
                <a:ea typeface="+mj-ea"/>
                <a:cs typeface="+mj-cs"/>
              </a:defRPr>
            </a:lvl1pPr>
          </a:lstStyle>
          <a:p>
            <a:pPr algn="r"/>
            <a:r>
              <a:rPr lang="es-MX" sz="2800" b="1" dirty="0">
                <a:solidFill>
                  <a:prstClr val="white"/>
                </a:solidFill>
              </a:rPr>
              <a:t>Necesidades de los proveedores</a:t>
            </a:r>
          </a:p>
        </p:txBody>
      </p:sp>
      <p:sp>
        <p:nvSpPr>
          <p:cNvPr id="31" name="Rectangle 1026"/>
          <p:cNvSpPr>
            <a:spLocks noChangeArrowheads="1"/>
          </p:cNvSpPr>
          <p:nvPr/>
        </p:nvSpPr>
        <p:spPr bwMode="auto">
          <a:xfrm>
            <a:off x="255033" y="279114"/>
            <a:ext cx="6657975" cy="584775"/>
          </a:xfrm>
          <a:prstGeom prst="rect">
            <a:avLst/>
          </a:prstGeom>
          <a:noFill/>
          <a:ln>
            <a:noFill/>
          </a:ln>
          <a:extLst>
            <a:ext uri="{909E8E84-426E-40DD-AFC4-6F175D3DCCD1}">
              <a14:hiddenFill xmlns:a14="http://schemas.microsoft.com/office/drawing/2010/main">
                <a:gradFill rotWithShape="0">
                  <a:gsLst>
                    <a:gs pos="0">
                      <a:srgbClr val="FF9900"/>
                    </a:gs>
                    <a:gs pos="100000">
                      <a:srgbClr val="FF9900">
                        <a:gamma/>
                        <a:tint val="0"/>
                        <a:invGamma/>
                      </a:srgbClr>
                    </a:gs>
                  </a:gsLst>
                  <a:lin ang="0" scaled="1"/>
                </a:gra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s-MX" sz="3200" dirty="0" smtClean="0">
                <a:solidFill>
                  <a:srgbClr val="000078"/>
                </a:solidFill>
                <a:latin typeface="Impact" panose="020B0806030902050204" pitchFamily="34" charset="0"/>
              </a:rPr>
              <a:t>Obstáculos para las Pymes</a:t>
            </a:r>
            <a:endParaRPr lang="es-MX" sz="3200" dirty="0">
              <a:solidFill>
                <a:srgbClr val="000078"/>
              </a:solidFill>
              <a:latin typeface="Impact" panose="020B0806030902050204" pitchFamily="34" charset="0"/>
            </a:endParaRPr>
          </a:p>
        </p:txBody>
      </p:sp>
    </p:spTree>
    <p:extLst>
      <p:ext uri="{BB962C8B-B14F-4D97-AF65-F5344CB8AC3E}">
        <p14:creationId xmlns:p14="http://schemas.microsoft.com/office/powerpoint/2010/main" val="113000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wipe(up)">
                                      <p:cBhvr>
                                        <p:cTn id="1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5" descr="data:image/jpg;base64,/9j/4AAQSkZJRgABAQAAAQABAAD/2wCEAAkGBhQSEBQTExQUFBQUFR0YFRcXFhsYFhYYHxQfGhMcHRwYGyYhFxskGRgUHy8gLycpLSwsFR4xNTAqNiYrLCkBCQoKDQsNGg4PGjUkHSQ1NTQqMTQvKTUxKSksNTAsKjUsNDQqLCw0LCw1LCw2NCwsLiksLCwsLCwsLCwsNCwsNP/AABEIAEEAXwMBIgACEQEDEQH/xAAbAAACAwEBAQAAAAAAAAAAAAAABwQFBggDAf/EAD0QAAEDAgMEBgUJCQAAAAAAAAEAAgMEEQUGEiExQXEHUWGBkbETIjJC0lKSk6GywdHh8BQVFyM0U2JzdP/EABkBAAIDAQAAAAAAAAAAAAAAAAABAgMEBf/EACYRAAICAQMDAwUAAAAAAAAAAAABAgMRBBIxEyFRIkFhFDIzscH/2gAMAwEAAhEDEQA/AHihfCVV4jimkEN7ymlkTaissnVFa1g9YgKoqszgeyO8r3oMJ1DXLtJ2hp4c+3sUjFKqGngfLIGhjBc7Bt6gBxJNh3qSSzjkrbk1ngzdRm1/AtHIKDJmyT+55KnqcLrMS/nwU8VPEb6Lu0ukHAnr52A5rG4rT1FPKYpg5jxw4EcCDxC1wri+3ucu3UWR798eRjtzfKPfvzAUqDPTx7TWu5bCs9kHJT6ponqHOEN/UaNhktvN+Db95TQpsLijbZkbGgdg81VZsi8YNNHWsjuzhFPQ52hebOOg/wCW7xV/FOHC4IKXWJYh+8Znw0dOxzYzZ05GnbxserxJ7FCmmrMLLS8XicbWvdhPUD7p/BJ1Z458ElqXHvLvHyhrIVLl3MsdVGHsPYQd7TxBV1dUNY7M2pqSyiBiVXpAHE/oqBIxpfG3fdwuOW1Umc8V9HMwX3tPmq3AsbMldA2+8n7JV0a3t3GOy5dTYxlrE9LJP7HG25AfUMa7tGl33geC2yxHSz/SQ/8ASz7LlGr70W6r8MjaQRhrWgCwAAAHAAbEt+mClDn0e4Oe57NXG12W8C4nvTKZuHJZ/NWURWugcZDH6F5dsbfVctNt4t7P1oqkozyxamt2VOMfj9l3R0rYo2RtFmsaGgdgFgomYpC2kqCNhET7fNKsVGxGj9NDJETYSMLbjeLi11Wn3yy9r04Rl+iiEDDWEDa57ie06reQCsc+xh2G1Nxe0ZI7CCCD4qpoejyaFgjixCoYwbmta0AdfFRM05aqIqKdzq+eRrYySxzW2cOom97K/wBLs3J+/wAmNb4UbHH2+Ba5VzI6kqmm/qPIa8cLE7DzBT/w6r1tBXKmJVFrrorI9WXQMvv0i/gjUY3ZFocqvDKjpSwxzohIy94zc24tPtfce4peZXzI2Gsimk1FjHEnSLncQLbR5p84pQiRhCRGdckyQSOkhaSy9y0bxy6x2J1WJLaxanTuUurDkZo6XqP5M/zG/Gs3nrPtPWQRxxCUFkzXnU0AWDXA7nHbtCVEOJW2FTY61pV8K608ow3X6hxcXwO0dL1H8mf6Nvxr0h6WqNzmtDZ7uIAuwWuTYe+koJh1qThzx6aP/Yz7YT+nrEtdfnH8Ol14VtW2KN8jr6WNLjbabAXKH1zBvc3xVBmvMUIpJxrFzE4D5pXPXJ3pPCbRXfxdouqb6MfEqLOfSrSS0c0TPS6pGFouwAeOpJ6pxkAWChQwS1D7NBPkFqlGuPBzK7NRZ2lwe2G0xqalrRuvc8r/AKC6SydSaYhyS8yFknRYkXJ2k9f5JxYfS6GgLNJ5Z0K4bFglkKsxPCGyA3Cs0KJYJ/NPRgyQlwbpd8puw/ml7iGQaiInSQ4Dr2FdPSQg7wq+pwJj+ATUmiEoRlyctS4ZUs3xu7tvkvEOnBB0SAjaPVPdwXStTkxjuAUF+Q2dSn1JFT08BEnG8Rd79R9f3oFBXTbHOfY79TvwT3jyGzqU+myaxvAKO4sVa8iPwno4c4jXd3ZuCZGXMghgHqgDkt9TYIxm4BT2RAbkm8k1FLghYdhbYwAArBCEhghCEACEIQAL4UIQABfUIQAIQhAAhCEAf//Z"/>
          <p:cNvSpPr>
            <a:spLocks noChangeAspect="1" noChangeArrowheads="1"/>
          </p:cNvSpPr>
          <p:nvPr/>
        </p:nvSpPr>
        <p:spPr bwMode="auto">
          <a:xfrm>
            <a:off x="1601789" y="-296863"/>
            <a:ext cx="904875" cy="61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s-MX">
              <a:solidFill>
                <a:srgbClr val="000000"/>
              </a:solidFill>
              <a:latin typeface="Calibri" pitchFamily="34" charset="0"/>
            </a:endParaRPr>
          </a:p>
        </p:txBody>
      </p:sp>
      <p:sp>
        <p:nvSpPr>
          <p:cNvPr id="18435" name="AutoShape 7" descr="data:image/jpg;base64,/9j/4AAQSkZJRgABAQAAAQABAAD/2wCEAAkGBhQSEBQTExQUFBQUFR0YFRcXFhsYFhYYHxQfGhMcHRwYGyYhFxskGRgUHy8gLycpLSwsFR4xNTAqNiYrLCkBCQoKDQsNGg4PGjUkHSQ1NTQqMTQvKTUxKSksNTAsKjUsNDQqLCw0LCw1LCw2NCwsLiksLCwsLCwsLCwsNCwsNP/AABEIAEEAXwMBIgACEQEDEQH/xAAbAAACAwEBAQAAAAAAAAAAAAAABwQFBggDAf/EAD0QAAEDAgMEBgUJCQAAAAAAAAEAAgMEEQUGEiExQXEHUWGBkbETIjJC0lKSk6GywdHh8BQVFyM0U2JzdP/EABkBAAIDAQAAAAAAAAAAAAAAAAABAgMEBf/EACYRAAICAQMDAwUAAAAAAAAAAAABAgMRBBIxEyFRIkFhFDIzscH/2gAMAwEAAhEDEQA/AHihfCVV4jimkEN7ymlkTaissnVFa1g9YgKoqszgeyO8r3oMJ1DXLtJ2hp4c+3sUjFKqGngfLIGhjBc7Bt6gBxJNh3qSSzjkrbk1ngzdRm1/AtHIKDJmyT+55KnqcLrMS/nwU8VPEb6Lu0ukHAnr52A5rG4rT1FPKYpg5jxw4EcCDxC1wri+3ucu3UWR798eRjtzfKPfvzAUqDPTx7TWu5bCs9kHJT6ponqHOEN/UaNhktvN+Db95TQpsLijbZkbGgdg81VZsi8YNNHWsjuzhFPQ52hebOOg/wCW7xV/FOHC4IKXWJYh+8Znw0dOxzYzZ05GnbxserxJ7FCmmrMLLS8XicbWvdhPUD7p/BJ1Z458ElqXHvLvHyhrIVLl3MsdVGHsPYQd7TxBV1dUNY7M2pqSyiBiVXpAHE/oqBIxpfG3fdwuOW1Umc8V9HMwX3tPmq3AsbMldA2+8n7JV0a3t3GOy5dTYxlrE9LJP7HG25AfUMa7tGl33geC2yxHSz/SQ/8ASz7LlGr70W6r8MjaQRhrWgCwAAAHAAbEt+mClDn0e4Oe57NXG12W8C4nvTKZuHJZ/NWURWugcZDH6F5dsbfVctNt4t7P1oqkozyxamt2VOMfj9l3R0rYo2RtFmsaGgdgFgomYpC2kqCNhET7fNKsVGxGj9NDJETYSMLbjeLi11Wn3yy9r04Rl+iiEDDWEDa57ie06reQCsc+xh2G1Nxe0ZI7CCCD4qpoejyaFgjixCoYwbmta0AdfFRM05aqIqKdzq+eRrYySxzW2cOom97K/wBLs3J+/wAmNb4UbHH2+Ba5VzI6kqmm/qPIa8cLE7DzBT/w6r1tBXKmJVFrrorI9WXQMvv0i/gjUY3ZFocqvDKjpSwxzohIy94zc24tPtfce4peZXzI2Gsimk1FjHEnSLncQLbR5p84pQiRhCRGdckyQSOkhaSy9y0bxy6x2J1WJLaxanTuUurDkZo6XqP5M/zG/Gs3nrPtPWQRxxCUFkzXnU0AWDXA7nHbtCVEOJW2FTY61pV8K608ow3X6hxcXwO0dL1H8mf6Nvxr0h6WqNzmtDZ7uIAuwWuTYe+koJh1qThzx6aP/Yz7YT+nrEtdfnH8Ol14VtW2KN8jr6WNLjbabAXKH1zBvc3xVBmvMUIpJxrFzE4D5pXPXJ3pPCbRXfxdouqb6MfEqLOfSrSS0c0TPS6pGFouwAeOpJ6pxkAWChQwS1D7NBPkFqlGuPBzK7NRZ2lwe2G0xqalrRuvc8r/AKC6SydSaYhyS8yFknRYkXJ2k9f5JxYfS6GgLNJ5Z0K4bFglkKsxPCGyA3Cs0KJYJ/NPRgyQlwbpd8puw/ml7iGQaiInSQ4Dr2FdPSQg7wq+pwJj+ATUmiEoRlyctS4ZUs3xu7tvkvEOnBB0SAjaPVPdwXStTkxjuAUF+Q2dSn1JFT08BEnG8Rd79R9f3oFBXTbHOfY79TvwT3jyGzqU+myaxvAKO4sVa8iPwno4c4jXd3ZuCZGXMghgHqgDkt9TYIxm4BT2RAbkm8k1FLghYdhbYwAArBCEhghCEACEIQAL4UIQABfUIQAIQhAAhCEAf//Z"/>
          <p:cNvSpPr>
            <a:spLocks noChangeAspect="1" noChangeArrowheads="1"/>
          </p:cNvSpPr>
          <p:nvPr/>
        </p:nvSpPr>
        <p:spPr bwMode="auto">
          <a:xfrm>
            <a:off x="1754189" y="-144463"/>
            <a:ext cx="904875" cy="61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s-MX">
              <a:solidFill>
                <a:srgbClr val="000000"/>
              </a:solidFill>
              <a:latin typeface="Calibri" pitchFamily="34" charset="0"/>
            </a:endParaRPr>
          </a:p>
        </p:txBody>
      </p:sp>
      <p:grpSp>
        <p:nvGrpSpPr>
          <p:cNvPr id="18437" name="91 Grupo"/>
          <p:cNvGrpSpPr>
            <a:grpSpLocks/>
          </p:cNvGrpSpPr>
          <p:nvPr/>
        </p:nvGrpSpPr>
        <p:grpSpPr bwMode="auto">
          <a:xfrm>
            <a:off x="9042901" y="1961089"/>
            <a:ext cx="1152525" cy="796925"/>
            <a:chOff x="2752724" y="3686174"/>
            <a:chExt cx="1952801" cy="1362771"/>
          </a:xfrm>
        </p:grpSpPr>
        <p:grpSp>
          <p:nvGrpSpPr>
            <p:cNvPr id="18496" name="12 Grupo"/>
            <p:cNvGrpSpPr>
              <a:grpSpLocks/>
            </p:cNvGrpSpPr>
            <p:nvPr/>
          </p:nvGrpSpPr>
          <p:grpSpPr bwMode="auto">
            <a:xfrm>
              <a:off x="2752724" y="3686174"/>
              <a:ext cx="1304926" cy="1304926"/>
              <a:chOff x="3076574" y="3533774"/>
              <a:chExt cx="1304926" cy="1304926"/>
            </a:xfrm>
          </p:grpSpPr>
          <p:pic>
            <p:nvPicPr>
              <p:cNvPr id="18500" name="Picture 2" descr="E:\Users\asoto\Pictures\Galería multimedia de Microsoft\j043395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76574" y="3533774"/>
                <a:ext cx="1304926" cy="130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01" name="97 Imagen" descr="escud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61450">
                <a:off x="3476625" y="4463814"/>
                <a:ext cx="296688" cy="27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97" name="14 Grupo"/>
            <p:cNvGrpSpPr>
              <a:grpSpLocks/>
            </p:cNvGrpSpPr>
            <p:nvPr/>
          </p:nvGrpSpPr>
          <p:grpSpPr bwMode="auto">
            <a:xfrm>
              <a:off x="3830245" y="4269003"/>
              <a:ext cx="875280" cy="779942"/>
              <a:chOff x="3110345" y="1718945"/>
              <a:chExt cx="1339658" cy="1334296"/>
            </a:xfrm>
          </p:grpSpPr>
          <p:pic>
            <p:nvPicPr>
              <p:cNvPr id="18498" name="Picture 2" descr="E:\Users\asoto\Pictures\Galería multimedia de Microsoft\j0345669.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0345" y="1718945"/>
                <a:ext cx="1339658" cy="133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2" descr="E:\Users\asoto\Pictures\Galería multimedia de Microsoft\j0432599.png"/>
              <p:cNvPicPr>
                <a:picLocks noChangeAspect="1" noChangeArrowheads="1"/>
              </p:cNvPicPr>
              <p:nvPr/>
            </p:nvPicPr>
            <p:blipFill>
              <a:blip r:embed="rId6" cstate="print"/>
              <a:srcRect/>
              <a:stretch>
                <a:fillRect/>
              </a:stretch>
            </p:blipFill>
            <p:spPr bwMode="auto">
              <a:xfrm rot="1176022">
                <a:off x="3624435" y="1775374"/>
                <a:ext cx="650651" cy="650650"/>
              </a:xfrm>
              <a:prstGeom prst="rect">
                <a:avLst/>
              </a:prstGeom>
              <a:noFill/>
              <a:effectLst>
                <a:softEdge rad="31750"/>
              </a:effectLst>
            </p:spPr>
          </p:pic>
        </p:grpSp>
      </p:grpSp>
      <p:sp>
        <p:nvSpPr>
          <p:cNvPr id="18438" name="16 CuadroTexto"/>
          <p:cNvSpPr txBox="1">
            <a:spLocks noChangeArrowheads="1"/>
          </p:cNvSpPr>
          <p:nvPr/>
        </p:nvSpPr>
        <p:spPr bwMode="auto">
          <a:xfrm>
            <a:off x="8814300" y="2835801"/>
            <a:ext cx="14287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charset="0"/>
              </a:defRPr>
            </a:lvl1pPr>
            <a:lvl2pPr marL="742950" indent="-285750" eaLnBrk="0" hangingPunct="0">
              <a:defRPr sz="1400">
                <a:solidFill>
                  <a:schemeClr val="tx1"/>
                </a:solidFill>
                <a:latin typeface="Times New Roman" charset="0"/>
              </a:defRPr>
            </a:lvl2pPr>
            <a:lvl3pPr marL="1143000" indent="-228600" eaLnBrk="0" hangingPunct="0">
              <a:defRPr sz="1400">
                <a:solidFill>
                  <a:schemeClr val="tx1"/>
                </a:solidFill>
                <a:latin typeface="Times New Roman" charset="0"/>
              </a:defRPr>
            </a:lvl3pPr>
            <a:lvl4pPr marL="1600200" indent="-228600" eaLnBrk="0" hangingPunct="0">
              <a:defRPr sz="1400">
                <a:solidFill>
                  <a:schemeClr val="tx1"/>
                </a:solidFill>
                <a:latin typeface="Times New Roman" charset="0"/>
              </a:defRPr>
            </a:lvl4pPr>
            <a:lvl5pPr marL="2057400" indent="-228600" eaLnBrk="0" hangingPunct="0">
              <a:defRPr sz="1400">
                <a:solidFill>
                  <a:schemeClr val="tx1"/>
                </a:solidFill>
                <a:latin typeface="Times New Roman" charset="0"/>
              </a:defRPr>
            </a:lvl5pPr>
            <a:lvl6pPr marL="2514600" indent="-228600" algn="ctr" eaLnBrk="0" fontAlgn="base" hangingPunct="0">
              <a:spcBef>
                <a:spcPct val="0"/>
              </a:spcBef>
              <a:spcAft>
                <a:spcPct val="0"/>
              </a:spcAft>
              <a:defRPr sz="1400">
                <a:solidFill>
                  <a:schemeClr val="tx1"/>
                </a:solidFill>
                <a:latin typeface="Times New Roman" charset="0"/>
              </a:defRPr>
            </a:lvl6pPr>
            <a:lvl7pPr marL="2971800" indent="-228600" algn="ctr" eaLnBrk="0" fontAlgn="base" hangingPunct="0">
              <a:spcBef>
                <a:spcPct val="0"/>
              </a:spcBef>
              <a:spcAft>
                <a:spcPct val="0"/>
              </a:spcAft>
              <a:defRPr sz="1400">
                <a:solidFill>
                  <a:schemeClr val="tx1"/>
                </a:solidFill>
                <a:latin typeface="Times New Roman" charset="0"/>
              </a:defRPr>
            </a:lvl7pPr>
            <a:lvl8pPr marL="3429000" indent="-228600" algn="ctr" eaLnBrk="0" fontAlgn="base" hangingPunct="0">
              <a:spcBef>
                <a:spcPct val="0"/>
              </a:spcBef>
              <a:spcAft>
                <a:spcPct val="0"/>
              </a:spcAft>
              <a:defRPr sz="1400">
                <a:solidFill>
                  <a:schemeClr val="tx1"/>
                </a:solidFill>
                <a:latin typeface="Times New Roman" charset="0"/>
              </a:defRPr>
            </a:lvl8pPr>
            <a:lvl9pPr marL="3886200" indent="-228600" algn="ctr" eaLnBrk="0" fontAlgn="base" hangingPunct="0">
              <a:spcBef>
                <a:spcPct val="0"/>
              </a:spcBef>
              <a:spcAft>
                <a:spcPct val="0"/>
              </a:spcAft>
              <a:defRPr sz="1400">
                <a:solidFill>
                  <a:schemeClr val="tx1"/>
                </a:solidFill>
                <a:latin typeface="Times New Roman" charset="0"/>
              </a:defRPr>
            </a:lvl9pPr>
          </a:lstStyle>
          <a:p>
            <a:pPr algn="ctr" eaLnBrk="1" fontAlgn="base" hangingPunct="1">
              <a:spcBef>
                <a:spcPct val="0"/>
              </a:spcBef>
              <a:spcAft>
                <a:spcPct val="0"/>
              </a:spcAft>
            </a:pPr>
            <a:r>
              <a:rPr lang="es-MX" b="1">
                <a:solidFill>
                  <a:srgbClr val="000000"/>
                </a:solidFill>
                <a:latin typeface="Arial" charset="0"/>
                <a:cs typeface="Arial" charset="0"/>
              </a:rPr>
              <a:t>256 </a:t>
            </a:r>
          </a:p>
          <a:p>
            <a:pPr algn="ctr" eaLnBrk="1" fontAlgn="base" hangingPunct="1">
              <a:spcBef>
                <a:spcPct val="0"/>
              </a:spcBef>
              <a:spcAft>
                <a:spcPct val="0"/>
              </a:spcAft>
            </a:pPr>
            <a:r>
              <a:rPr lang="es-MX" b="1">
                <a:solidFill>
                  <a:srgbClr val="000000"/>
                </a:solidFill>
                <a:latin typeface="Arial" charset="0"/>
                <a:cs typeface="Arial" charset="0"/>
              </a:rPr>
              <a:t>Dependencias y Entidades</a:t>
            </a:r>
          </a:p>
        </p:txBody>
      </p:sp>
      <p:sp>
        <p:nvSpPr>
          <p:cNvPr id="100" name="99 Flecha izquierda y derecha"/>
          <p:cNvSpPr/>
          <p:nvPr/>
        </p:nvSpPr>
        <p:spPr bwMode="auto">
          <a:xfrm>
            <a:off x="7356173" y="1919529"/>
            <a:ext cx="1531153" cy="1283910"/>
          </a:xfrm>
          <a:prstGeom prst="leftRightArrow">
            <a:avLst/>
          </a:prstGeom>
          <a:solidFill>
            <a:srgbClr val="0070C0"/>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spAutoFit/>
          </a:bodyPr>
          <a:lstStyle/>
          <a:p>
            <a:pPr algn="ctr" defTabSz="762000" fontAlgn="base">
              <a:spcBef>
                <a:spcPct val="20000"/>
              </a:spcBef>
              <a:spcAft>
                <a:spcPct val="0"/>
              </a:spcAft>
              <a:defRPr/>
            </a:pPr>
            <a:endParaRPr lang="es-MX" sz="3600">
              <a:solidFill>
                <a:prstClr val="white"/>
              </a:solidFill>
              <a:latin typeface="Arial" pitchFamily="34" charset="0"/>
              <a:cs typeface="Arial" charset="0"/>
            </a:endParaRPr>
          </a:p>
        </p:txBody>
      </p:sp>
      <p:pic>
        <p:nvPicPr>
          <p:cNvPr id="101" name="Picture 3" descr="E:\Users\asoto\Pictures\Galería multimedia de Microsoft\j0432599.png"/>
          <p:cNvPicPr>
            <a:picLocks noChangeAspect="1" noChangeArrowheads="1"/>
          </p:cNvPicPr>
          <p:nvPr/>
        </p:nvPicPr>
        <p:blipFill>
          <a:blip r:embed="rId7"/>
          <a:srcRect/>
          <a:stretch>
            <a:fillRect/>
          </a:stretch>
        </p:blipFill>
        <p:spPr bwMode="auto">
          <a:xfrm>
            <a:off x="7893551" y="1978550"/>
            <a:ext cx="371475" cy="414338"/>
          </a:xfrm>
          <a:prstGeom prst="rect">
            <a:avLst/>
          </a:prstGeom>
          <a:ln>
            <a:noFill/>
          </a:ln>
          <a:effectLst>
            <a:outerShdw blurRad="292100" dist="139700" dir="2700000" algn="tl" rotWithShape="0">
              <a:srgbClr val="333333">
                <a:alpha val="65000"/>
              </a:srgbClr>
            </a:outerShdw>
          </a:effectLst>
        </p:spPr>
      </p:pic>
      <p:sp>
        <p:nvSpPr>
          <p:cNvPr id="102" name="101 Cilindro"/>
          <p:cNvSpPr/>
          <p:nvPr/>
        </p:nvSpPr>
        <p:spPr bwMode="auto">
          <a:xfrm>
            <a:off x="3552880" y="1937937"/>
            <a:ext cx="619124" cy="386906"/>
          </a:xfrm>
          <a:prstGeom prst="can">
            <a:avLst>
              <a:gd name="adj" fmla="val 15987"/>
            </a:avLst>
          </a:prstGeom>
          <a:solidFill>
            <a:sysClr val="window" lastClr="FFFFFF">
              <a:lumMod val="65000"/>
            </a:sys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spAutoFit/>
          </a:bodyPr>
          <a:lstStyle/>
          <a:p>
            <a:pPr algn="ctr" defTabSz="762000">
              <a:spcBef>
                <a:spcPct val="20000"/>
              </a:spcBef>
              <a:defRPr/>
            </a:pPr>
            <a:r>
              <a:rPr lang="es-MX" sz="600" kern="0" dirty="0">
                <a:solidFill>
                  <a:sysClr val="windowText" lastClr="000000"/>
                </a:solidFill>
                <a:latin typeface="Arial" pitchFamily="34" charset="0"/>
                <a:cs typeface="Arial" charset="0"/>
              </a:rPr>
              <a:t>Bóveda</a:t>
            </a:r>
          </a:p>
          <a:p>
            <a:pPr algn="ctr" defTabSz="762000">
              <a:spcBef>
                <a:spcPct val="20000"/>
              </a:spcBef>
              <a:defRPr/>
            </a:pPr>
            <a:r>
              <a:rPr lang="es-MX" sz="600" kern="0" dirty="0">
                <a:solidFill>
                  <a:sysClr val="windowText" lastClr="000000"/>
                </a:solidFill>
                <a:latin typeface="Arial" pitchFamily="34" charset="0"/>
                <a:cs typeface="Arial" charset="0"/>
              </a:rPr>
              <a:t>Electrónica</a:t>
            </a:r>
          </a:p>
        </p:txBody>
      </p:sp>
      <p:pic>
        <p:nvPicPr>
          <p:cNvPr id="18446" name="Picture 4" descr="E:\Users\asoto\Pictures\Galería multimedia de Microsoft\j043380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3776" y="1713439"/>
            <a:ext cx="3905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5 CuadroTexto"/>
          <p:cNvSpPr txBox="1">
            <a:spLocks noChangeArrowheads="1"/>
          </p:cNvSpPr>
          <p:nvPr/>
        </p:nvSpPr>
        <p:spPr bwMode="auto">
          <a:xfrm>
            <a:off x="5512301" y="5509151"/>
            <a:ext cx="1439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charset="0"/>
              </a:defRPr>
            </a:lvl1pPr>
            <a:lvl2pPr marL="742950" indent="-285750" eaLnBrk="0" hangingPunct="0">
              <a:defRPr sz="1400">
                <a:solidFill>
                  <a:schemeClr val="tx1"/>
                </a:solidFill>
                <a:latin typeface="Times New Roman" charset="0"/>
              </a:defRPr>
            </a:lvl2pPr>
            <a:lvl3pPr marL="1143000" indent="-228600" eaLnBrk="0" hangingPunct="0">
              <a:defRPr sz="1400">
                <a:solidFill>
                  <a:schemeClr val="tx1"/>
                </a:solidFill>
                <a:latin typeface="Times New Roman" charset="0"/>
              </a:defRPr>
            </a:lvl3pPr>
            <a:lvl4pPr marL="1600200" indent="-228600" eaLnBrk="0" hangingPunct="0">
              <a:defRPr sz="1400">
                <a:solidFill>
                  <a:schemeClr val="tx1"/>
                </a:solidFill>
                <a:latin typeface="Times New Roman" charset="0"/>
              </a:defRPr>
            </a:lvl4pPr>
            <a:lvl5pPr marL="2057400" indent="-228600" eaLnBrk="0" hangingPunct="0">
              <a:defRPr sz="1400">
                <a:solidFill>
                  <a:schemeClr val="tx1"/>
                </a:solidFill>
                <a:latin typeface="Times New Roman" charset="0"/>
              </a:defRPr>
            </a:lvl5pPr>
            <a:lvl6pPr marL="2514600" indent="-228600" algn="ctr" eaLnBrk="0" fontAlgn="base" hangingPunct="0">
              <a:spcBef>
                <a:spcPct val="0"/>
              </a:spcBef>
              <a:spcAft>
                <a:spcPct val="0"/>
              </a:spcAft>
              <a:defRPr sz="1400">
                <a:solidFill>
                  <a:schemeClr val="tx1"/>
                </a:solidFill>
                <a:latin typeface="Times New Roman" charset="0"/>
              </a:defRPr>
            </a:lvl6pPr>
            <a:lvl7pPr marL="2971800" indent="-228600" algn="ctr" eaLnBrk="0" fontAlgn="base" hangingPunct="0">
              <a:spcBef>
                <a:spcPct val="0"/>
              </a:spcBef>
              <a:spcAft>
                <a:spcPct val="0"/>
              </a:spcAft>
              <a:defRPr sz="1400">
                <a:solidFill>
                  <a:schemeClr val="tx1"/>
                </a:solidFill>
                <a:latin typeface="Times New Roman" charset="0"/>
              </a:defRPr>
            </a:lvl7pPr>
            <a:lvl8pPr marL="3429000" indent="-228600" algn="ctr" eaLnBrk="0" fontAlgn="base" hangingPunct="0">
              <a:spcBef>
                <a:spcPct val="0"/>
              </a:spcBef>
              <a:spcAft>
                <a:spcPct val="0"/>
              </a:spcAft>
              <a:defRPr sz="1400">
                <a:solidFill>
                  <a:schemeClr val="tx1"/>
                </a:solidFill>
                <a:latin typeface="Times New Roman" charset="0"/>
              </a:defRPr>
            </a:lvl8pPr>
            <a:lvl9pPr marL="3886200" indent="-228600" algn="ctr" eaLnBrk="0" fontAlgn="base" hangingPunct="0">
              <a:spcBef>
                <a:spcPct val="0"/>
              </a:spcBef>
              <a:spcAft>
                <a:spcPct val="0"/>
              </a:spcAft>
              <a:defRPr sz="1400">
                <a:solidFill>
                  <a:schemeClr val="tx1"/>
                </a:solidFill>
                <a:latin typeface="Times New Roman" charset="0"/>
              </a:defRPr>
            </a:lvl9pPr>
          </a:lstStyle>
          <a:p>
            <a:pPr algn="ctr" eaLnBrk="1" fontAlgn="base" hangingPunct="1">
              <a:spcBef>
                <a:spcPct val="0"/>
              </a:spcBef>
              <a:spcAft>
                <a:spcPct val="0"/>
              </a:spcAft>
            </a:pPr>
            <a:r>
              <a:rPr lang="es-MX" b="1">
                <a:solidFill>
                  <a:srgbClr val="000000"/>
                </a:solidFill>
                <a:latin typeface="Arial" charset="0"/>
                <a:cs typeface="Arial" charset="0"/>
              </a:rPr>
              <a:t>Proveedor</a:t>
            </a:r>
          </a:p>
          <a:p>
            <a:pPr algn="ctr" eaLnBrk="1" fontAlgn="base" hangingPunct="1">
              <a:spcBef>
                <a:spcPct val="0"/>
              </a:spcBef>
              <a:spcAft>
                <a:spcPct val="0"/>
              </a:spcAft>
            </a:pPr>
            <a:r>
              <a:rPr lang="es-MX" b="1">
                <a:solidFill>
                  <a:srgbClr val="000000"/>
                </a:solidFill>
                <a:latin typeface="Arial" charset="0"/>
                <a:cs typeface="Arial" charset="0"/>
              </a:rPr>
              <a:t>(Fiado)</a:t>
            </a:r>
          </a:p>
        </p:txBody>
      </p:sp>
      <p:pic>
        <p:nvPicPr>
          <p:cNvPr id="18448" name="Picture 3" descr="E:\Users\asoto\Pictures\Galería multimedia de Microsoft\j043164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39313" y="4599513"/>
            <a:ext cx="7747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105 Flecha izquierda y derecha"/>
          <p:cNvSpPr/>
          <p:nvPr/>
        </p:nvSpPr>
        <p:spPr bwMode="auto">
          <a:xfrm rot="16200000">
            <a:off x="5488806" y="3219332"/>
            <a:ext cx="1200043" cy="1283910"/>
          </a:xfrm>
          <a:prstGeom prst="leftRightArrow">
            <a:avLst/>
          </a:prstGeom>
          <a:solidFill>
            <a:srgbClr val="0070C0"/>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spAutoFit/>
          </a:bodyPr>
          <a:lstStyle/>
          <a:p>
            <a:pPr algn="ctr" defTabSz="762000" fontAlgn="base">
              <a:spcBef>
                <a:spcPct val="20000"/>
              </a:spcBef>
              <a:spcAft>
                <a:spcPct val="0"/>
              </a:spcAft>
              <a:defRPr/>
            </a:pPr>
            <a:endParaRPr lang="es-MX" sz="3600">
              <a:solidFill>
                <a:prstClr val="white"/>
              </a:solidFill>
              <a:latin typeface="Arial" pitchFamily="34" charset="0"/>
              <a:cs typeface="Arial" charset="0"/>
            </a:endParaRPr>
          </a:p>
        </p:txBody>
      </p:sp>
      <p:pic>
        <p:nvPicPr>
          <p:cNvPr id="107" name="Picture 3" descr="E:\Users\asoto\Pictures\Galería multimedia de Microsoft\j0432599.png"/>
          <p:cNvPicPr>
            <a:picLocks noChangeAspect="1" noChangeArrowheads="1"/>
          </p:cNvPicPr>
          <p:nvPr/>
        </p:nvPicPr>
        <p:blipFill>
          <a:blip r:embed="rId6"/>
          <a:srcRect/>
          <a:stretch>
            <a:fillRect/>
          </a:stretch>
        </p:blipFill>
        <p:spPr bwMode="auto">
          <a:xfrm>
            <a:off x="6283825" y="3575575"/>
            <a:ext cx="495300" cy="552450"/>
          </a:xfrm>
          <a:prstGeom prst="rect">
            <a:avLst/>
          </a:prstGeom>
          <a:ln>
            <a:noFill/>
          </a:ln>
          <a:effectLst>
            <a:outerShdw blurRad="292100" dist="139700" dir="2700000" algn="tl" rotWithShape="0">
              <a:srgbClr val="333333">
                <a:alpha val="65000"/>
              </a:srgbClr>
            </a:outerShdw>
          </a:effectLst>
        </p:spPr>
      </p:pic>
      <p:sp>
        <p:nvSpPr>
          <p:cNvPr id="18453" name="31 CuadroTexto"/>
          <p:cNvSpPr txBox="1">
            <a:spLocks noChangeArrowheads="1"/>
          </p:cNvSpPr>
          <p:nvPr/>
        </p:nvSpPr>
        <p:spPr bwMode="auto">
          <a:xfrm>
            <a:off x="5287670" y="3693838"/>
            <a:ext cx="1344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charset="0"/>
              </a:defRPr>
            </a:lvl1pPr>
            <a:lvl2pPr marL="742950" indent="-285750" eaLnBrk="0" hangingPunct="0">
              <a:defRPr sz="1400">
                <a:solidFill>
                  <a:schemeClr val="tx1"/>
                </a:solidFill>
                <a:latin typeface="Times New Roman" charset="0"/>
              </a:defRPr>
            </a:lvl2pPr>
            <a:lvl3pPr marL="1143000" indent="-228600" eaLnBrk="0" hangingPunct="0">
              <a:defRPr sz="1400">
                <a:solidFill>
                  <a:schemeClr val="tx1"/>
                </a:solidFill>
                <a:latin typeface="Times New Roman" charset="0"/>
              </a:defRPr>
            </a:lvl3pPr>
            <a:lvl4pPr marL="1600200" indent="-228600" eaLnBrk="0" hangingPunct="0">
              <a:defRPr sz="1400">
                <a:solidFill>
                  <a:schemeClr val="tx1"/>
                </a:solidFill>
                <a:latin typeface="Times New Roman" charset="0"/>
              </a:defRPr>
            </a:lvl4pPr>
            <a:lvl5pPr marL="2057400" indent="-228600" eaLnBrk="0" hangingPunct="0">
              <a:defRPr sz="1400">
                <a:solidFill>
                  <a:schemeClr val="tx1"/>
                </a:solidFill>
                <a:latin typeface="Times New Roman" charset="0"/>
              </a:defRPr>
            </a:lvl5pPr>
            <a:lvl6pPr marL="2514600" indent="-228600" algn="ctr" eaLnBrk="0" fontAlgn="base" hangingPunct="0">
              <a:spcBef>
                <a:spcPct val="0"/>
              </a:spcBef>
              <a:spcAft>
                <a:spcPct val="0"/>
              </a:spcAft>
              <a:defRPr sz="1400">
                <a:solidFill>
                  <a:schemeClr val="tx1"/>
                </a:solidFill>
                <a:latin typeface="Times New Roman" charset="0"/>
              </a:defRPr>
            </a:lvl6pPr>
            <a:lvl7pPr marL="2971800" indent="-228600" algn="ctr" eaLnBrk="0" fontAlgn="base" hangingPunct="0">
              <a:spcBef>
                <a:spcPct val="0"/>
              </a:spcBef>
              <a:spcAft>
                <a:spcPct val="0"/>
              </a:spcAft>
              <a:defRPr sz="1400">
                <a:solidFill>
                  <a:schemeClr val="tx1"/>
                </a:solidFill>
                <a:latin typeface="Times New Roman" charset="0"/>
              </a:defRPr>
            </a:lvl7pPr>
            <a:lvl8pPr marL="3429000" indent="-228600" algn="ctr" eaLnBrk="0" fontAlgn="base" hangingPunct="0">
              <a:spcBef>
                <a:spcPct val="0"/>
              </a:spcBef>
              <a:spcAft>
                <a:spcPct val="0"/>
              </a:spcAft>
              <a:defRPr sz="1400">
                <a:solidFill>
                  <a:schemeClr val="tx1"/>
                </a:solidFill>
                <a:latin typeface="Times New Roman" charset="0"/>
              </a:defRPr>
            </a:lvl8pPr>
            <a:lvl9pPr marL="3886200" indent="-228600" algn="ctr" eaLnBrk="0" fontAlgn="base" hangingPunct="0">
              <a:spcBef>
                <a:spcPct val="0"/>
              </a:spcBef>
              <a:spcAft>
                <a:spcPct val="0"/>
              </a:spcAft>
              <a:defRPr sz="1400">
                <a:solidFill>
                  <a:schemeClr val="tx1"/>
                </a:solidFill>
                <a:latin typeface="Times New Roman" charset="0"/>
              </a:defRPr>
            </a:lvl9pPr>
          </a:lstStyle>
          <a:p>
            <a:pPr algn="ctr" eaLnBrk="1" fontAlgn="base" hangingPunct="1">
              <a:spcBef>
                <a:spcPct val="0"/>
              </a:spcBef>
              <a:spcAft>
                <a:spcPct val="0"/>
              </a:spcAft>
            </a:pPr>
            <a:r>
              <a:rPr lang="es-MX" b="1" dirty="0">
                <a:latin typeface="Arial" charset="0"/>
                <a:cs typeface="Arial" charset="0"/>
              </a:rPr>
              <a:t>Consulta</a:t>
            </a:r>
          </a:p>
        </p:txBody>
      </p:sp>
      <p:grpSp>
        <p:nvGrpSpPr>
          <p:cNvPr id="109" name="49 Grupo"/>
          <p:cNvGrpSpPr>
            <a:grpSpLocks/>
          </p:cNvGrpSpPr>
          <p:nvPr/>
        </p:nvGrpSpPr>
        <p:grpSpPr bwMode="auto">
          <a:xfrm>
            <a:off x="2669088" y="2991390"/>
            <a:ext cx="2921804" cy="1947870"/>
            <a:chOff x="938384" y="3375892"/>
            <a:chExt cx="2921629" cy="1946757"/>
          </a:xfrm>
        </p:grpSpPr>
        <p:cxnSp>
          <p:nvCxnSpPr>
            <p:cNvPr id="18490" name="34 Conector angular"/>
            <p:cNvCxnSpPr>
              <a:cxnSpLocks noChangeShapeType="1"/>
            </p:cNvCxnSpPr>
            <p:nvPr/>
          </p:nvCxnSpPr>
          <p:spPr bwMode="auto">
            <a:xfrm rot="10800000">
              <a:off x="938384" y="3375892"/>
              <a:ext cx="2871617" cy="1946757"/>
            </a:xfrm>
            <a:prstGeom prst="bentConnector2">
              <a:avLst/>
            </a:prstGeom>
            <a:noFill/>
            <a:ln w="38100" algn="ctr">
              <a:solidFill>
                <a:srgbClr val="C00000"/>
              </a:solidFill>
              <a:prstDash val="sysDot"/>
              <a:round/>
              <a:headEnd type="arrow" w="med" len="med"/>
              <a:tailEnd type="arrow" w="med" len="med"/>
            </a:ln>
            <a:extLst>
              <a:ext uri="{909E8E84-426E-40DD-AFC4-6F175D3DCCD1}">
                <a14:hiddenFill xmlns:a14="http://schemas.microsoft.com/office/drawing/2010/main">
                  <a:noFill/>
                </a14:hiddenFill>
              </a:ext>
            </a:extLst>
          </p:spPr>
        </p:cxnSp>
        <p:sp>
          <p:nvSpPr>
            <p:cNvPr id="18491" name="37 CuadroTexto"/>
            <p:cNvSpPr txBox="1">
              <a:spLocks noChangeArrowheads="1"/>
            </p:cNvSpPr>
            <p:nvPr/>
          </p:nvSpPr>
          <p:spPr bwMode="auto">
            <a:xfrm>
              <a:off x="1364463" y="4795701"/>
              <a:ext cx="2495550" cy="52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charset="0"/>
                </a:defRPr>
              </a:lvl1pPr>
              <a:lvl2pPr marL="742950" indent="-285750" eaLnBrk="0" hangingPunct="0">
                <a:defRPr sz="1400">
                  <a:solidFill>
                    <a:schemeClr val="tx1"/>
                  </a:solidFill>
                  <a:latin typeface="Times New Roman" charset="0"/>
                </a:defRPr>
              </a:lvl2pPr>
              <a:lvl3pPr marL="1143000" indent="-228600" eaLnBrk="0" hangingPunct="0">
                <a:defRPr sz="1400">
                  <a:solidFill>
                    <a:schemeClr val="tx1"/>
                  </a:solidFill>
                  <a:latin typeface="Times New Roman" charset="0"/>
                </a:defRPr>
              </a:lvl3pPr>
              <a:lvl4pPr marL="1600200" indent="-228600" eaLnBrk="0" hangingPunct="0">
                <a:defRPr sz="1400">
                  <a:solidFill>
                    <a:schemeClr val="tx1"/>
                  </a:solidFill>
                  <a:latin typeface="Times New Roman" charset="0"/>
                </a:defRPr>
              </a:lvl4pPr>
              <a:lvl5pPr marL="2057400" indent="-228600" eaLnBrk="0" hangingPunct="0">
                <a:defRPr sz="1400">
                  <a:solidFill>
                    <a:schemeClr val="tx1"/>
                  </a:solidFill>
                  <a:latin typeface="Times New Roman" charset="0"/>
                </a:defRPr>
              </a:lvl5pPr>
              <a:lvl6pPr marL="2514600" indent="-228600" algn="ctr" eaLnBrk="0" fontAlgn="base" hangingPunct="0">
                <a:spcBef>
                  <a:spcPct val="0"/>
                </a:spcBef>
                <a:spcAft>
                  <a:spcPct val="0"/>
                </a:spcAft>
                <a:defRPr sz="1400">
                  <a:solidFill>
                    <a:schemeClr val="tx1"/>
                  </a:solidFill>
                  <a:latin typeface="Times New Roman" charset="0"/>
                </a:defRPr>
              </a:lvl6pPr>
              <a:lvl7pPr marL="2971800" indent="-228600" algn="ctr" eaLnBrk="0" fontAlgn="base" hangingPunct="0">
                <a:spcBef>
                  <a:spcPct val="0"/>
                </a:spcBef>
                <a:spcAft>
                  <a:spcPct val="0"/>
                </a:spcAft>
                <a:defRPr sz="1400">
                  <a:solidFill>
                    <a:schemeClr val="tx1"/>
                  </a:solidFill>
                  <a:latin typeface="Times New Roman" charset="0"/>
                </a:defRPr>
              </a:lvl7pPr>
              <a:lvl8pPr marL="3429000" indent="-228600" algn="ctr" eaLnBrk="0" fontAlgn="base" hangingPunct="0">
                <a:spcBef>
                  <a:spcPct val="0"/>
                </a:spcBef>
                <a:spcAft>
                  <a:spcPct val="0"/>
                </a:spcAft>
                <a:defRPr sz="1400">
                  <a:solidFill>
                    <a:schemeClr val="tx1"/>
                  </a:solidFill>
                  <a:latin typeface="Times New Roman" charset="0"/>
                </a:defRPr>
              </a:lvl8pPr>
              <a:lvl9pPr marL="3886200" indent="-228600" algn="ctr" eaLnBrk="0" fontAlgn="base" hangingPunct="0">
                <a:spcBef>
                  <a:spcPct val="0"/>
                </a:spcBef>
                <a:spcAft>
                  <a:spcPct val="0"/>
                </a:spcAft>
                <a:defRPr sz="1400">
                  <a:solidFill>
                    <a:schemeClr val="tx1"/>
                  </a:solidFill>
                  <a:latin typeface="Times New Roman" charset="0"/>
                </a:defRPr>
              </a:lvl9pPr>
            </a:lstStyle>
            <a:p>
              <a:pPr algn="ctr" eaLnBrk="1" fontAlgn="base" hangingPunct="1">
                <a:spcBef>
                  <a:spcPct val="0"/>
                </a:spcBef>
                <a:spcAft>
                  <a:spcPct val="0"/>
                </a:spcAft>
              </a:pPr>
              <a:r>
                <a:rPr lang="es-MX" dirty="0">
                  <a:solidFill>
                    <a:srgbClr val="000000"/>
                  </a:solidFill>
                  <a:latin typeface="Arial" charset="0"/>
                  <a:cs typeface="Arial" charset="0"/>
                </a:rPr>
                <a:t>Integra Expediente / Trámite de obtención de fianza</a:t>
              </a:r>
            </a:p>
          </p:txBody>
        </p:sp>
        <p:pic>
          <p:nvPicPr>
            <p:cNvPr id="18492" name="38 Imagen" descr="j0432636.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3880" y="4825631"/>
              <a:ext cx="409270" cy="409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112 Elipse"/>
            <p:cNvSpPr/>
            <p:nvPr/>
          </p:nvSpPr>
          <p:spPr bwMode="auto">
            <a:xfrm>
              <a:off x="1483150" y="4374276"/>
              <a:ext cx="371475" cy="389513"/>
            </a:xfrm>
            <a:prstGeom prst="ellipse">
              <a:avLst/>
            </a:prstGeom>
            <a:solidFill>
              <a:srgbClr val="92D050"/>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defTabSz="762000" fontAlgn="base">
                <a:spcBef>
                  <a:spcPct val="20000"/>
                </a:spcBef>
                <a:spcAft>
                  <a:spcPct val="0"/>
                </a:spcAft>
                <a:defRPr/>
              </a:pPr>
              <a:r>
                <a:rPr lang="es-MX" sz="1600" b="1" dirty="0">
                  <a:solidFill>
                    <a:prstClr val="black"/>
                  </a:solidFill>
                  <a:latin typeface="Arial" pitchFamily="34" charset="0"/>
                  <a:cs typeface="Arial" charset="0"/>
                </a:rPr>
                <a:t>1</a:t>
              </a:r>
            </a:p>
          </p:txBody>
        </p:sp>
      </p:grpSp>
      <p:sp>
        <p:nvSpPr>
          <p:cNvPr id="114" name="113 Flecha izquierda y derecha"/>
          <p:cNvSpPr/>
          <p:nvPr/>
        </p:nvSpPr>
        <p:spPr bwMode="auto">
          <a:xfrm>
            <a:off x="3463977" y="1938579"/>
            <a:ext cx="900000" cy="1283910"/>
          </a:xfrm>
          <a:prstGeom prst="leftRightArrow">
            <a:avLst/>
          </a:prstGeom>
          <a:solidFill>
            <a:srgbClr val="0070C0"/>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spAutoFit/>
          </a:bodyPr>
          <a:lstStyle/>
          <a:p>
            <a:pPr algn="ctr" defTabSz="762000" fontAlgn="base">
              <a:spcBef>
                <a:spcPct val="20000"/>
              </a:spcBef>
              <a:spcAft>
                <a:spcPct val="0"/>
              </a:spcAft>
              <a:defRPr/>
            </a:pPr>
            <a:endParaRPr lang="es-MX" sz="3600">
              <a:solidFill>
                <a:prstClr val="white"/>
              </a:solidFill>
              <a:latin typeface="Arial" pitchFamily="34" charset="0"/>
              <a:cs typeface="Arial" charset="0"/>
            </a:endParaRPr>
          </a:p>
        </p:txBody>
      </p:sp>
      <p:pic>
        <p:nvPicPr>
          <p:cNvPr id="115" name="Picture 3" descr="E:\Users\asoto\Pictures\Galería multimedia de Microsoft\j0432599.png"/>
          <p:cNvPicPr>
            <a:picLocks noChangeAspect="1" noChangeArrowheads="1"/>
          </p:cNvPicPr>
          <p:nvPr/>
        </p:nvPicPr>
        <p:blipFill>
          <a:blip r:embed="rId11"/>
          <a:srcRect/>
          <a:stretch>
            <a:fillRect/>
          </a:stretch>
        </p:blipFill>
        <p:spPr bwMode="auto">
          <a:xfrm>
            <a:off x="4112126" y="2037288"/>
            <a:ext cx="346075" cy="385762"/>
          </a:xfrm>
          <a:prstGeom prst="rect">
            <a:avLst/>
          </a:prstGeom>
          <a:ln>
            <a:noFill/>
          </a:ln>
          <a:effectLst>
            <a:outerShdw blurRad="292100" dist="139700" dir="2700000" algn="tl" rotWithShape="0">
              <a:srgbClr val="333333">
                <a:alpha val="65000"/>
              </a:srgbClr>
            </a:outerShdw>
          </a:effectLst>
        </p:spPr>
      </p:pic>
      <p:grpSp>
        <p:nvGrpSpPr>
          <p:cNvPr id="116" name="115 Grupo"/>
          <p:cNvGrpSpPr>
            <a:grpSpLocks/>
          </p:cNvGrpSpPr>
          <p:nvPr/>
        </p:nvGrpSpPr>
        <p:grpSpPr bwMode="auto">
          <a:xfrm>
            <a:off x="3099836" y="2675462"/>
            <a:ext cx="1724025" cy="816145"/>
            <a:chOff x="1528262" y="2535407"/>
            <a:chExt cx="1723905" cy="815083"/>
          </a:xfrm>
        </p:grpSpPr>
        <p:sp>
          <p:nvSpPr>
            <p:cNvPr id="18486" name="24 CuadroTexto"/>
            <p:cNvSpPr txBox="1">
              <a:spLocks noChangeArrowheads="1"/>
            </p:cNvSpPr>
            <p:nvPr/>
          </p:nvSpPr>
          <p:spPr bwMode="auto">
            <a:xfrm>
              <a:off x="1528262" y="3042713"/>
              <a:ext cx="17239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charset="0"/>
                </a:defRPr>
              </a:lvl1pPr>
              <a:lvl2pPr marL="742950" indent="-285750" eaLnBrk="0" hangingPunct="0">
                <a:defRPr sz="1400">
                  <a:solidFill>
                    <a:schemeClr val="tx1"/>
                  </a:solidFill>
                  <a:latin typeface="Times New Roman" charset="0"/>
                </a:defRPr>
              </a:lvl2pPr>
              <a:lvl3pPr marL="1143000" indent="-228600" eaLnBrk="0" hangingPunct="0">
                <a:defRPr sz="1400">
                  <a:solidFill>
                    <a:schemeClr val="tx1"/>
                  </a:solidFill>
                  <a:latin typeface="Times New Roman" charset="0"/>
                </a:defRPr>
              </a:lvl3pPr>
              <a:lvl4pPr marL="1600200" indent="-228600" eaLnBrk="0" hangingPunct="0">
                <a:defRPr sz="1400">
                  <a:solidFill>
                    <a:schemeClr val="tx1"/>
                  </a:solidFill>
                  <a:latin typeface="Times New Roman" charset="0"/>
                </a:defRPr>
              </a:lvl4pPr>
              <a:lvl5pPr marL="2057400" indent="-228600" eaLnBrk="0" hangingPunct="0">
                <a:defRPr sz="1400">
                  <a:solidFill>
                    <a:schemeClr val="tx1"/>
                  </a:solidFill>
                  <a:latin typeface="Times New Roman" charset="0"/>
                </a:defRPr>
              </a:lvl5pPr>
              <a:lvl6pPr marL="2514600" indent="-228600" algn="ctr" eaLnBrk="0" fontAlgn="base" hangingPunct="0">
                <a:spcBef>
                  <a:spcPct val="0"/>
                </a:spcBef>
                <a:spcAft>
                  <a:spcPct val="0"/>
                </a:spcAft>
                <a:defRPr sz="1400">
                  <a:solidFill>
                    <a:schemeClr val="tx1"/>
                  </a:solidFill>
                  <a:latin typeface="Times New Roman" charset="0"/>
                </a:defRPr>
              </a:lvl6pPr>
              <a:lvl7pPr marL="2971800" indent="-228600" algn="ctr" eaLnBrk="0" fontAlgn="base" hangingPunct="0">
                <a:spcBef>
                  <a:spcPct val="0"/>
                </a:spcBef>
                <a:spcAft>
                  <a:spcPct val="0"/>
                </a:spcAft>
                <a:defRPr sz="1400">
                  <a:solidFill>
                    <a:schemeClr val="tx1"/>
                  </a:solidFill>
                  <a:latin typeface="Times New Roman" charset="0"/>
                </a:defRPr>
              </a:lvl7pPr>
              <a:lvl8pPr marL="3429000" indent="-228600" algn="ctr" eaLnBrk="0" fontAlgn="base" hangingPunct="0">
                <a:spcBef>
                  <a:spcPct val="0"/>
                </a:spcBef>
                <a:spcAft>
                  <a:spcPct val="0"/>
                </a:spcAft>
                <a:defRPr sz="1400">
                  <a:solidFill>
                    <a:schemeClr val="tx1"/>
                  </a:solidFill>
                  <a:latin typeface="Times New Roman" charset="0"/>
                </a:defRPr>
              </a:lvl8pPr>
              <a:lvl9pPr marL="3886200" indent="-228600" algn="ctr" eaLnBrk="0" fontAlgn="base" hangingPunct="0">
                <a:spcBef>
                  <a:spcPct val="0"/>
                </a:spcBef>
                <a:spcAft>
                  <a:spcPct val="0"/>
                </a:spcAft>
                <a:defRPr sz="1400">
                  <a:solidFill>
                    <a:schemeClr val="tx1"/>
                  </a:solidFill>
                  <a:latin typeface="Times New Roman" charset="0"/>
                </a:defRPr>
              </a:lvl9pPr>
            </a:lstStyle>
            <a:p>
              <a:pPr algn="ctr" eaLnBrk="1" fontAlgn="base" hangingPunct="1">
                <a:spcBef>
                  <a:spcPct val="0"/>
                </a:spcBef>
                <a:spcAft>
                  <a:spcPct val="0"/>
                </a:spcAft>
              </a:pPr>
              <a:r>
                <a:rPr lang="es-MX" dirty="0">
                  <a:solidFill>
                    <a:srgbClr val="000000"/>
                  </a:solidFill>
                  <a:latin typeface="Arial" charset="0"/>
                  <a:cs typeface="Arial" charset="0"/>
                </a:rPr>
                <a:t>Publica Fianza </a:t>
              </a:r>
            </a:p>
          </p:txBody>
        </p:sp>
        <p:sp>
          <p:nvSpPr>
            <p:cNvPr id="118" name="117 Elipse"/>
            <p:cNvSpPr/>
            <p:nvPr/>
          </p:nvSpPr>
          <p:spPr bwMode="auto">
            <a:xfrm>
              <a:off x="2142240" y="2535407"/>
              <a:ext cx="371475" cy="389513"/>
            </a:xfrm>
            <a:prstGeom prst="ellipse">
              <a:avLst/>
            </a:prstGeom>
            <a:solidFill>
              <a:srgbClr val="92D050"/>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defTabSz="762000" fontAlgn="base">
                <a:spcBef>
                  <a:spcPct val="20000"/>
                </a:spcBef>
                <a:spcAft>
                  <a:spcPct val="0"/>
                </a:spcAft>
                <a:defRPr/>
              </a:pPr>
              <a:r>
                <a:rPr lang="es-MX" sz="1400" b="1" dirty="0">
                  <a:solidFill>
                    <a:prstClr val="black"/>
                  </a:solidFill>
                  <a:latin typeface="Arial" pitchFamily="34" charset="0"/>
                  <a:cs typeface="Arial" charset="0"/>
                </a:rPr>
                <a:t>2</a:t>
              </a:r>
            </a:p>
          </p:txBody>
        </p:sp>
      </p:grpSp>
      <p:grpSp>
        <p:nvGrpSpPr>
          <p:cNvPr id="119" name="118 Grupo"/>
          <p:cNvGrpSpPr>
            <a:grpSpLocks/>
          </p:cNvGrpSpPr>
          <p:nvPr/>
        </p:nvGrpSpPr>
        <p:grpSpPr bwMode="auto">
          <a:xfrm>
            <a:off x="7249026" y="3740676"/>
            <a:ext cx="2579439" cy="2195513"/>
            <a:chOff x="5676652" y="3600134"/>
            <a:chExt cx="2579758" cy="2196551"/>
          </a:xfrm>
        </p:grpSpPr>
        <p:cxnSp>
          <p:nvCxnSpPr>
            <p:cNvPr id="18481" name="27 Conector angular"/>
            <p:cNvCxnSpPr>
              <a:cxnSpLocks noChangeShapeType="1"/>
            </p:cNvCxnSpPr>
            <p:nvPr/>
          </p:nvCxnSpPr>
          <p:spPr bwMode="auto">
            <a:xfrm rot="10800000" flipV="1">
              <a:off x="5676652" y="3600134"/>
              <a:ext cx="2438028" cy="2196551"/>
            </a:xfrm>
            <a:prstGeom prst="bentConnector3">
              <a:avLst>
                <a:gd name="adj1" fmla="val -139"/>
              </a:avLst>
            </a:prstGeom>
            <a:noFill/>
            <a:ln w="38100" algn="ctr">
              <a:solidFill>
                <a:srgbClr val="0066FF"/>
              </a:solidFill>
              <a:prstDash val="sysDot"/>
              <a:round/>
              <a:headEnd type="arrow" w="med" len="med"/>
              <a:tailEnd type="arrow" w="med" len="med"/>
            </a:ln>
            <a:extLst>
              <a:ext uri="{909E8E84-426E-40DD-AFC4-6F175D3DCCD1}">
                <a14:hiddenFill xmlns:a14="http://schemas.microsoft.com/office/drawing/2010/main">
                  <a:noFill/>
                </a14:hiddenFill>
              </a:ext>
            </a:extLst>
          </p:spPr>
        </p:cxnSp>
        <p:sp>
          <p:nvSpPr>
            <p:cNvPr id="18482" name="29 CuadroTexto"/>
            <p:cNvSpPr txBox="1">
              <a:spLocks noChangeArrowheads="1"/>
            </p:cNvSpPr>
            <p:nvPr/>
          </p:nvSpPr>
          <p:spPr bwMode="auto">
            <a:xfrm>
              <a:off x="6044540" y="5084331"/>
              <a:ext cx="22118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charset="0"/>
                </a:defRPr>
              </a:lvl1pPr>
              <a:lvl2pPr marL="742950" indent="-285750" eaLnBrk="0" hangingPunct="0">
                <a:defRPr sz="1400">
                  <a:solidFill>
                    <a:schemeClr val="tx1"/>
                  </a:solidFill>
                  <a:latin typeface="Times New Roman" charset="0"/>
                </a:defRPr>
              </a:lvl2pPr>
              <a:lvl3pPr marL="1143000" indent="-228600" eaLnBrk="0" hangingPunct="0">
                <a:defRPr sz="1400">
                  <a:solidFill>
                    <a:schemeClr val="tx1"/>
                  </a:solidFill>
                  <a:latin typeface="Times New Roman" charset="0"/>
                </a:defRPr>
              </a:lvl3pPr>
              <a:lvl4pPr marL="1600200" indent="-228600" eaLnBrk="0" hangingPunct="0">
                <a:defRPr sz="1400">
                  <a:solidFill>
                    <a:schemeClr val="tx1"/>
                  </a:solidFill>
                  <a:latin typeface="Times New Roman" charset="0"/>
                </a:defRPr>
              </a:lvl4pPr>
              <a:lvl5pPr marL="2057400" indent="-228600" eaLnBrk="0" hangingPunct="0">
                <a:defRPr sz="1400">
                  <a:solidFill>
                    <a:schemeClr val="tx1"/>
                  </a:solidFill>
                  <a:latin typeface="Times New Roman" charset="0"/>
                </a:defRPr>
              </a:lvl5pPr>
              <a:lvl6pPr marL="2514600" indent="-228600" algn="ctr" eaLnBrk="0" fontAlgn="base" hangingPunct="0">
                <a:spcBef>
                  <a:spcPct val="0"/>
                </a:spcBef>
                <a:spcAft>
                  <a:spcPct val="0"/>
                </a:spcAft>
                <a:defRPr sz="1400">
                  <a:solidFill>
                    <a:schemeClr val="tx1"/>
                  </a:solidFill>
                  <a:latin typeface="Times New Roman" charset="0"/>
                </a:defRPr>
              </a:lvl6pPr>
              <a:lvl7pPr marL="2971800" indent="-228600" algn="ctr" eaLnBrk="0" fontAlgn="base" hangingPunct="0">
                <a:spcBef>
                  <a:spcPct val="0"/>
                </a:spcBef>
                <a:spcAft>
                  <a:spcPct val="0"/>
                </a:spcAft>
                <a:defRPr sz="1400">
                  <a:solidFill>
                    <a:schemeClr val="tx1"/>
                  </a:solidFill>
                  <a:latin typeface="Times New Roman" charset="0"/>
                </a:defRPr>
              </a:lvl7pPr>
              <a:lvl8pPr marL="3429000" indent="-228600" algn="ctr" eaLnBrk="0" fontAlgn="base" hangingPunct="0">
                <a:spcBef>
                  <a:spcPct val="0"/>
                </a:spcBef>
                <a:spcAft>
                  <a:spcPct val="0"/>
                </a:spcAft>
                <a:defRPr sz="1400">
                  <a:solidFill>
                    <a:schemeClr val="tx1"/>
                  </a:solidFill>
                  <a:latin typeface="Times New Roman" charset="0"/>
                </a:defRPr>
              </a:lvl8pPr>
              <a:lvl9pPr marL="3886200" indent="-228600" algn="ctr" eaLnBrk="0" fontAlgn="base" hangingPunct="0">
                <a:spcBef>
                  <a:spcPct val="0"/>
                </a:spcBef>
                <a:spcAft>
                  <a:spcPct val="0"/>
                </a:spcAft>
                <a:defRPr sz="1400">
                  <a:solidFill>
                    <a:schemeClr val="tx1"/>
                  </a:solidFill>
                  <a:latin typeface="Times New Roman" charset="0"/>
                </a:defRPr>
              </a:lvl9pPr>
            </a:lstStyle>
            <a:p>
              <a:pPr algn="ctr" eaLnBrk="1" fontAlgn="base" hangingPunct="1">
                <a:spcBef>
                  <a:spcPct val="0"/>
                </a:spcBef>
                <a:spcAft>
                  <a:spcPct val="0"/>
                </a:spcAft>
              </a:pPr>
              <a:r>
                <a:rPr lang="es-MX" dirty="0">
                  <a:solidFill>
                    <a:srgbClr val="000000"/>
                  </a:solidFill>
                  <a:latin typeface="Arial" charset="0"/>
                  <a:cs typeface="Arial" charset="0"/>
                </a:rPr>
                <a:t>Corrección </a:t>
              </a:r>
            </a:p>
            <a:p>
              <a:pPr algn="ctr" eaLnBrk="1" fontAlgn="base" hangingPunct="1">
                <a:spcBef>
                  <a:spcPct val="0"/>
                </a:spcBef>
                <a:spcAft>
                  <a:spcPct val="0"/>
                </a:spcAft>
              </a:pPr>
              <a:r>
                <a:rPr lang="es-MX" dirty="0">
                  <a:solidFill>
                    <a:srgbClr val="000000"/>
                  </a:solidFill>
                  <a:latin typeface="Arial" charset="0"/>
                  <a:cs typeface="Arial" charset="0"/>
                </a:rPr>
                <a:t>interactiva </a:t>
              </a:r>
            </a:p>
          </p:txBody>
        </p:sp>
        <p:sp>
          <p:nvSpPr>
            <p:cNvPr id="122" name="121 Elipse"/>
            <p:cNvSpPr/>
            <p:nvPr/>
          </p:nvSpPr>
          <p:spPr bwMode="auto">
            <a:xfrm>
              <a:off x="5784047" y="5057292"/>
              <a:ext cx="371475" cy="389513"/>
            </a:xfrm>
            <a:prstGeom prst="ellipse">
              <a:avLst/>
            </a:prstGeom>
            <a:solidFill>
              <a:srgbClr val="92D050"/>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defTabSz="762000" fontAlgn="base">
                <a:spcBef>
                  <a:spcPct val="20000"/>
                </a:spcBef>
                <a:spcAft>
                  <a:spcPct val="0"/>
                </a:spcAft>
                <a:defRPr/>
              </a:pPr>
              <a:r>
                <a:rPr lang="es-MX" sz="1400" b="1" dirty="0">
                  <a:solidFill>
                    <a:prstClr val="black"/>
                  </a:solidFill>
                  <a:latin typeface="Arial" pitchFamily="34" charset="0"/>
                  <a:cs typeface="Arial" charset="0"/>
                </a:rPr>
                <a:t>4</a:t>
              </a:r>
            </a:p>
          </p:txBody>
        </p:sp>
      </p:grpSp>
      <p:grpSp>
        <p:nvGrpSpPr>
          <p:cNvPr id="123" name="122 Grupo"/>
          <p:cNvGrpSpPr>
            <a:grpSpLocks/>
          </p:cNvGrpSpPr>
          <p:nvPr/>
        </p:nvGrpSpPr>
        <p:grpSpPr bwMode="auto">
          <a:xfrm>
            <a:off x="2350001" y="3191400"/>
            <a:ext cx="3313113" cy="2744788"/>
            <a:chOff x="778248" y="3051969"/>
            <a:chExt cx="3312368" cy="2744718"/>
          </a:xfrm>
        </p:grpSpPr>
        <p:cxnSp>
          <p:nvCxnSpPr>
            <p:cNvPr id="18476" name="123 Conector angular"/>
            <p:cNvCxnSpPr>
              <a:cxnSpLocks noChangeShapeType="1"/>
            </p:cNvCxnSpPr>
            <p:nvPr/>
          </p:nvCxnSpPr>
          <p:spPr bwMode="auto">
            <a:xfrm>
              <a:off x="778248" y="3051969"/>
              <a:ext cx="3312368" cy="2744718"/>
            </a:xfrm>
            <a:prstGeom prst="bentConnector3">
              <a:avLst>
                <a:gd name="adj1" fmla="val -273"/>
              </a:avLst>
            </a:prstGeom>
            <a:noFill/>
            <a:ln w="38100" algn="ctr">
              <a:solidFill>
                <a:srgbClr val="0066FF"/>
              </a:solidFill>
              <a:prstDash val="sysDot"/>
              <a:round/>
              <a:headEnd type="arrow" w="med" len="med"/>
              <a:tailEnd type="arrow" w="med" len="med"/>
            </a:ln>
            <a:extLst>
              <a:ext uri="{909E8E84-426E-40DD-AFC4-6F175D3DCCD1}">
                <a14:hiddenFill xmlns:a14="http://schemas.microsoft.com/office/drawing/2010/main">
                  <a:noFill/>
                </a14:hiddenFill>
              </a:ext>
            </a:extLst>
          </p:spPr>
        </p:cxnSp>
        <p:sp>
          <p:nvSpPr>
            <p:cNvPr id="18477" name="29 CuadroTexto"/>
            <p:cNvSpPr txBox="1">
              <a:spLocks noChangeArrowheads="1"/>
            </p:cNvSpPr>
            <p:nvPr/>
          </p:nvSpPr>
          <p:spPr bwMode="auto">
            <a:xfrm>
              <a:off x="1226110" y="5344225"/>
              <a:ext cx="26624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charset="0"/>
                </a:defRPr>
              </a:lvl1pPr>
              <a:lvl2pPr marL="742950" indent="-285750" eaLnBrk="0" hangingPunct="0">
                <a:defRPr sz="1400">
                  <a:solidFill>
                    <a:schemeClr val="tx1"/>
                  </a:solidFill>
                  <a:latin typeface="Times New Roman" charset="0"/>
                </a:defRPr>
              </a:lvl2pPr>
              <a:lvl3pPr marL="1143000" indent="-228600" eaLnBrk="0" hangingPunct="0">
                <a:defRPr sz="1400">
                  <a:solidFill>
                    <a:schemeClr val="tx1"/>
                  </a:solidFill>
                  <a:latin typeface="Times New Roman" charset="0"/>
                </a:defRPr>
              </a:lvl3pPr>
              <a:lvl4pPr marL="1600200" indent="-228600" eaLnBrk="0" hangingPunct="0">
                <a:defRPr sz="1400">
                  <a:solidFill>
                    <a:schemeClr val="tx1"/>
                  </a:solidFill>
                  <a:latin typeface="Times New Roman" charset="0"/>
                </a:defRPr>
              </a:lvl4pPr>
              <a:lvl5pPr marL="2057400" indent="-228600" eaLnBrk="0" hangingPunct="0">
                <a:defRPr sz="1400">
                  <a:solidFill>
                    <a:schemeClr val="tx1"/>
                  </a:solidFill>
                  <a:latin typeface="Times New Roman" charset="0"/>
                </a:defRPr>
              </a:lvl5pPr>
              <a:lvl6pPr marL="2514600" indent="-228600" algn="ctr" eaLnBrk="0" fontAlgn="base" hangingPunct="0">
                <a:spcBef>
                  <a:spcPct val="0"/>
                </a:spcBef>
                <a:spcAft>
                  <a:spcPct val="0"/>
                </a:spcAft>
                <a:defRPr sz="1400">
                  <a:solidFill>
                    <a:schemeClr val="tx1"/>
                  </a:solidFill>
                  <a:latin typeface="Times New Roman" charset="0"/>
                </a:defRPr>
              </a:lvl6pPr>
              <a:lvl7pPr marL="2971800" indent="-228600" algn="ctr" eaLnBrk="0" fontAlgn="base" hangingPunct="0">
                <a:spcBef>
                  <a:spcPct val="0"/>
                </a:spcBef>
                <a:spcAft>
                  <a:spcPct val="0"/>
                </a:spcAft>
                <a:defRPr sz="1400">
                  <a:solidFill>
                    <a:schemeClr val="tx1"/>
                  </a:solidFill>
                  <a:latin typeface="Times New Roman" charset="0"/>
                </a:defRPr>
              </a:lvl7pPr>
              <a:lvl8pPr marL="3429000" indent="-228600" algn="ctr" eaLnBrk="0" fontAlgn="base" hangingPunct="0">
                <a:spcBef>
                  <a:spcPct val="0"/>
                </a:spcBef>
                <a:spcAft>
                  <a:spcPct val="0"/>
                </a:spcAft>
                <a:defRPr sz="1400">
                  <a:solidFill>
                    <a:schemeClr val="tx1"/>
                  </a:solidFill>
                  <a:latin typeface="Times New Roman" charset="0"/>
                </a:defRPr>
              </a:lvl8pPr>
              <a:lvl9pPr marL="3886200" indent="-228600" algn="ctr" eaLnBrk="0" fontAlgn="base" hangingPunct="0">
                <a:spcBef>
                  <a:spcPct val="0"/>
                </a:spcBef>
                <a:spcAft>
                  <a:spcPct val="0"/>
                </a:spcAft>
                <a:defRPr sz="1400">
                  <a:solidFill>
                    <a:schemeClr val="tx1"/>
                  </a:solidFill>
                  <a:latin typeface="Times New Roman" charset="0"/>
                </a:defRPr>
              </a:lvl9pPr>
            </a:lstStyle>
            <a:p>
              <a:pPr algn="ctr" eaLnBrk="1" fontAlgn="base" hangingPunct="1">
                <a:spcBef>
                  <a:spcPct val="0"/>
                </a:spcBef>
                <a:spcAft>
                  <a:spcPct val="0"/>
                </a:spcAft>
              </a:pPr>
              <a:r>
                <a:rPr lang="es-MX">
                  <a:solidFill>
                    <a:srgbClr val="000000"/>
                  </a:solidFill>
                  <a:latin typeface="Arial" charset="0"/>
                  <a:cs typeface="Arial" charset="0"/>
                </a:rPr>
                <a:t>Corrige textos</a:t>
              </a:r>
            </a:p>
          </p:txBody>
        </p:sp>
        <p:sp>
          <p:nvSpPr>
            <p:cNvPr id="126" name="125 Elipse"/>
            <p:cNvSpPr/>
            <p:nvPr/>
          </p:nvSpPr>
          <p:spPr bwMode="auto">
            <a:xfrm>
              <a:off x="925513" y="4960463"/>
              <a:ext cx="371475" cy="389513"/>
            </a:xfrm>
            <a:prstGeom prst="ellipse">
              <a:avLst/>
            </a:prstGeom>
            <a:solidFill>
              <a:srgbClr val="92D050"/>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defTabSz="762000" fontAlgn="base">
                <a:spcBef>
                  <a:spcPct val="20000"/>
                </a:spcBef>
                <a:spcAft>
                  <a:spcPct val="0"/>
                </a:spcAft>
                <a:defRPr/>
              </a:pPr>
              <a:r>
                <a:rPr lang="es-MX" sz="1400" b="1" dirty="0">
                  <a:solidFill>
                    <a:prstClr val="black"/>
                  </a:solidFill>
                  <a:latin typeface="Arial" pitchFamily="34" charset="0"/>
                  <a:cs typeface="Arial" charset="0"/>
                </a:rPr>
                <a:t>5</a:t>
              </a:r>
            </a:p>
          </p:txBody>
        </p:sp>
      </p:grpSp>
      <p:graphicFrame>
        <p:nvGraphicFramePr>
          <p:cNvPr id="18462" name="126 Objeto"/>
          <p:cNvGraphicFramePr>
            <a:graphicFrameLocks noChangeAspect="1"/>
          </p:cNvGraphicFramePr>
          <p:nvPr>
            <p:extLst/>
          </p:nvPr>
        </p:nvGraphicFramePr>
        <p:xfrm>
          <a:off x="5648825" y="1337201"/>
          <a:ext cx="839788" cy="536575"/>
        </p:xfrm>
        <a:graphic>
          <a:graphicData uri="http://schemas.openxmlformats.org/presentationml/2006/ole">
            <mc:AlternateContent xmlns:mc="http://schemas.openxmlformats.org/markup-compatibility/2006">
              <mc:Choice xmlns:v="urn:schemas-microsoft-com:vml" Requires="v">
                <p:oleObj spid="_x0000_s9265" name="PHOTO-PAINT Imagen" r:id="rId12" imgW="341290" imgH="234359" progId="">
                  <p:embed/>
                </p:oleObj>
              </mc:Choice>
              <mc:Fallback>
                <p:oleObj name="PHOTO-PAINT Imagen" r:id="rId12" imgW="341290" imgH="234359"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48825" y="1337201"/>
                        <a:ext cx="83978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8" name="127 Elipse"/>
          <p:cNvSpPr/>
          <p:nvPr/>
        </p:nvSpPr>
        <p:spPr bwMode="auto">
          <a:xfrm>
            <a:off x="4739809" y="1855038"/>
            <a:ext cx="2562225" cy="1376279"/>
          </a:xfrm>
          <a:prstGeom prst="ellipse">
            <a:avLst/>
          </a:prstGeom>
          <a:solidFill>
            <a:srgbClr val="0070C0"/>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spAutoFit/>
          </a:bodyPr>
          <a:lstStyle/>
          <a:p>
            <a:pPr algn="ctr" defTabSz="762000">
              <a:spcBef>
                <a:spcPct val="20000"/>
              </a:spcBef>
              <a:defRPr/>
            </a:pPr>
            <a:r>
              <a:rPr lang="es-MX" sz="2400" dirty="0">
                <a:solidFill>
                  <a:prstClr val="white"/>
                </a:solidFill>
                <a:latin typeface="Arial" pitchFamily="34" charset="0"/>
              </a:rPr>
              <a:t>N@E</a:t>
            </a:r>
          </a:p>
          <a:p>
            <a:pPr algn="ctr" defTabSz="762000">
              <a:spcBef>
                <a:spcPct val="20000"/>
              </a:spcBef>
              <a:defRPr/>
            </a:pPr>
            <a:r>
              <a:rPr lang="es-MX" sz="1400" dirty="0">
                <a:solidFill>
                  <a:prstClr val="white"/>
                </a:solidFill>
                <a:latin typeface="Arial" pitchFamily="34" charset="0"/>
              </a:rPr>
              <a:t>Canal</a:t>
            </a:r>
          </a:p>
          <a:p>
            <a:pPr algn="ctr" defTabSz="762000">
              <a:spcBef>
                <a:spcPct val="20000"/>
              </a:spcBef>
              <a:defRPr/>
            </a:pPr>
            <a:r>
              <a:rPr lang="es-MX" sz="1400" dirty="0">
                <a:solidFill>
                  <a:prstClr val="white"/>
                </a:solidFill>
                <a:latin typeface="Arial" pitchFamily="34" charset="0"/>
              </a:rPr>
              <a:t>Electrónico</a:t>
            </a:r>
            <a:endParaRPr lang="es-MX" sz="3600" dirty="0">
              <a:solidFill>
                <a:prstClr val="white"/>
              </a:solidFill>
              <a:latin typeface="Arial" pitchFamily="34" charset="0"/>
            </a:endParaRPr>
          </a:p>
        </p:txBody>
      </p:sp>
      <p:sp>
        <p:nvSpPr>
          <p:cNvPr id="129" name="128 CuadroTexto"/>
          <p:cNvSpPr txBox="1"/>
          <p:nvPr/>
        </p:nvSpPr>
        <p:spPr>
          <a:xfrm>
            <a:off x="2013163" y="2210166"/>
            <a:ext cx="1377834" cy="738664"/>
          </a:xfrm>
          <a:prstGeom prst="rect">
            <a:avLst/>
          </a:prstGeom>
          <a:solidFill>
            <a:srgbClr val="6699FF"/>
          </a:solidFill>
          <a:ln>
            <a:noFill/>
          </a:ln>
          <a:effectLst>
            <a:innerShdw blurRad="63500" dist="50800" dir="16200000">
              <a:prstClr val="black">
                <a:alpha val="50000"/>
              </a:prstClr>
            </a:innerShdw>
          </a:effectLst>
          <a:scene3d>
            <a:camera prst="orthographicFront"/>
            <a:lightRig rig="threePt" dir="t"/>
          </a:scene3d>
          <a:sp3d>
            <a:bevelT/>
          </a:sp3d>
        </p:spPr>
        <p:txBody>
          <a:bodyPr>
            <a:spAutoFit/>
          </a:bodyPr>
          <a:lstStyle/>
          <a:p>
            <a:pPr algn="ctr" fontAlgn="base">
              <a:spcBef>
                <a:spcPct val="0"/>
              </a:spcBef>
              <a:spcAft>
                <a:spcPct val="0"/>
              </a:spcAft>
              <a:defRPr/>
            </a:pPr>
            <a:r>
              <a:rPr lang="es-MX" sz="1400" b="1" dirty="0">
                <a:solidFill>
                  <a:srgbClr val="FFFFFF"/>
                </a:solidFill>
                <a:latin typeface="Arial" pitchFamily="34" charset="0"/>
                <a:cs typeface="Arial" pitchFamily="34" charset="0"/>
              </a:rPr>
              <a:t>Afianzadoras autorizadas por la SHCP</a:t>
            </a:r>
          </a:p>
        </p:txBody>
      </p:sp>
      <p:pic>
        <p:nvPicPr>
          <p:cNvPr id="18469" name="Picture 2" descr="E:\Users\asoto\Pictures\Galería multimedia de Microsoft\j0345669.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2739" y="4791601"/>
            <a:ext cx="515937"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2" descr="E:\Users\asoto\Pictures\Galería multimedia de Microsoft\j0432599.png"/>
          <p:cNvPicPr>
            <a:picLocks noChangeAspect="1" noChangeArrowheads="1"/>
          </p:cNvPicPr>
          <p:nvPr/>
        </p:nvPicPr>
        <p:blipFill>
          <a:blip r:embed="rId6" cstate="print"/>
          <a:srcRect/>
          <a:stretch>
            <a:fillRect/>
          </a:stretch>
        </p:blipFill>
        <p:spPr bwMode="auto">
          <a:xfrm rot="1176022">
            <a:off x="6670732" y="4810231"/>
            <a:ext cx="251046" cy="222562"/>
          </a:xfrm>
          <a:prstGeom prst="rect">
            <a:avLst/>
          </a:prstGeom>
          <a:noFill/>
          <a:effectLst>
            <a:softEdge rad="31750"/>
          </a:effectLst>
        </p:spPr>
      </p:pic>
      <p:grpSp>
        <p:nvGrpSpPr>
          <p:cNvPr id="132" name="131 Grupo"/>
          <p:cNvGrpSpPr>
            <a:grpSpLocks/>
          </p:cNvGrpSpPr>
          <p:nvPr/>
        </p:nvGrpSpPr>
        <p:grpSpPr bwMode="auto">
          <a:xfrm>
            <a:off x="6982560" y="2642126"/>
            <a:ext cx="1706563" cy="1061398"/>
            <a:chOff x="5411245" y="2501612"/>
            <a:chExt cx="1705693" cy="1060950"/>
          </a:xfrm>
        </p:grpSpPr>
        <p:sp>
          <p:nvSpPr>
            <p:cNvPr id="18472" name="25 CuadroTexto"/>
            <p:cNvSpPr txBox="1">
              <a:spLocks noChangeArrowheads="1"/>
            </p:cNvSpPr>
            <p:nvPr/>
          </p:nvSpPr>
          <p:spPr bwMode="auto">
            <a:xfrm>
              <a:off x="5411245" y="3039342"/>
              <a:ext cx="17056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charset="0"/>
                </a:defRPr>
              </a:lvl1pPr>
              <a:lvl2pPr marL="742950" indent="-285750" eaLnBrk="0" hangingPunct="0">
                <a:defRPr sz="1400">
                  <a:solidFill>
                    <a:schemeClr val="tx1"/>
                  </a:solidFill>
                  <a:latin typeface="Times New Roman" charset="0"/>
                </a:defRPr>
              </a:lvl2pPr>
              <a:lvl3pPr marL="1143000" indent="-228600" eaLnBrk="0" hangingPunct="0">
                <a:defRPr sz="1400">
                  <a:solidFill>
                    <a:schemeClr val="tx1"/>
                  </a:solidFill>
                  <a:latin typeface="Times New Roman" charset="0"/>
                </a:defRPr>
              </a:lvl3pPr>
              <a:lvl4pPr marL="1600200" indent="-228600" eaLnBrk="0" hangingPunct="0">
                <a:defRPr sz="1400">
                  <a:solidFill>
                    <a:schemeClr val="tx1"/>
                  </a:solidFill>
                  <a:latin typeface="Times New Roman" charset="0"/>
                </a:defRPr>
              </a:lvl4pPr>
              <a:lvl5pPr marL="2057400" indent="-228600" eaLnBrk="0" hangingPunct="0">
                <a:defRPr sz="1400">
                  <a:solidFill>
                    <a:schemeClr val="tx1"/>
                  </a:solidFill>
                  <a:latin typeface="Times New Roman" charset="0"/>
                </a:defRPr>
              </a:lvl5pPr>
              <a:lvl6pPr marL="2514600" indent="-228600" algn="ctr" eaLnBrk="0" fontAlgn="base" hangingPunct="0">
                <a:spcBef>
                  <a:spcPct val="0"/>
                </a:spcBef>
                <a:spcAft>
                  <a:spcPct val="0"/>
                </a:spcAft>
                <a:defRPr sz="1400">
                  <a:solidFill>
                    <a:schemeClr val="tx1"/>
                  </a:solidFill>
                  <a:latin typeface="Times New Roman" charset="0"/>
                </a:defRPr>
              </a:lvl6pPr>
              <a:lvl7pPr marL="2971800" indent="-228600" algn="ctr" eaLnBrk="0" fontAlgn="base" hangingPunct="0">
                <a:spcBef>
                  <a:spcPct val="0"/>
                </a:spcBef>
                <a:spcAft>
                  <a:spcPct val="0"/>
                </a:spcAft>
                <a:defRPr sz="1400">
                  <a:solidFill>
                    <a:schemeClr val="tx1"/>
                  </a:solidFill>
                  <a:latin typeface="Times New Roman" charset="0"/>
                </a:defRPr>
              </a:lvl7pPr>
              <a:lvl8pPr marL="3429000" indent="-228600" algn="ctr" eaLnBrk="0" fontAlgn="base" hangingPunct="0">
                <a:spcBef>
                  <a:spcPct val="0"/>
                </a:spcBef>
                <a:spcAft>
                  <a:spcPct val="0"/>
                </a:spcAft>
                <a:defRPr sz="1400">
                  <a:solidFill>
                    <a:schemeClr val="tx1"/>
                  </a:solidFill>
                  <a:latin typeface="Times New Roman" charset="0"/>
                </a:defRPr>
              </a:lvl8pPr>
              <a:lvl9pPr marL="3886200" indent="-228600" algn="ctr" eaLnBrk="0" fontAlgn="base" hangingPunct="0">
                <a:spcBef>
                  <a:spcPct val="0"/>
                </a:spcBef>
                <a:spcAft>
                  <a:spcPct val="0"/>
                </a:spcAft>
                <a:defRPr sz="1400">
                  <a:solidFill>
                    <a:schemeClr val="tx1"/>
                  </a:solidFill>
                  <a:latin typeface="Times New Roman" charset="0"/>
                </a:defRPr>
              </a:lvl9pPr>
            </a:lstStyle>
            <a:p>
              <a:pPr algn="ctr" eaLnBrk="1" fontAlgn="base" hangingPunct="1">
                <a:spcBef>
                  <a:spcPct val="0"/>
                </a:spcBef>
                <a:spcAft>
                  <a:spcPct val="0"/>
                </a:spcAft>
              </a:pPr>
              <a:r>
                <a:rPr lang="es-MX" dirty="0">
                  <a:solidFill>
                    <a:srgbClr val="000000"/>
                  </a:solidFill>
                  <a:latin typeface="Arial" charset="0"/>
                  <a:cs typeface="Arial" charset="0"/>
                </a:rPr>
                <a:t>Consulta y  </a:t>
              </a:r>
            </a:p>
            <a:p>
              <a:pPr algn="ctr" eaLnBrk="1" fontAlgn="base" hangingPunct="1">
                <a:spcBef>
                  <a:spcPct val="0"/>
                </a:spcBef>
                <a:spcAft>
                  <a:spcPct val="0"/>
                </a:spcAft>
              </a:pPr>
              <a:r>
                <a:rPr lang="es-MX" dirty="0">
                  <a:solidFill>
                    <a:srgbClr val="000000"/>
                  </a:solidFill>
                  <a:latin typeface="Arial" charset="0"/>
                  <a:cs typeface="Arial" charset="0"/>
                </a:rPr>
                <a:t>autoriza </a:t>
              </a:r>
            </a:p>
          </p:txBody>
        </p:sp>
        <p:sp>
          <p:nvSpPr>
            <p:cNvPr id="134" name="133 Elipse"/>
            <p:cNvSpPr/>
            <p:nvPr/>
          </p:nvSpPr>
          <p:spPr bwMode="auto">
            <a:xfrm>
              <a:off x="6198227" y="2501612"/>
              <a:ext cx="371475" cy="389513"/>
            </a:xfrm>
            <a:prstGeom prst="ellipse">
              <a:avLst/>
            </a:prstGeom>
            <a:solidFill>
              <a:srgbClr val="92D050"/>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defTabSz="762000" fontAlgn="base">
                <a:spcBef>
                  <a:spcPct val="20000"/>
                </a:spcBef>
                <a:spcAft>
                  <a:spcPct val="0"/>
                </a:spcAft>
                <a:defRPr/>
              </a:pPr>
              <a:r>
                <a:rPr lang="es-MX" sz="1400" b="1" dirty="0">
                  <a:solidFill>
                    <a:prstClr val="black"/>
                  </a:solidFill>
                  <a:latin typeface="Arial" pitchFamily="34" charset="0"/>
                  <a:cs typeface="Arial" charset="0"/>
                </a:rPr>
                <a:t>3</a:t>
              </a:r>
            </a:p>
          </p:txBody>
        </p:sp>
      </p:grpSp>
      <p:sp>
        <p:nvSpPr>
          <p:cNvPr id="48" name="Rectangle 1026"/>
          <p:cNvSpPr>
            <a:spLocks noChangeArrowheads="1"/>
          </p:cNvSpPr>
          <p:nvPr/>
        </p:nvSpPr>
        <p:spPr bwMode="auto">
          <a:xfrm>
            <a:off x="293860" y="373209"/>
            <a:ext cx="6657975" cy="584775"/>
          </a:xfrm>
          <a:prstGeom prst="rect">
            <a:avLst/>
          </a:prstGeom>
          <a:noFill/>
          <a:ln>
            <a:noFill/>
          </a:ln>
          <a:extLst>
            <a:ext uri="{909E8E84-426E-40DD-AFC4-6F175D3DCCD1}">
              <a14:hiddenFill xmlns:a14="http://schemas.microsoft.com/office/drawing/2010/main">
                <a:gradFill rotWithShape="0">
                  <a:gsLst>
                    <a:gs pos="0">
                      <a:srgbClr val="FF9900"/>
                    </a:gs>
                    <a:gs pos="100000">
                      <a:srgbClr val="FF9900">
                        <a:gamma/>
                        <a:tint val="0"/>
                        <a:invGamma/>
                      </a:srgbClr>
                    </a:gs>
                  </a:gsLst>
                  <a:lin ang="0" scaled="1"/>
                </a:gra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s-MX" sz="3200" dirty="0" smtClean="0">
                <a:solidFill>
                  <a:srgbClr val="000078"/>
                </a:solidFill>
                <a:latin typeface="Impact" panose="020B0806030902050204" pitchFamily="34" charset="0"/>
              </a:rPr>
              <a:t>Operación Fianza Electrónica</a:t>
            </a:r>
            <a:endParaRPr lang="es-MX" sz="3200" dirty="0">
              <a:solidFill>
                <a:srgbClr val="000078"/>
              </a:solidFill>
              <a:latin typeface="Impact" panose="020B0806030902050204" pitchFamily="34" charset="0"/>
            </a:endParaRPr>
          </a:p>
        </p:txBody>
      </p:sp>
    </p:spTree>
    <p:extLst>
      <p:ext uri="{BB962C8B-B14F-4D97-AF65-F5344CB8AC3E}">
        <p14:creationId xmlns:p14="http://schemas.microsoft.com/office/powerpoint/2010/main" val="1791076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additive="base">
                                        <p:cTn id="7" dur="500" fill="hold"/>
                                        <p:tgtEl>
                                          <p:spTgt spid="109"/>
                                        </p:tgtEl>
                                        <p:attrNameLst>
                                          <p:attrName>ppt_x</p:attrName>
                                        </p:attrNameLst>
                                      </p:cBhvr>
                                      <p:tavLst>
                                        <p:tav tm="0">
                                          <p:val>
                                            <p:strVal val="#ppt_x"/>
                                          </p:val>
                                        </p:tav>
                                        <p:tav tm="100000">
                                          <p:val>
                                            <p:strVal val="#ppt_x"/>
                                          </p:val>
                                        </p:tav>
                                      </p:tavLst>
                                    </p:anim>
                                    <p:anim calcmode="lin" valueType="num">
                                      <p:cBhvr additive="base">
                                        <p:cTn id="8"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6"/>
                                        </p:tgtEl>
                                        <p:attrNameLst>
                                          <p:attrName>style.visibility</p:attrName>
                                        </p:attrNameLst>
                                      </p:cBhvr>
                                      <p:to>
                                        <p:strVal val="visible"/>
                                      </p:to>
                                    </p:set>
                                    <p:anim calcmode="lin" valueType="num">
                                      <p:cBhvr additive="base">
                                        <p:cTn id="13" dur="500" fill="hold"/>
                                        <p:tgtEl>
                                          <p:spTgt spid="116"/>
                                        </p:tgtEl>
                                        <p:attrNameLst>
                                          <p:attrName>ppt_x</p:attrName>
                                        </p:attrNameLst>
                                      </p:cBhvr>
                                      <p:tavLst>
                                        <p:tav tm="0">
                                          <p:val>
                                            <p:strVal val="0-#ppt_w/2"/>
                                          </p:val>
                                        </p:tav>
                                        <p:tav tm="100000">
                                          <p:val>
                                            <p:strVal val="#ppt_x"/>
                                          </p:val>
                                        </p:tav>
                                      </p:tavLst>
                                    </p:anim>
                                    <p:anim calcmode="lin" valueType="num">
                                      <p:cBhvr additive="base">
                                        <p:cTn id="14" dur="500" fill="hold"/>
                                        <p:tgtEl>
                                          <p:spTgt spid="1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32"/>
                                        </p:tgtEl>
                                        <p:attrNameLst>
                                          <p:attrName>style.visibility</p:attrName>
                                        </p:attrNameLst>
                                      </p:cBhvr>
                                      <p:to>
                                        <p:strVal val="visible"/>
                                      </p:to>
                                    </p:set>
                                    <p:anim calcmode="lin" valueType="num">
                                      <p:cBhvr additive="base">
                                        <p:cTn id="19" dur="500" fill="hold"/>
                                        <p:tgtEl>
                                          <p:spTgt spid="132"/>
                                        </p:tgtEl>
                                        <p:attrNameLst>
                                          <p:attrName>ppt_x</p:attrName>
                                        </p:attrNameLst>
                                      </p:cBhvr>
                                      <p:tavLst>
                                        <p:tav tm="0">
                                          <p:val>
                                            <p:strVal val="0-#ppt_w/2"/>
                                          </p:val>
                                        </p:tav>
                                        <p:tav tm="100000">
                                          <p:val>
                                            <p:strVal val="#ppt_x"/>
                                          </p:val>
                                        </p:tav>
                                      </p:tavLst>
                                    </p:anim>
                                    <p:anim calcmode="lin" valueType="num">
                                      <p:cBhvr additive="base">
                                        <p:cTn id="20" dur="50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19"/>
                                        </p:tgtEl>
                                        <p:attrNameLst>
                                          <p:attrName>style.visibility</p:attrName>
                                        </p:attrNameLst>
                                      </p:cBhvr>
                                      <p:to>
                                        <p:strVal val="visible"/>
                                      </p:to>
                                    </p:set>
                                    <p:anim calcmode="lin" valueType="num">
                                      <p:cBhvr additive="base">
                                        <p:cTn id="25" dur="500" fill="hold"/>
                                        <p:tgtEl>
                                          <p:spTgt spid="119"/>
                                        </p:tgtEl>
                                        <p:attrNameLst>
                                          <p:attrName>ppt_x</p:attrName>
                                        </p:attrNameLst>
                                      </p:cBhvr>
                                      <p:tavLst>
                                        <p:tav tm="0">
                                          <p:val>
                                            <p:strVal val="1+#ppt_w/2"/>
                                          </p:val>
                                        </p:tav>
                                        <p:tav tm="100000">
                                          <p:val>
                                            <p:strVal val="#ppt_x"/>
                                          </p:val>
                                        </p:tav>
                                      </p:tavLst>
                                    </p:anim>
                                    <p:anim calcmode="lin" valueType="num">
                                      <p:cBhvr additive="base">
                                        <p:cTn id="26" dur="500" fill="hold"/>
                                        <p:tgtEl>
                                          <p:spTgt spid="1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23"/>
                                        </p:tgtEl>
                                        <p:attrNameLst>
                                          <p:attrName>style.visibility</p:attrName>
                                        </p:attrNameLst>
                                      </p:cBhvr>
                                      <p:to>
                                        <p:strVal val="visible"/>
                                      </p:to>
                                    </p:set>
                                    <p:anim calcmode="lin" valueType="num">
                                      <p:cBhvr additive="base">
                                        <p:cTn id="31" dur="500" fill="hold"/>
                                        <p:tgtEl>
                                          <p:spTgt spid="123"/>
                                        </p:tgtEl>
                                        <p:attrNameLst>
                                          <p:attrName>ppt_x</p:attrName>
                                        </p:attrNameLst>
                                      </p:cBhvr>
                                      <p:tavLst>
                                        <p:tav tm="0">
                                          <p:val>
                                            <p:strVal val="1+#ppt_w/2"/>
                                          </p:val>
                                        </p:tav>
                                        <p:tav tm="100000">
                                          <p:val>
                                            <p:strVal val="#ppt_x"/>
                                          </p:val>
                                        </p:tav>
                                      </p:tavLst>
                                    </p:anim>
                                    <p:anim calcmode="lin" valueType="num">
                                      <p:cBhvr additive="base">
                                        <p:cTn id="32" dur="500" fill="hold"/>
                                        <p:tgtEl>
                                          <p:spTgt spid="1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659420" y="2605038"/>
            <a:ext cx="11658400" cy="1938992"/>
          </a:xfrm>
          <a:prstGeom prst="rect">
            <a:avLst/>
          </a:prstGeom>
          <a:noFill/>
        </p:spPr>
        <p:txBody>
          <a:bodyPr wrap="square" rtlCol="0">
            <a:spAutoFit/>
          </a:bodyPr>
          <a:lstStyle/>
          <a:p>
            <a:pPr marL="714375" algn="ctr"/>
            <a:r>
              <a:rPr lang="es-MX" sz="4000" i="1" dirty="0" smtClean="0"/>
              <a:t>6. </a:t>
            </a:r>
            <a:r>
              <a:rPr lang="es-MX" sz="4000" b="1" i="1" dirty="0" smtClean="0"/>
              <a:t>Cálculo del Contenido Nacional</a:t>
            </a:r>
          </a:p>
          <a:p>
            <a:pPr marL="714375" algn="ctr"/>
            <a:endParaRPr lang="es-MX" sz="4000" b="1" i="1" dirty="0"/>
          </a:p>
          <a:p>
            <a:pPr marL="714375" algn="ctr"/>
            <a:r>
              <a:rPr lang="es-MX" sz="4000" i="1" dirty="0" smtClean="0"/>
              <a:t>Contenido Nacional. Caso Pemex</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00" y="488496"/>
            <a:ext cx="3200000" cy="558730"/>
          </a:xfrm>
          <a:prstGeom prst="rect">
            <a:avLst/>
          </a:prstGeom>
        </p:spPr>
      </p:pic>
    </p:spTree>
    <p:extLst>
      <p:ext uri="{BB962C8B-B14F-4D97-AF65-F5344CB8AC3E}">
        <p14:creationId xmlns:p14="http://schemas.microsoft.com/office/powerpoint/2010/main" val="218023725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51986" y="1196643"/>
            <a:ext cx="10402750" cy="5156033"/>
          </a:xfrm>
          <a:prstGeom prst="rect">
            <a:avLst/>
          </a:prstGeom>
        </p:spPr>
      </p:pic>
      <p:sp>
        <p:nvSpPr>
          <p:cNvPr id="3" name="Título 1"/>
          <p:cNvSpPr txBox="1">
            <a:spLocks/>
          </p:cNvSpPr>
          <p:nvPr/>
        </p:nvSpPr>
        <p:spPr>
          <a:xfrm>
            <a:off x="980817" y="264693"/>
            <a:ext cx="2676783" cy="64452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200" dirty="0" smtClean="0">
                <a:solidFill>
                  <a:srgbClr val="000078"/>
                </a:solidFill>
                <a:latin typeface="Impact" panose="020B0806030902050204" pitchFamily="34" charset="0"/>
                <a:ea typeface="+mn-ea"/>
                <a:cs typeface="+mn-cs"/>
              </a:rPr>
              <a:t>Antecedentes</a:t>
            </a:r>
            <a:endParaRPr lang="es-MX" sz="3200" dirty="0">
              <a:solidFill>
                <a:srgbClr val="000078"/>
              </a:solidFill>
              <a:latin typeface="Impact" panose="020B0806030902050204" pitchFamily="34" charset="0"/>
              <a:ea typeface="+mn-ea"/>
              <a:cs typeface="+mn-cs"/>
            </a:endParaRPr>
          </a:p>
        </p:txBody>
      </p:sp>
    </p:spTree>
    <p:extLst>
      <p:ext uri="{BB962C8B-B14F-4D97-AF65-F5344CB8AC3E}">
        <p14:creationId xmlns:p14="http://schemas.microsoft.com/office/powerpoint/2010/main" val="1942128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90600" y="1554797"/>
            <a:ext cx="10030326" cy="4524315"/>
          </a:xfrm>
          <a:prstGeom prst="rect">
            <a:avLst/>
          </a:prstGeom>
        </p:spPr>
        <p:txBody>
          <a:bodyPr wrap="square">
            <a:spAutoFit/>
          </a:bodyPr>
          <a:lstStyle/>
          <a:p>
            <a:pPr algn="just"/>
            <a:r>
              <a:rPr lang="es-MX" sz="2400" dirty="0" smtClean="0">
                <a:solidFill>
                  <a:srgbClr val="2F2F2F"/>
                </a:solidFill>
              </a:rPr>
              <a:t>Producción en los Estados Unidos Mexicanos y porcentaje de contenido nacional mínimo requerido, para los bienes, conforme a la Regla 5 de este instrumento, o los casos de excepción a dichos requisitos que se encuentren expresamente reconocidos por la Secretaría de Economía.</a:t>
            </a:r>
          </a:p>
          <a:p>
            <a:pPr algn="just"/>
            <a:endParaRPr lang="es-MX" sz="2400" dirty="0" smtClean="0">
              <a:solidFill>
                <a:srgbClr val="2F2F2F"/>
              </a:solidFill>
            </a:endParaRPr>
          </a:p>
          <a:p>
            <a:pPr algn="just"/>
            <a:endParaRPr lang="es-MX" sz="2400" dirty="0">
              <a:solidFill>
                <a:srgbClr val="2F2F2F"/>
              </a:solidFill>
            </a:endParaRPr>
          </a:p>
          <a:p>
            <a:pPr algn="just"/>
            <a:r>
              <a:rPr lang="es-MX" sz="2400" dirty="0">
                <a:solidFill>
                  <a:srgbClr val="2F2F2F"/>
                </a:solidFill>
              </a:rPr>
              <a:t>En los procedimientos de contratación referidos en la Regla 3 del presente documento, los bienes nacionales que se oferten y entreguen deberán ser producidos en los Estados Unidos Mexicanos y contar con un porcentaje de contenido nacional de cuando menos el cincuenta y cinco por ciento, mismo que se incrementará anualmente hasta alcanzar un sesenta y cinco por ciento, a excepción de lo señalado en las Reglas 11 y 12 de este instrumento</a:t>
            </a:r>
            <a:r>
              <a:rPr lang="es-MX" sz="2400" dirty="0" smtClean="0">
                <a:solidFill>
                  <a:srgbClr val="2F2F2F"/>
                </a:solidFill>
              </a:rPr>
              <a:t>. </a:t>
            </a:r>
            <a:endParaRPr lang="es-MX" sz="2400" dirty="0"/>
          </a:p>
        </p:txBody>
      </p:sp>
      <p:sp>
        <p:nvSpPr>
          <p:cNvPr id="4" name="Título 1"/>
          <p:cNvSpPr txBox="1">
            <a:spLocks/>
          </p:cNvSpPr>
          <p:nvPr/>
        </p:nvSpPr>
        <p:spPr>
          <a:xfrm>
            <a:off x="908627" y="649703"/>
            <a:ext cx="4698088" cy="64452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200" dirty="0" smtClean="0">
                <a:solidFill>
                  <a:srgbClr val="000078"/>
                </a:solidFill>
                <a:latin typeface="Impact" panose="020B0806030902050204" pitchFamily="34" charset="0"/>
                <a:ea typeface="+mn-ea"/>
                <a:cs typeface="+mn-cs"/>
              </a:rPr>
              <a:t>Contenido Nacional</a:t>
            </a:r>
            <a:endParaRPr lang="es-MX" sz="3200" dirty="0">
              <a:solidFill>
                <a:srgbClr val="000078"/>
              </a:solidFill>
              <a:latin typeface="Impact" panose="020B0806030902050204" pitchFamily="34" charset="0"/>
              <a:ea typeface="+mn-ea"/>
              <a:cs typeface="+mn-cs"/>
            </a:endParaRPr>
          </a:p>
        </p:txBody>
      </p:sp>
    </p:spTree>
    <p:extLst>
      <p:ext uri="{BB962C8B-B14F-4D97-AF65-F5344CB8AC3E}">
        <p14:creationId xmlns:p14="http://schemas.microsoft.com/office/powerpoint/2010/main" val="4045186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1611</TotalTime>
  <Words>9221</Words>
  <Application>Microsoft Office PowerPoint</Application>
  <PresentationFormat>Custom</PresentationFormat>
  <Paragraphs>1223</Paragraphs>
  <Slides>129</Slides>
  <Notes>3</Notes>
  <HiddenSlides>0</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3</vt:i4>
      </vt:variant>
      <vt:variant>
        <vt:lpstr>Slide Titles</vt:lpstr>
      </vt:variant>
      <vt:variant>
        <vt:i4>129</vt:i4>
      </vt:variant>
    </vt:vector>
  </HeadingPairs>
  <TitlesOfParts>
    <vt:vector size="134" baseType="lpstr">
      <vt:lpstr>Retrospección</vt:lpstr>
      <vt:lpstr>C:\Users\sara.hernandez\Desktop\25 SEPTIEMBRE CG\NUEVO FORMATO GRÁFICAS.xlsx!HISTÓRICO![NUEVO FORMATO GRÁFICAS.xlsx]HISTÓRICO 9 Gráfico</vt:lpstr>
      <vt:lpstr>Imagen de mapa de bits</vt:lpstr>
      <vt:lpstr>Fotografía de Photo Editor</vt:lpstr>
      <vt:lpstr>PHOTO-PAINT Imagen</vt:lpstr>
      <vt:lpstr>Taller de Formación RICG sobre Acceso de las Mipymes a las Compras Públicas</vt:lpstr>
      <vt:lpstr>PowerPoint Presentation</vt:lpstr>
      <vt:lpstr>PowerPoint Presentation</vt:lpstr>
      <vt:lpstr>Algunos ejemplos de clasificación</vt:lpstr>
      <vt:lpstr>PowerPoint Presentation</vt:lpstr>
      <vt:lpstr>PowerPoint Presentation</vt:lpstr>
      <vt:lpstr>PowerPoint Presentation</vt:lpstr>
      <vt:lpstr>PowerPoint Presentation</vt:lpstr>
      <vt:lpstr>PowerPoint Presentation</vt:lpstr>
      <vt:lpstr>PowerPoint Presentation</vt:lpstr>
      <vt:lpstr>Problemática que enfrentan las MIPYMES</vt:lpstr>
      <vt:lpstr>PowerPoint Presentation</vt:lpstr>
      <vt:lpstr>Problemática que enfrentan las MIPYMES</vt:lpstr>
      <vt:lpstr>PowerPoint Presentation</vt:lpstr>
      <vt:lpstr>PowerPoint Presentation</vt:lpstr>
      <vt:lpstr>Ejemplos de instancias de apoyo a PYMES</vt:lpstr>
      <vt:lpstr>El caso de México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Artículo 8. Atendiendo a las disposiciones de esta Ley y a las demás que de ella emanen, la Secretaría de Economía dictará las reglas que deban observar las dependencias y entidades, derivadas de programas que tengan por objeto promover la participación de las empresas nacionales, especialmente de las micro, pequeñas y medianas. Adicionalmente, las dependencias y entidades deberán diseñar y ejecutar programas de desarrollo de proveedores de micro, pequeñas y medianas empresas nacionales para generar cadenas de proveeduría respecto de bienes y servicios que liciten regularmente.   Artículo 13. Las dependencias y entidades no podrán financiar a proveedores. No se considerará como operación de financiamiento, el otorgamiento de anticipos, los cuales en todo caso, deberán garantizarse en los términos del artículo 48 de esta Ley.   Tratándose de bienes cuyo proceso de fabricación sea superior a sesenta días, las dependencias o entidades otorgarán en igualdad de circunstancias del diez al cincuenta por ciento de anticipo cuando se trate de micro, pequeña y medianas empresas nacionales, conforme a lo establecido en el Reglamento de esta Ley.   Las dependencias y entidades podrán, dentro de su presupuesto autorizado, bajo su responsabilidad y    Artículo 14. En los procedimientos de contratación de carácter internacional abierto, las dependencias y entidades optarán, en igualdad de condiciones, por el empleo de los recursos humanos del país y por la adquisición y arrendamiento de bienes producidos en el país y que cuenten con el porcentaje de contenido nacional indicado en el artículo 28 fracción I, de esta Ley, los cuales deberán contar, en la comparación económica de las proposiciones, con un margen hasta del quince por ciento de preferencia en el precio respecto de los bienes de importación, conforme a las reglas que establezca la Secretaría de Economía, previa opinión de la Secretaría y de la Secretaría de la Función Pública.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Acreditación de Bienes Nacionales</vt:lpstr>
      <vt:lpstr>Cálculo de Contenido Nacional</vt:lpstr>
      <vt:lpstr>PowerPoint Presentation</vt:lpstr>
      <vt:lpstr>Requerimientos a cumplir en los procedimientos de adquisición de bienes</vt:lpstr>
      <vt:lpstr>En el cálculo del contenido nacional quedan excluidos los siguientes insumos:</vt:lpstr>
      <vt:lpstr>Requerimientos a cumplir en los procedimientos de contratación de obra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Nacional Financiera, S.N.C.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Instrumentos financieros para facilitar el acceso de las MIPYMES a las CP</dc:title>
  <dc:creator>Adriana Reyes Ortega</dc:creator>
  <cp:lastModifiedBy>%username%</cp:lastModifiedBy>
  <cp:revision>109</cp:revision>
  <dcterms:created xsi:type="dcterms:W3CDTF">2013-11-13T22:58:35Z</dcterms:created>
  <dcterms:modified xsi:type="dcterms:W3CDTF">2013-12-04T16:19:24Z</dcterms:modified>
</cp:coreProperties>
</file>